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3.xml" ContentType="application/vnd.openxmlformats-officedocument.theme+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4.xml" ContentType="application/vnd.openxmlformats-officedocument.theme+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4.xml" ContentType="application/vnd.openxmlformats-officedocument.presentationml.tags+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871" r:id="rId1"/>
    <p:sldMasterId id="2147484799" r:id="rId2"/>
    <p:sldMasterId id="2147484890" r:id="rId3"/>
    <p:sldMasterId id="2147484928" r:id="rId4"/>
    <p:sldMasterId id="2147484934" r:id="rId5"/>
  </p:sldMasterIdLst>
  <p:notesMasterIdLst>
    <p:notesMasterId r:id="rId48"/>
  </p:notesMasterIdLst>
  <p:handoutMasterIdLst>
    <p:handoutMasterId r:id="rId49"/>
  </p:handoutMasterIdLst>
  <p:sldIdLst>
    <p:sldId id="2076137642" r:id="rId6"/>
    <p:sldId id="258" r:id="rId7"/>
    <p:sldId id="2076136835" r:id="rId8"/>
    <p:sldId id="2076136790" r:id="rId9"/>
    <p:sldId id="2076137638" r:id="rId10"/>
    <p:sldId id="2076136831" r:id="rId11"/>
    <p:sldId id="2076137640" r:id="rId12"/>
    <p:sldId id="2076137618" r:id="rId13"/>
    <p:sldId id="2076137641" r:id="rId14"/>
    <p:sldId id="2076137633" r:id="rId15"/>
    <p:sldId id="2076136884" r:id="rId16"/>
    <p:sldId id="2076137624" r:id="rId17"/>
    <p:sldId id="2076137616" r:id="rId18"/>
    <p:sldId id="2076137628" r:id="rId19"/>
    <p:sldId id="2076137634" r:id="rId20"/>
    <p:sldId id="2076137636" r:id="rId21"/>
    <p:sldId id="2076136873" r:id="rId22"/>
    <p:sldId id="2076136800" r:id="rId23"/>
    <p:sldId id="2076136797" r:id="rId24"/>
    <p:sldId id="2076136799" r:id="rId25"/>
    <p:sldId id="2076136803" r:id="rId26"/>
    <p:sldId id="2076136802" r:id="rId27"/>
    <p:sldId id="2076136798" r:id="rId28"/>
    <p:sldId id="2076136809" r:id="rId29"/>
    <p:sldId id="2076136864" r:id="rId30"/>
    <p:sldId id="2076137622" r:id="rId31"/>
    <p:sldId id="2076136883" r:id="rId32"/>
    <p:sldId id="2076136880" r:id="rId33"/>
    <p:sldId id="2076137643" r:id="rId34"/>
    <p:sldId id="2076137619" r:id="rId35"/>
    <p:sldId id="2076137617" r:id="rId36"/>
    <p:sldId id="2076136857" r:id="rId37"/>
    <p:sldId id="2076136872" r:id="rId38"/>
    <p:sldId id="2076136806" r:id="rId39"/>
    <p:sldId id="2076136729" r:id="rId40"/>
    <p:sldId id="2076137629" r:id="rId41"/>
    <p:sldId id="1950" r:id="rId42"/>
    <p:sldId id="2076137644" r:id="rId43"/>
    <p:sldId id="2076137635" r:id="rId44"/>
    <p:sldId id="2076137637" r:id="rId45"/>
    <p:sldId id="2076136878" r:id="rId46"/>
    <p:sldId id="2076137645" r:id="rId47"/>
  </p:sldIdLst>
  <p:sldSz cx="12192000" cy="6858000"/>
  <p:notesSz cx="6858000" cy="9144000"/>
  <p:custDataLst>
    <p:tags r:id="rId50"/>
  </p:custDataLst>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9F8FCCFB-1FE7-411F-A1E3-32EBB4C817CA}">
          <p14:sldIdLst>
            <p14:sldId id="2076137642"/>
            <p14:sldId id="258"/>
            <p14:sldId id="2076136835"/>
            <p14:sldId id="2076136790"/>
            <p14:sldId id="2076137638"/>
            <p14:sldId id="2076136831"/>
            <p14:sldId id="2076137640"/>
            <p14:sldId id="2076137618"/>
            <p14:sldId id="2076137641"/>
            <p14:sldId id="2076137633"/>
            <p14:sldId id="2076136884"/>
            <p14:sldId id="2076137624"/>
            <p14:sldId id="2076137616"/>
            <p14:sldId id="2076137628"/>
            <p14:sldId id="2076137634"/>
            <p14:sldId id="2076137636"/>
          </p14:sldIdLst>
        </p14:section>
        <p14:section name="Dapr Building blocks" id="{AD71926E-0DEC-41CE-BB50-A5CA1E4CF4EB}">
          <p14:sldIdLst>
            <p14:sldId id="2076136873"/>
            <p14:sldId id="2076136800"/>
            <p14:sldId id="2076136797"/>
            <p14:sldId id="2076136799"/>
            <p14:sldId id="2076136803"/>
            <p14:sldId id="2076136802"/>
            <p14:sldId id="2076136798"/>
            <p14:sldId id="2076136809"/>
            <p14:sldId id="2076136864"/>
            <p14:sldId id="2076137622"/>
            <p14:sldId id="2076136883"/>
            <p14:sldId id="2076136880"/>
            <p14:sldId id="2076137643"/>
          </p14:sldIdLst>
        </p14:section>
        <p14:section name="Developer Frameworks" id="{CAFC4431-FB38-4B8A-8EF8-01441AA96B68}">
          <p14:sldIdLst>
            <p14:sldId id="2076137619"/>
            <p14:sldId id="2076137617"/>
            <p14:sldId id="2076136857"/>
            <p14:sldId id="2076136872"/>
            <p14:sldId id="2076136806"/>
            <p14:sldId id="2076136729"/>
            <p14:sldId id="2076137629"/>
            <p14:sldId id="1950"/>
            <p14:sldId id="2076137644"/>
          </p14:sldIdLst>
        </p14:section>
        <p14:section name="Secure Ingress" id="{7E453749-C63D-45CD-80FB-457FB8E00B2E}">
          <p14:sldIdLst>
            <p14:sldId id="2076137635"/>
            <p14:sldId id="2076137637"/>
          </p14:sldIdLst>
        </p14:section>
        <p14:section name="Closing" id="{F1025AD0-B091-4A15-9B74-13FE554AC3B2}">
          <p14:sldIdLst>
            <p14:sldId id="2076136878"/>
            <p14:sldId id="2076137645"/>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5" name="Author" initials="A"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43A5E"/>
    <a:srgbClr val="50E6FF"/>
    <a:srgbClr val="E5EAEC"/>
    <a:srgbClr val="30E5D0"/>
    <a:srgbClr val="E7EBEC"/>
    <a:srgbClr val="E7EBED"/>
    <a:srgbClr val="E6EBED"/>
    <a:srgbClr val="E6EBEC"/>
    <a:srgbClr val="F2F2E6"/>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67738" autoAdjust="0"/>
  </p:normalViewPr>
  <p:slideViewPr>
    <p:cSldViewPr snapToGrid="0">
      <p:cViewPr varScale="1">
        <p:scale>
          <a:sx n="77" d="100"/>
          <a:sy n="77" d="100"/>
        </p:scale>
        <p:origin x="36" y="56"/>
      </p:cViewPr>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tags" Target="tags/tag1.xml"/><Relationship Id="rId55" Type="http://schemas.openxmlformats.org/officeDocument/2006/relationships/tableStyles" Target="tableStyles.xml"/><Relationship Id="rId7" Type="http://schemas.openxmlformats.org/officeDocument/2006/relationships/slide" Target="slides/slide2.xml"/><Relationship Id="rId2" Type="http://schemas.openxmlformats.org/officeDocument/2006/relationships/slideMaster" Target="slideMasters/slideMaster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viewProps" Target="viewProps.xml"/><Relationship Id="rId5" Type="http://schemas.openxmlformats.org/officeDocument/2006/relationships/slideMaster" Target="slideMasters/slideMaster5.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notesMaster" Target="notesMasters/notesMaster1.xml"/><Relationship Id="rId8" Type="http://schemas.openxmlformats.org/officeDocument/2006/relationships/slide" Target="slides/slide3.xml"/><Relationship Id="rId51" Type="http://schemas.openxmlformats.org/officeDocument/2006/relationships/commentAuthors" Target="commentAuthors.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7/28/2020 4:04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7/28/2020 4:04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201BD0E-354B-C440-9698-83F7F74945AC}" type="slidenum">
              <a:rPr kumimoji="0" lang="es-ES_trad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s-ES_trad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811954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7/28/2020 4:04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266920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7/28/2020 4:04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094205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atin typeface="Calibri"/>
              <a:cs typeface="Calibri"/>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7/28/2020 4:04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965944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D53CC575-5AFE-644B-9E36-67C82C11BDD9}"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915206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D53CC575-5AFE-644B-9E36-67C82C11BDD9}"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657486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D53CC575-5AFE-644B-9E36-67C82C11BDD9}"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431016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7/28/2020 4:04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594415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7/28/2020 4:04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086634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7/28/2020 4:04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949445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201BD0E-354B-C440-9698-83F7F74945AC}" type="slidenum">
              <a:rPr kumimoji="0" lang="es-ES_trad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s-ES_trad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648213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QUE</a:t>
            </a:r>
            <a:r>
              <a:rPr lang="es-ES" baseline="0" dirty="0"/>
              <a:t> QUIERO QUE CONSIGAMOS HOY?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201BD0E-354B-C440-9698-83F7F74945AC}" type="slidenum">
              <a:rPr kumimoji="0" lang="es-ES_trad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s-ES_trad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98937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17C01D0A-A2A1-41BA-B19C-ACF81261B707}"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7/28/2020 4:04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316473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7/28/2020 4:04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549567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17C01D0A-A2A1-41BA-B19C-ACF81261B707}"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7/28/2020 4:04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828328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7/28/2020 4:04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493168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7/28/2020 4:04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196893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7/28/2020 4:04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850582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7/28/2020 4:04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092855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 Id="rId5" Type="http://schemas.openxmlformats.org/officeDocument/2006/relationships/image" Target="../media/image13.png"/><Relationship Id="rId4" Type="http://schemas.openxmlformats.org/officeDocument/2006/relationships/image" Target="../media/image12.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emf"/><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1.png"/><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sp>
        <p:nvSpPr>
          <p:cNvPr id="10" name="Event Name">
            <a:extLst>
              <a:ext uri="{FF2B5EF4-FFF2-40B4-BE49-F238E27FC236}">
                <a16:creationId xmlns:a16="http://schemas.microsoft.com/office/drawing/2014/main" id="{B647ACB9-F152-044D-BCF5-DA20D507D90E}"/>
              </a:ext>
            </a:extLst>
          </p:cNvPr>
          <p:cNvSpPr>
            <a:spLocks noGrp="1"/>
          </p:cNvSpPr>
          <p:nvPr>
            <p:ph type="title" hasCustomPrompt="1"/>
          </p:nvPr>
        </p:nvSpPr>
        <p:spPr>
          <a:xfrm>
            <a:off x="528103" y="2529905"/>
            <a:ext cx="8555737" cy="1015663"/>
          </a:xfrm>
          <a:prstGeom prst="rect">
            <a:avLst/>
          </a:prstGeom>
        </p:spPr>
        <p:txBody>
          <a:bodyPr wrap="square" lIns="0" rIns="0" anchor="b" anchorCtr="0">
            <a:spAutoFit/>
          </a:bodyPr>
          <a:lstStyle>
            <a:lvl1pPr>
              <a:defRPr sz="6000" baseline="0">
                <a:solidFill>
                  <a:schemeClr val="tx1"/>
                </a:solidFill>
              </a:defRPr>
            </a:lvl1pPr>
          </a:lstStyle>
          <a:p>
            <a:r>
              <a:rPr lang="en-US"/>
              <a:t>MVP Summit 2020</a:t>
            </a:r>
          </a:p>
        </p:txBody>
      </p:sp>
      <p:sp>
        <p:nvSpPr>
          <p:cNvPr id="9" name="Date">
            <a:extLst>
              <a:ext uri="{FF2B5EF4-FFF2-40B4-BE49-F238E27FC236}">
                <a16:creationId xmlns:a16="http://schemas.microsoft.com/office/drawing/2014/main" id="{291A4E19-E38A-F041-8E2F-2811286FB7FD}"/>
              </a:ext>
            </a:extLst>
          </p:cNvPr>
          <p:cNvSpPr>
            <a:spLocks noGrp="1"/>
          </p:cNvSpPr>
          <p:nvPr>
            <p:ph type="body" sz="quarter" idx="12" hasCustomPrompt="1"/>
          </p:nvPr>
        </p:nvSpPr>
        <p:spPr>
          <a:xfrm>
            <a:off x="582042" y="3745831"/>
            <a:ext cx="4164583" cy="276999"/>
          </a:xfrm>
          <a:prstGeom prst="rect">
            <a:avLst/>
          </a:prstGeom>
          <a:noFill/>
        </p:spPr>
        <p:txBody>
          <a:bodyPr wrap="square" lIns="0" tIns="0" rIns="0" bIns="0">
            <a:spAutoFit/>
          </a:bodyPr>
          <a:lstStyle>
            <a:lvl1pPr marL="0" indent="0">
              <a:spcBef>
                <a:spcPts val="0"/>
              </a:spcBef>
              <a:buNone/>
              <a:defRPr sz="1800" spc="0" baseline="0">
                <a:solidFill>
                  <a:schemeClr val="tx1"/>
                </a:solidFill>
                <a:latin typeface="+mn-lt"/>
                <a:cs typeface="Segoe UI" panose="020B0502040204020203" pitchFamily="34" charset="0"/>
              </a:defRPr>
            </a:lvl1pPr>
          </a:lstStyle>
          <a:p>
            <a:pPr lvl="0"/>
            <a:r>
              <a:rPr lang="en-US"/>
              <a:t>March 15 – 20, 2020</a:t>
            </a:r>
          </a:p>
        </p:txBody>
      </p:sp>
      <p:sp>
        <p:nvSpPr>
          <p:cNvPr id="2" name="btfpLayoutConfig" hidden="1">
            <a:extLst>
              <a:ext uri="{FF2B5EF4-FFF2-40B4-BE49-F238E27FC236}">
                <a16:creationId xmlns:a16="http://schemas.microsoft.com/office/drawing/2014/main" id="{6780586B-55DC-4FE6-BF06-C9BE4D0C4F7C}"/>
              </a:ext>
            </a:extLst>
          </p:cNvPr>
          <p:cNvSpPr txBox="1"/>
          <p:nvPr userDrawn="1"/>
        </p:nvSpPr>
        <p:spPr>
          <a:xfrm>
            <a:off x="12700" y="12700"/>
            <a:ext cx="8890000" cy="15389"/>
          </a:xfrm>
          <a:prstGeom prst="rect">
            <a:avLst/>
          </a:prstGeom>
          <a:noFill/>
        </p:spPr>
        <p:txBody>
          <a:bodyPr vert="horz" wrap="square" lIns="0" tIns="0" rIns="0" bIns="0" rtlCol="0">
            <a:spAutoFit/>
          </a:bodyPr>
          <a:lstStyle/>
          <a:p>
            <a:pPr algn="l"/>
            <a:r>
              <a:rPr lang="en-US" sz="100">
                <a:gradFill flip="none" rotWithShape="1">
                  <a:gsLst>
                    <a:gs pos="2917">
                      <a:srgbClr val="FFFFFF">
                        <a:alpha val="0"/>
                      </a:srgbClr>
                    </a:gs>
                    <a:gs pos="30000">
                      <a:schemeClr val="tx1">
                        <a:alpha val="0"/>
                      </a:schemeClr>
                    </a:gs>
                  </a:gsLst>
                  <a:lin ang="5400000" scaled="0"/>
                  <a:tileRect/>
                </a:gradFill>
              </a:rPr>
              <a:t>overall_0_132242796415514822 columns_1_132242796415514822 </a:t>
            </a:r>
            <a:endParaRPr lang="en-US" sz="100" err="1">
              <a:gradFill flip="none" rotWithShape="1">
                <a:gsLst>
                  <a:gs pos="2917">
                    <a:srgbClr val="FFFFFF">
                      <a:alpha val="0"/>
                    </a:srgbClr>
                  </a:gs>
                  <a:gs pos="30000">
                    <a:schemeClr val="tx1">
                      <a:alpha val="0"/>
                    </a:schemeClr>
                  </a:gs>
                </a:gsLst>
                <a:lin ang="5400000" scaled="0"/>
                <a:tileRect/>
              </a:gradFill>
            </a:endParaRPr>
          </a:p>
        </p:txBody>
      </p:sp>
    </p:spTree>
    <p:extLst>
      <p:ext uri="{BB962C8B-B14F-4D97-AF65-F5344CB8AC3E}">
        <p14:creationId xmlns:p14="http://schemas.microsoft.com/office/powerpoint/2010/main" val="4293841597"/>
      </p:ext>
    </p:extLst>
  </p:cSld>
  <p:clrMapOvr>
    <a:masterClrMapping/>
  </p:clrMapOvr>
  <p:transition>
    <p:fade/>
  </p:transition>
  <p:extLst>
    <p:ext uri="{DCECCB84-F9BA-43D5-87BE-67443E8EF086}">
      <p15:sldGuideLst xmlns:p15="http://schemas.microsoft.com/office/powerpoint/2012/main">
        <p15:guide id="1" pos="184" userDrawn="1">
          <p15:clr>
            <a:srgbClr val="CCCCCC"/>
          </p15:clr>
        </p15:guide>
        <p15:guide id="2" pos="7496" userDrawn="1">
          <p15:clr>
            <a:srgbClr val="CCCCCC"/>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3022BD1-CCB2-D14F-A4B6-A5024BFB52EB}"/>
              </a:ext>
            </a:extLst>
          </p:cNvPr>
          <p:cNvSpPr>
            <a:spLocks noGrp="1"/>
          </p:cNvSpPr>
          <p:nvPr>
            <p:ph type="title"/>
          </p:nvPr>
        </p:nvSpPr>
        <p:spPr>
          <a:xfrm>
            <a:off x="588263" y="457199"/>
            <a:ext cx="7508990" cy="1106905"/>
          </a:xfrm>
          <a:prstGeom prst="rect">
            <a:avLst/>
          </a:prstGeom>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38644188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enter Title">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62D54CD-F1BC-441E-B8B7-B1860F480F38}"/>
              </a:ext>
            </a:extLst>
          </p:cNvPr>
          <p:cNvSpPr>
            <a:spLocks noGrp="1"/>
          </p:cNvSpPr>
          <p:nvPr>
            <p:ph type="title"/>
          </p:nvPr>
        </p:nvSpPr>
        <p:spPr>
          <a:xfrm>
            <a:off x="910975" y="1914525"/>
            <a:ext cx="10370050" cy="3781425"/>
          </a:xfrm>
          <a:prstGeom prst="rect">
            <a:avLst/>
          </a:prstGeom>
        </p:spPr>
        <p:txBody>
          <a:bodyPr anchor="ctr" anchorCtr="0"/>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2017512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2 (Text Graphic )">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B7EF1FB-A89E-5E40-B2A9-FE4EB5CBB176}"/>
              </a:ext>
            </a:extLst>
          </p:cNvPr>
          <p:cNvSpPr>
            <a:spLocks noGrp="1"/>
          </p:cNvSpPr>
          <p:nvPr>
            <p:ph type="title"/>
          </p:nvPr>
        </p:nvSpPr>
        <p:spPr>
          <a:xfrm>
            <a:off x="588263" y="457199"/>
            <a:ext cx="4946263" cy="1106905"/>
          </a:xfrm>
          <a:prstGeom prst="rect">
            <a:avLst/>
          </a:prstGeom>
        </p:spPr>
        <p:txBody>
          <a:bodyPr/>
          <a:lstStyle>
            <a:lvl1pPr>
              <a:defRPr>
                <a:solidFill>
                  <a:schemeClr val="tx1"/>
                </a:solidFill>
              </a:defRPr>
            </a:lvl1pPr>
          </a:lstStyle>
          <a:p>
            <a:r>
              <a:rPr lang="en-US"/>
              <a:t>Click to edit Master title style</a:t>
            </a:r>
          </a:p>
        </p:txBody>
      </p:sp>
      <p:sp>
        <p:nvSpPr>
          <p:cNvPr id="8" name="Content Placeholder 1">
            <a:extLst>
              <a:ext uri="{FF2B5EF4-FFF2-40B4-BE49-F238E27FC236}">
                <a16:creationId xmlns:a16="http://schemas.microsoft.com/office/drawing/2014/main" id="{1BEA9912-B336-734E-9BCD-BAA275370B13}"/>
              </a:ext>
            </a:extLst>
          </p:cNvPr>
          <p:cNvSpPr>
            <a:spLocks noGrp="1"/>
          </p:cNvSpPr>
          <p:nvPr>
            <p:ph sz="quarter" idx="11"/>
          </p:nvPr>
        </p:nvSpPr>
        <p:spPr>
          <a:xfrm>
            <a:off x="586391" y="1760013"/>
            <a:ext cx="4946264" cy="4640788"/>
          </a:xfrm>
          <a:prstGeom prst="rect">
            <a:avLst/>
          </a:prstGeom>
        </p:spPr>
        <p:txBody>
          <a:bodyPr/>
          <a:lstStyle>
            <a:lvl1pPr marL="0" indent="0">
              <a:buNone/>
              <a:defRPr>
                <a:solidFill>
                  <a:schemeClr val="tx1"/>
                </a:solidFill>
              </a:defRPr>
            </a:lvl1pPr>
            <a:lvl2pPr marL="228600" indent="0">
              <a:buNone/>
              <a:defRPr>
                <a:solidFill>
                  <a:schemeClr val="tx1"/>
                </a:solidFill>
              </a:defRPr>
            </a:lvl2pPr>
            <a:lvl3pPr marL="457200" indent="0">
              <a:buNone/>
              <a:defRPr>
                <a:solidFill>
                  <a:schemeClr val="tx1"/>
                </a:solidFill>
              </a:defRPr>
            </a:lvl3pPr>
            <a:lvl4pPr marL="661988" indent="0">
              <a:buNone/>
              <a:defRPr>
                <a:solidFill>
                  <a:schemeClr val="tx1"/>
                </a:solidFill>
              </a:defRPr>
            </a:lvl4pPr>
            <a:lvl5pPr marL="855663" indent="0">
              <a:buNone/>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Picture Placeholder 1">
            <a:extLst>
              <a:ext uri="{FF2B5EF4-FFF2-40B4-BE49-F238E27FC236}">
                <a16:creationId xmlns:a16="http://schemas.microsoft.com/office/drawing/2014/main" id="{61F43242-F8E9-DD4D-94FB-1957E4CC7F11}"/>
              </a:ext>
            </a:extLst>
          </p:cNvPr>
          <p:cNvSpPr>
            <a:spLocks noGrp="1"/>
          </p:cNvSpPr>
          <p:nvPr>
            <p:ph sz="quarter" idx="10" hasCustomPrompt="1"/>
          </p:nvPr>
        </p:nvSpPr>
        <p:spPr>
          <a:xfrm>
            <a:off x="6096000" y="0"/>
            <a:ext cx="6096000" cy="6858000"/>
          </a:xfrm>
          <a:prstGeom prst="rect">
            <a:avLst/>
          </a:prstGeom>
          <a:solidFill>
            <a:schemeClr val="bg2"/>
          </a:solidFill>
        </p:spPr>
        <p:txBody>
          <a:bodyPr anchor="ctr" anchorCtr="0"/>
          <a:lstStyle>
            <a:lvl1pPr marL="0" indent="0" algn="ctr">
              <a:buNone/>
              <a:defRPr/>
            </a:lvl1pPr>
          </a:lstStyle>
          <a:p>
            <a:pPr lvl="0"/>
            <a:r>
              <a:rPr lang="en-US"/>
              <a:t>Click to add photo</a:t>
            </a:r>
          </a:p>
        </p:txBody>
      </p:sp>
    </p:spTree>
    <p:extLst>
      <p:ext uri="{BB962C8B-B14F-4D97-AF65-F5344CB8AC3E}">
        <p14:creationId xmlns:p14="http://schemas.microsoft.com/office/powerpoint/2010/main" val="302205767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p:spTree>
      <p:nvGrpSpPr>
        <p:cNvPr id="1" name=""/>
        <p:cNvGrpSpPr/>
        <p:nvPr/>
      </p:nvGrpSpPr>
      <p:grpSpPr>
        <a:xfrm>
          <a:off x="0" y="0"/>
          <a:ext cx="0" cy="0"/>
          <a:chOff x="0" y="0"/>
          <a:chExt cx="0" cy="0"/>
        </a:xfrm>
      </p:grpSpPr>
      <p:sp>
        <p:nvSpPr>
          <p:cNvPr id="6" name="Section Title">
            <a:extLst>
              <a:ext uri="{FF2B5EF4-FFF2-40B4-BE49-F238E27FC236}">
                <a16:creationId xmlns:a16="http://schemas.microsoft.com/office/drawing/2014/main" id="{30255850-A627-8F43-9850-462988557095}"/>
              </a:ext>
            </a:extLst>
          </p:cNvPr>
          <p:cNvSpPr>
            <a:spLocks noGrp="1"/>
          </p:cNvSpPr>
          <p:nvPr>
            <p:ph type="title" hasCustomPrompt="1"/>
          </p:nvPr>
        </p:nvSpPr>
        <p:spPr>
          <a:xfrm>
            <a:off x="564199" y="2789554"/>
            <a:ext cx="8555737" cy="707886"/>
          </a:xfrm>
          <a:prstGeom prst="rect">
            <a:avLst/>
          </a:prstGeom>
        </p:spPr>
        <p:txBody>
          <a:bodyPr wrap="square" lIns="0" rIns="0" anchor="b" anchorCtr="0">
            <a:spAutoFit/>
          </a:bodyPr>
          <a:lstStyle>
            <a:lvl1pPr>
              <a:defRPr sz="4000">
                <a:solidFill>
                  <a:srgbClr val="243A5E"/>
                </a:solidFill>
              </a:defRPr>
            </a:lvl1pPr>
          </a:lstStyle>
          <a:p>
            <a:r>
              <a:rPr lang="en-US"/>
              <a:t>Section title</a:t>
            </a:r>
          </a:p>
        </p:txBody>
      </p:sp>
      <p:sp>
        <p:nvSpPr>
          <p:cNvPr id="4" name="Section Subhead">
            <a:extLst>
              <a:ext uri="{FF2B5EF4-FFF2-40B4-BE49-F238E27FC236}">
                <a16:creationId xmlns:a16="http://schemas.microsoft.com/office/drawing/2014/main" id="{CA4B52E3-8E1C-E940-9EF2-6A57325F97E6}"/>
              </a:ext>
            </a:extLst>
          </p:cNvPr>
          <p:cNvSpPr>
            <a:spLocks noGrp="1"/>
          </p:cNvSpPr>
          <p:nvPr>
            <p:ph type="body" sz="quarter" idx="12" hasCustomPrompt="1"/>
          </p:nvPr>
        </p:nvSpPr>
        <p:spPr>
          <a:xfrm>
            <a:off x="582042" y="3697703"/>
            <a:ext cx="4164583" cy="276999"/>
          </a:xfrm>
          <a:prstGeom prst="rect">
            <a:avLst/>
          </a:prstGeom>
          <a:noFill/>
        </p:spPr>
        <p:txBody>
          <a:bodyPr wrap="square" lIns="0" tIns="0" rIns="0" bIns="0">
            <a:spAutoFit/>
          </a:bodyPr>
          <a:lstStyle>
            <a:lvl1pPr marL="0" indent="0">
              <a:spcBef>
                <a:spcPts val="0"/>
              </a:spcBef>
              <a:buNone/>
              <a:defRPr sz="1800" spc="0" baseline="0">
                <a:solidFill>
                  <a:schemeClr val="bg1"/>
                </a:solidFill>
                <a:latin typeface="+mn-lt"/>
                <a:cs typeface="Segoe UI" panose="020B0502040204020203" pitchFamily="34" charset="0"/>
              </a:defRPr>
            </a:lvl1pPr>
          </a:lstStyle>
          <a:p>
            <a:pPr lvl="0"/>
            <a:r>
              <a:rPr lang="en-US"/>
              <a:t>Section subhead</a:t>
            </a:r>
          </a:p>
        </p:txBody>
      </p:sp>
    </p:spTree>
    <p:extLst>
      <p:ext uri="{BB962C8B-B14F-4D97-AF65-F5344CB8AC3E}">
        <p14:creationId xmlns:p14="http://schemas.microsoft.com/office/powerpoint/2010/main" val="3786350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los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Box 1"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27124023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pos="184" userDrawn="1">
          <p15:clr>
            <a:srgbClr val="CCCCCC"/>
          </p15:clr>
        </p15:guide>
        <p15:guide id="2" pos="7496" userDrawn="1">
          <p15:clr>
            <a:srgbClr val="CCCCCC"/>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NDA Slid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700F965-2E11-B443-A950-D7BA414B5199}"/>
              </a:ext>
            </a:extLst>
          </p:cNvPr>
          <p:cNvSpPr>
            <a:spLocks noGrp="1"/>
          </p:cNvSpPr>
          <p:nvPr>
            <p:ph type="title" hasCustomPrompt="1"/>
          </p:nvPr>
        </p:nvSpPr>
        <p:spPr>
          <a:xfrm>
            <a:off x="588263" y="457199"/>
            <a:ext cx="7508990" cy="1106905"/>
          </a:xfrm>
          <a:prstGeom prst="rect">
            <a:avLst/>
          </a:prstGeom>
        </p:spPr>
        <p:txBody>
          <a:bodyPr/>
          <a:lstStyle>
            <a:lvl1pPr>
              <a:defRPr>
                <a:solidFill>
                  <a:schemeClr val="tx1"/>
                </a:solidFill>
              </a:defRPr>
            </a:lvl1pPr>
          </a:lstStyle>
          <a:p>
            <a:r>
              <a:rPr lang="en-US"/>
              <a:t>Microsoft confidential</a:t>
            </a:r>
          </a:p>
        </p:txBody>
      </p:sp>
      <p:sp>
        <p:nvSpPr>
          <p:cNvPr id="3" name="Content Placeholder 1">
            <a:extLst>
              <a:ext uri="{FF2B5EF4-FFF2-40B4-BE49-F238E27FC236}">
                <a16:creationId xmlns:a16="http://schemas.microsoft.com/office/drawing/2014/main" id="{42F5D3B7-C6D8-43D0-AD35-74E66B81A6BD}"/>
              </a:ext>
            </a:extLst>
          </p:cNvPr>
          <p:cNvSpPr>
            <a:spLocks noGrp="1"/>
          </p:cNvSpPr>
          <p:nvPr>
            <p:ph sz="quarter" idx="11" hasCustomPrompt="1"/>
          </p:nvPr>
        </p:nvSpPr>
        <p:spPr>
          <a:xfrm>
            <a:off x="586390" y="1760013"/>
            <a:ext cx="11060178" cy="1106905"/>
          </a:xfrm>
          <a:prstGeom prst="rect">
            <a:avLst/>
          </a:prstGeo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Everything is confidential unless otherwise stated.</a:t>
            </a:r>
          </a:p>
        </p:txBody>
      </p:sp>
      <p:pic>
        <p:nvPicPr>
          <p:cNvPr id="4" name="Picture 3">
            <a:extLst>
              <a:ext uri="{FF2B5EF4-FFF2-40B4-BE49-F238E27FC236}">
                <a16:creationId xmlns:a16="http://schemas.microsoft.com/office/drawing/2014/main" id="{56E2E281-19FE-4B4A-A8BD-10475EEEF6C3}"/>
              </a:ext>
            </a:extLst>
          </p:cNvPr>
          <p:cNvPicPr>
            <a:picLocks noChangeAspect="1"/>
          </p:cNvPicPr>
          <p:nvPr userDrawn="1"/>
        </p:nvPicPr>
        <p:blipFill>
          <a:blip r:embed="rId2"/>
          <a:srcRect/>
          <a:stretch/>
        </p:blipFill>
        <p:spPr>
          <a:xfrm>
            <a:off x="3285592" y="3258899"/>
            <a:ext cx="2962573" cy="2962573"/>
          </a:xfrm>
          <a:prstGeom prst="rect">
            <a:avLst/>
          </a:prstGeom>
        </p:spPr>
      </p:pic>
      <p:pic>
        <p:nvPicPr>
          <p:cNvPr id="6" name="Picture 5">
            <a:extLst>
              <a:ext uri="{FF2B5EF4-FFF2-40B4-BE49-F238E27FC236}">
                <a16:creationId xmlns:a16="http://schemas.microsoft.com/office/drawing/2014/main" id="{2310060B-8F1B-A645-874A-6B077D897E52}"/>
              </a:ext>
            </a:extLst>
          </p:cNvPr>
          <p:cNvPicPr>
            <a:picLocks noChangeAspect="1"/>
          </p:cNvPicPr>
          <p:nvPr userDrawn="1"/>
        </p:nvPicPr>
        <p:blipFill>
          <a:blip r:embed="rId3"/>
          <a:srcRect/>
          <a:stretch/>
        </p:blipFill>
        <p:spPr>
          <a:xfrm>
            <a:off x="8683995" y="3258899"/>
            <a:ext cx="2962573" cy="2962573"/>
          </a:xfrm>
          <a:prstGeom prst="rect">
            <a:avLst/>
          </a:prstGeom>
        </p:spPr>
      </p:pic>
      <p:pic>
        <p:nvPicPr>
          <p:cNvPr id="7" name="Picture 6">
            <a:extLst>
              <a:ext uri="{FF2B5EF4-FFF2-40B4-BE49-F238E27FC236}">
                <a16:creationId xmlns:a16="http://schemas.microsoft.com/office/drawing/2014/main" id="{0BB75251-E7EC-FE42-88FF-EB1A3309309D}"/>
              </a:ext>
            </a:extLst>
          </p:cNvPr>
          <p:cNvPicPr>
            <a:picLocks noChangeAspect="1"/>
          </p:cNvPicPr>
          <p:nvPr userDrawn="1"/>
        </p:nvPicPr>
        <p:blipFill>
          <a:blip r:embed="rId4"/>
          <a:srcRect/>
          <a:stretch/>
        </p:blipFill>
        <p:spPr>
          <a:xfrm>
            <a:off x="5984794" y="3258899"/>
            <a:ext cx="2962573" cy="2962573"/>
          </a:xfrm>
          <a:prstGeom prst="rect">
            <a:avLst/>
          </a:prstGeom>
        </p:spPr>
      </p:pic>
      <p:pic>
        <p:nvPicPr>
          <p:cNvPr id="8" name="Picture 7">
            <a:extLst>
              <a:ext uri="{FF2B5EF4-FFF2-40B4-BE49-F238E27FC236}">
                <a16:creationId xmlns:a16="http://schemas.microsoft.com/office/drawing/2014/main" id="{C4351D5E-8C92-8B4F-A317-D1EDF0815873}"/>
              </a:ext>
            </a:extLst>
          </p:cNvPr>
          <p:cNvPicPr>
            <a:picLocks noChangeAspect="1"/>
          </p:cNvPicPr>
          <p:nvPr userDrawn="1"/>
        </p:nvPicPr>
        <p:blipFill>
          <a:blip r:embed="rId5"/>
          <a:srcRect/>
          <a:stretch/>
        </p:blipFill>
        <p:spPr>
          <a:xfrm>
            <a:off x="586390" y="3258899"/>
            <a:ext cx="2962573" cy="2962573"/>
          </a:xfrm>
          <a:prstGeom prst="rect">
            <a:avLst/>
          </a:prstGeom>
        </p:spPr>
      </p:pic>
    </p:spTree>
    <p:extLst>
      <p:ext uri="{BB962C8B-B14F-4D97-AF65-F5344CB8AC3E}">
        <p14:creationId xmlns:p14="http://schemas.microsoft.com/office/powerpoint/2010/main" val="2186340525"/>
      </p:ext>
    </p:extLst>
  </p:cSld>
  <p:clrMapOvr>
    <a:masterClrMapping/>
  </p:clrMapOvr>
  <p:transition>
    <p:fade/>
  </p:transition>
  <p:extLst>
    <p:ext uri="{DCECCB84-F9BA-43D5-87BE-67443E8EF086}">
      <p15:sldGuideLst xmlns:p15="http://schemas.microsoft.com/office/powerpoint/2012/main">
        <p15:guide id="1" pos="184">
          <p15:clr>
            <a:srgbClr val="CCCCCC"/>
          </p15:clr>
        </p15:guide>
        <p15:guide id="2" pos="7496">
          <p15:clr>
            <a:srgbClr val="CCCCCC"/>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D059F4D2-5DC8-4D9B-A631-B2F4CDE84B69}"/>
              </a:ext>
            </a:extLst>
          </p:cNvPr>
          <p:cNvSpPr txBox="1"/>
          <p:nvPr userDrawn="1"/>
        </p:nvSpPr>
        <p:spPr>
          <a:xfrm>
            <a:off x="584200" y="6375921"/>
            <a:ext cx="1751162" cy="184666"/>
          </a:xfrm>
          <a:prstGeom prst="rect">
            <a:avLst/>
          </a:prstGeom>
          <a:noFill/>
        </p:spPr>
        <p:txBody>
          <a:bodyPr wrap="square" lIns="0" tIns="0" rIns="0" bIns="0" rtlCol="0">
            <a:spAutoFit/>
          </a:bodyPr>
          <a:lstStyle/>
          <a:p>
            <a:pPr algn="l"/>
            <a:fld id="{6251796F-9FD0-4D86-8389-47457FF180D0}" type="slidenum">
              <a:rPr lang="en-US" sz="1200" smtClean="0">
                <a:solidFill>
                  <a:schemeClr val="tx1"/>
                </a:solidFill>
              </a:rPr>
              <a:t>‹#›</a:t>
            </a:fld>
            <a:endParaRPr lang="en-US" sz="1200">
              <a:solidFill>
                <a:schemeClr val="tx1"/>
              </a:solidFill>
            </a:endParaRPr>
          </a:p>
        </p:txBody>
      </p:sp>
    </p:spTree>
    <p:extLst>
      <p:ext uri="{BB962C8B-B14F-4D97-AF65-F5344CB8AC3E}">
        <p14:creationId xmlns:p14="http://schemas.microsoft.com/office/powerpoint/2010/main" val="3052230359"/>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sp>
        <p:nvSpPr>
          <p:cNvPr id="10" name="Event Name">
            <a:extLst>
              <a:ext uri="{FF2B5EF4-FFF2-40B4-BE49-F238E27FC236}">
                <a16:creationId xmlns:a16="http://schemas.microsoft.com/office/drawing/2014/main" id="{B647ACB9-F152-044D-BCF5-DA20D507D90E}"/>
              </a:ext>
            </a:extLst>
          </p:cNvPr>
          <p:cNvSpPr>
            <a:spLocks noGrp="1"/>
          </p:cNvSpPr>
          <p:nvPr>
            <p:ph type="title" hasCustomPrompt="1"/>
          </p:nvPr>
        </p:nvSpPr>
        <p:spPr>
          <a:xfrm>
            <a:off x="528103" y="2529905"/>
            <a:ext cx="8555737" cy="1015663"/>
          </a:xfrm>
          <a:prstGeom prst="rect">
            <a:avLst/>
          </a:prstGeom>
        </p:spPr>
        <p:txBody>
          <a:bodyPr wrap="square" lIns="0" rIns="0" anchor="b" anchorCtr="0">
            <a:spAutoFit/>
          </a:bodyPr>
          <a:lstStyle>
            <a:lvl1pPr>
              <a:defRPr sz="6000" baseline="0">
                <a:solidFill>
                  <a:schemeClr val="bg1"/>
                </a:solidFill>
              </a:defRPr>
            </a:lvl1pPr>
          </a:lstStyle>
          <a:p>
            <a:r>
              <a:rPr lang="en-US"/>
              <a:t>Event name</a:t>
            </a:r>
          </a:p>
        </p:txBody>
      </p:sp>
      <p:sp>
        <p:nvSpPr>
          <p:cNvPr id="9" name="Date">
            <a:extLst>
              <a:ext uri="{FF2B5EF4-FFF2-40B4-BE49-F238E27FC236}">
                <a16:creationId xmlns:a16="http://schemas.microsoft.com/office/drawing/2014/main" id="{291A4E19-E38A-F041-8E2F-2811286FB7FD}"/>
              </a:ext>
            </a:extLst>
          </p:cNvPr>
          <p:cNvSpPr>
            <a:spLocks noGrp="1"/>
          </p:cNvSpPr>
          <p:nvPr>
            <p:ph type="body" sz="quarter" idx="12" hasCustomPrompt="1"/>
          </p:nvPr>
        </p:nvSpPr>
        <p:spPr>
          <a:xfrm>
            <a:off x="582042" y="3745831"/>
            <a:ext cx="4164583" cy="276999"/>
          </a:xfrm>
          <a:prstGeom prst="rect">
            <a:avLst/>
          </a:prstGeom>
          <a:noFill/>
        </p:spPr>
        <p:txBody>
          <a:bodyPr wrap="square" lIns="0" tIns="0" rIns="0" bIns="0">
            <a:spAutoFit/>
          </a:bodyPr>
          <a:lstStyle>
            <a:lvl1pPr marL="0" indent="0">
              <a:spcBef>
                <a:spcPts val="0"/>
              </a:spcBef>
              <a:buNone/>
              <a:defRPr sz="1800" spc="0" baseline="0">
                <a:solidFill>
                  <a:schemeClr val="bg1"/>
                </a:solidFill>
                <a:latin typeface="+mn-lt"/>
                <a:cs typeface="Segoe UI" panose="020B0502040204020203" pitchFamily="34" charset="0"/>
              </a:defRPr>
            </a:lvl1pPr>
          </a:lstStyle>
          <a:p>
            <a:pPr lvl="0"/>
            <a:r>
              <a:rPr lang="en-US"/>
              <a:t>Date</a:t>
            </a:r>
          </a:p>
        </p:txBody>
      </p:sp>
    </p:spTree>
    <p:extLst>
      <p:ext uri="{BB962C8B-B14F-4D97-AF65-F5344CB8AC3E}">
        <p14:creationId xmlns:p14="http://schemas.microsoft.com/office/powerpoint/2010/main" val="1557388406"/>
      </p:ext>
    </p:extLst>
  </p:cSld>
  <p:clrMapOvr>
    <a:masterClrMapping/>
  </p:clrMapOvr>
  <p:transition>
    <p:fade/>
  </p:transition>
  <p:extLst>
    <p:ext uri="{DCECCB84-F9BA-43D5-87BE-67443E8EF086}">
      <p15:sldGuideLst xmlns:p15="http://schemas.microsoft.com/office/powerpoint/2012/main">
        <p15:guide id="1" pos="184" userDrawn="1">
          <p15:clr>
            <a:srgbClr val="CCCCCC"/>
          </p15:clr>
        </p15:guide>
        <p15:guide id="2" pos="7496" userDrawn="1">
          <p15:clr>
            <a:srgbClr val="CCCCCC"/>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5" name="Presentation Name">
            <a:extLst>
              <a:ext uri="{FF2B5EF4-FFF2-40B4-BE49-F238E27FC236}">
                <a16:creationId xmlns:a16="http://schemas.microsoft.com/office/drawing/2014/main" id="{BCAB9FA8-CF7F-B944-9561-0314ACFE512C}"/>
              </a:ext>
            </a:extLst>
          </p:cNvPr>
          <p:cNvSpPr>
            <a:spLocks noGrp="1"/>
          </p:cNvSpPr>
          <p:nvPr>
            <p:ph type="title" hasCustomPrompt="1"/>
          </p:nvPr>
        </p:nvSpPr>
        <p:spPr>
          <a:xfrm>
            <a:off x="552167" y="2789554"/>
            <a:ext cx="8555737" cy="707886"/>
          </a:xfrm>
          <a:prstGeom prst="rect">
            <a:avLst/>
          </a:prstGeom>
        </p:spPr>
        <p:txBody>
          <a:bodyPr wrap="square" lIns="0" rIns="0" anchor="b" anchorCtr="0">
            <a:spAutoFit/>
          </a:bodyPr>
          <a:lstStyle>
            <a:lvl1pPr>
              <a:defRPr sz="4000">
                <a:solidFill>
                  <a:schemeClr val="bg1"/>
                </a:solidFill>
              </a:defRPr>
            </a:lvl1pPr>
          </a:lstStyle>
          <a:p>
            <a:r>
              <a:rPr lang="en-US"/>
              <a:t>Presentation name</a:t>
            </a:r>
          </a:p>
        </p:txBody>
      </p:sp>
      <p:sp>
        <p:nvSpPr>
          <p:cNvPr id="14" name="Speaker Name and Title">
            <a:extLst>
              <a:ext uri="{FF2B5EF4-FFF2-40B4-BE49-F238E27FC236}">
                <a16:creationId xmlns:a16="http://schemas.microsoft.com/office/drawing/2014/main" id="{37E9CA04-0B6B-D040-957C-3C5E7A312EE5}"/>
              </a:ext>
            </a:extLst>
          </p:cNvPr>
          <p:cNvSpPr>
            <a:spLocks noGrp="1"/>
          </p:cNvSpPr>
          <p:nvPr>
            <p:ph type="body" sz="quarter" idx="12" hasCustomPrompt="1"/>
          </p:nvPr>
        </p:nvSpPr>
        <p:spPr>
          <a:xfrm>
            <a:off x="582042" y="3697703"/>
            <a:ext cx="4164583" cy="553998"/>
          </a:xfrm>
          <a:prstGeom prst="rect">
            <a:avLst/>
          </a:prstGeom>
          <a:noFill/>
        </p:spPr>
        <p:txBody>
          <a:bodyPr wrap="square" lIns="0" tIns="0" rIns="0" bIns="0">
            <a:spAutoFit/>
          </a:bodyPr>
          <a:lstStyle>
            <a:lvl1pPr marL="0" indent="0">
              <a:spcBef>
                <a:spcPts val="0"/>
              </a:spcBef>
              <a:buNone/>
              <a:defRPr sz="1800" spc="0" baseline="0">
                <a:solidFill>
                  <a:schemeClr val="bg1"/>
                </a:solidFill>
                <a:latin typeface="+mn-lt"/>
                <a:cs typeface="Segoe UI" panose="020B0502040204020203" pitchFamily="34" charset="0"/>
              </a:defRPr>
            </a:lvl1pPr>
          </a:lstStyle>
          <a:p>
            <a:pPr lvl="0"/>
            <a:r>
              <a:rPr lang="en-US"/>
              <a:t>Speaker name</a:t>
            </a:r>
            <a:br>
              <a:rPr lang="en-US"/>
            </a:br>
            <a:r>
              <a:rPr lang="en-US"/>
              <a:t>Title</a:t>
            </a:r>
          </a:p>
        </p:txBody>
      </p:sp>
    </p:spTree>
    <p:extLst>
      <p:ext uri="{BB962C8B-B14F-4D97-AF65-F5344CB8AC3E}">
        <p14:creationId xmlns:p14="http://schemas.microsoft.com/office/powerpoint/2010/main" val="638388208"/>
      </p:ext>
    </p:extLst>
  </p:cSld>
  <p:clrMapOvr>
    <a:masterClrMapping/>
  </p:clrMapOvr>
  <p:transition>
    <p:fade/>
  </p:transition>
  <p:extLst>
    <p:ext uri="{DCECCB84-F9BA-43D5-87BE-67443E8EF086}">
      <p15:sldGuideLst xmlns:p15="http://schemas.microsoft.com/office/powerpoint/2012/main">
        <p15:guide id="1" pos="184" userDrawn="1">
          <p15:clr>
            <a:srgbClr val="CCCCCC"/>
          </p15:clr>
        </p15:guide>
        <p15:guide id="2" pos="7496" userDrawn="1">
          <p15:clr>
            <a:srgbClr val="CCCCCC"/>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Content Bullets">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700F965-2E11-B443-A950-D7BA414B5199}"/>
              </a:ext>
            </a:extLst>
          </p:cNvPr>
          <p:cNvSpPr>
            <a:spLocks noGrp="1"/>
          </p:cNvSpPr>
          <p:nvPr>
            <p:ph type="title"/>
          </p:nvPr>
        </p:nvSpPr>
        <p:spPr>
          <a:xfrm>
            <a:off x="588263" y="457199"/>
            <a:ext cx="7508990" cy="1106905"/>
          </a:xfrm>
          <a:prstGeom prst="rect">
            <a:avLst/>
          </a:prstGeom>
        </p:spPr>
        <p:txBody>
          <a:bodyPr/>
          <a:lstStyle>
            <a:lvl1pPr>
              <a:defRPr>
                <a:solidFill>
                  <a:schemeClr val="bg1"/>
                </a:solidFill>
              </a:defRPr>
            </a:lvl1pPr>
          </a:lstStyle>
          <a:p>
            <a:r>
              <a:rPr lang="en-US"/>
              <a:t>Click to edit Master title style</a:t>
            </a:r>
          </a:p>
        </p:txBody>
      </p:sp>
      <p:sp>
        <p:nvSpPr>
          <p:cNvPr id="3" name="Content Placeholder 1">
            <a:extLst>
              <a:ext uri="{FF2B5EF4-FFF2-40B4-BE49-F238E27FC236}">
                <a16:creationId xmlns:a16="http://schemas.microsoft.com/office/drawing/2014/main" id="{42F5D3B7-C6D8-43D0-AD35-74E66B81A6BD}"/>
              </a:ext>
            </a:extLst>
          </p:cNvPr>
          <p:cNvSpPr>
            <a:spLocks noGrp="1"/>
          </p:cNvSpPr>
          <p:nvPr>
            <p:ph sz="quarter" idx="11"/>
          </p:nvPr>
        </p:nvSpPr>
        <p:spPr>
          <a:xfrm>
            <a:off x="586390" y="1760013"/>
            <a:ext cx="11060178" cy="4640788"/>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8684276"/>
      </p:ext>
    </p:extLst>
  </p:cSld>
  <p:clrMapOvr>
    <a:masterClrMapping/>
  </p:clrMapOvr>
  <p:transition>
    <p:fade/>
  </p:transition>
  <p:extLst>
    <p:ext uri="{DCECCB84-F9BA-43D5-87BE-67443E8EF086}">
      <p15:sldGuideLst xmlns:p15="http://schemas.microsoft.com/office/powerpoint/2012/main">
        <p15:guide id="1" pos="184" userDrawn="1">
          <p15:clr>
            <a:srgbClr val="CCCCCC"/>
          </p15:clr>
        </p15:guide>
        <p15:guide id="2" pos="7496" userDrawn="1">
          <p15:clr>
            <a:srgbClr val="CCCCCC"/>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5" name="Presentation Name">
            <a:extLst>
              <a:ext uri="{FF2B5EF4-FFF2-40B4-BE49-F238E27FC236}">
                <a16:creationId xmlns:a16="http://schemas.microsoft.com/office/drawing/2014/main" id="{BCAB9FA8-CF7F-B944-9561-0314ACFE512C}"/>
              </a:ext>
            </a:extLst>
          </p:cNvPr>
          <p:cNvSpPr>
            <a:spLocks noGrp="1"/>
          </p:cNvSpPr>
          <p:nvPr>
            <p:ph type="title" hasCustomPrompt="1"/>
          </p:nvPr>
        </p:nvSpPr>
        <p:spPr>
          <a:xfrm>
            <a:off x="552167" y="2789554"/>
            <a:ext cx="8555737" cy="707886"/>
          </a:xfrm>
          <a:prstGeom prst="rect">
            <a:avLst/>
          </a:prstGeom>
        </p:spPr>
        <p:txBody>
          <a:bodyPr wrap="square" lIns="0" rIns="0" anchor="b" anchorCtr="0">
            <a:spAutoFit/>
          </a:bodyPr>
          <a:lstStyle>
            <a:lvl1pPr>
              <a:defRPr sz="4000">
                <a:solidFill>
                  <a:schemeClr val="tx1"/>
                </a:solidFill>
              </a:defRPr>
            </a:lvl1pPr>
          </a:lstStyle>
          <a:p>
            <a:r>
              <a:rPr lang="en-US"/>
              <a:t>Presentation name</a:t>
            </a:r>
          </a:p>
        </p:txBody>
      </p:sp>
      <p:sp>
        <p:nvSpPr>
          <p:cNvPr id="14" name="Speaker Name and Title">
            <a:extLst>
              <a:ext uri="{FF2B5EF4-FFF2-40B4-BE49-F238E27FC236}">
                <a16:creationId xmlns:a16="http://schemas.microsoft.com/office/drawing/2014/main" id="{37E9CA04-0B6B-D040-957C-3C5E7A312EE5}"/>
              </a:ext>
            </a:extLst>
          </p:cNvPr>
          <p:cNvSpPr>
            <a:spLocks noGrp="1"/>
          </p:cNvSpPr>
          <p:nvPr>
            <p:ph type="body" sz="quarter" idx="12" hasCustomPrompt="1"/>
          </p:nvPr>
        </p:nvSpPr>
        <p:spPr>
          <a:xfrm>
            <a:off x="582042" y="3697703"/>
            <a:ext cx="4164583" cy="553998"/>
          </a:xfrm>
          <a:prstGeom prst="rect">
            <a:avLst/>
          </a:prstGeom>
          <a:noFill/>
        </p:spPr>
        <p:txBody>
          <a:bodyPr wrap="square" lIns="0" tIns="0" rIns="0" bIns="0">
            <a:spAutoFit/>
          </a:bodyPr>
          <a:lstStyle>
            <a:lvl1pPr marL="0" indent="0">
              <a:spcBef>
                <a:spcPts val="0"/>
              </a:spcBef>
              <a:buNone/>
              <a:defRPr sz="1800" spc="0" baseline="0">
                <a:solidFill>
                  <a:schemeClr val="tx1"/>
                </a:solidFill>
                <a:latin typeface="+mn-lt"/>
                <a:cs typeface="Segoe UI" panose="020B0502040204020203" pitchFamily="34" charset="0"/>
              </a:defRPr>
            </a:lvl1pPr>
          </a:lstStyle>
          <a:p>
            <a:pPr lvl="0"/>
            <a:r>
              <a:rPr lang="en-US"/>
              <a:t>Speaker name</a:t>
            </a:r>
            <a:br>
              <a:rPr lang="en-US"/>
            </a:br>
            <a:r>
              <a:rPr lang="en-US"/>
              <a:t>Title</a:t>
            </a:r>
          </a:p>
        </p:txBody>
      </p:sp>
    </p:spTree>
    <p:extLst>
      <p:ext uri="{BB962C8B-B14F-4D97-AF65-F5344CB8AC3E}">
        <p14:creationId xmlns:p14="http://schemas.microsoft.com/office/powerpoint/2010/main" val="1512114457"/>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Content Bullets (2 Col)">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700F965-2E11-B443-A950-D7BA414B5199}"/>
              </a:ext>
            </a:extLst>
          </p:cNvPr>
          <p:cNvSpPr>
            <a:spLocks noGrp="1"/>
          </p:cNvSpPr>
          <p:nvPr>
            <p:ph type="title"/>
          </p:nvPr>
        </p:nvSpPr>
        <p:spPr>
          <a:xfrm>
            <a:off x="588263" y="457199"/>
            <a:ext cx="7508990" cy="1106905"/>
          </a:xfrm>
          <a:prstGeom prst="rect">
            <a:avLst/>
          </a:prstGeom>
        </p:spPr>
        <p:txBody>
          <a:bodyPr/>
          <a:lstStyle>
            <a:lvl1pPr>
              <a:defRPr>
                <a:solidFill>
                  <a:schemeClr val="bg1"/>
                </a:solidFill>
              </a:defRPr>
            </a:lvl1pPr>
          </a:lstStyle>
          <a:p>
            <a:r>
              <a:rPr lang="en-US"/>
              <a:t>Click to edit Master title style</a:t>
            </a:r>
          </a:p>
        </p:txBody>
      </p:sp>
      <p:sp>
        <p:nvSpPr>
          <p:cNvPr id="3" name="Content Placeholder 1">
            <a:extLst>
              <a:ext uri="{FF2B5EF4-FFF2-40B4-BE49-F238E27FC236}">
                <a16:creationId xmlns:a16="http://schemas.microsoft.com/office/drawing/2014/main" id="{42F5D3B7-C6D8-43D0-AD35-74E66B81A6BD}"/>
              </a:ext>
            </a:extLst>
          </p:cNvPr>
          <p:cNvSpPr>
            <a:spLocks noGrp="1"/>
          </p:cNvSpPr>
          <p:nvPr>
            <p:ph sz="quarter" idx="11"/>
          </p:nvPr>
        </p:nvSpPr>
        <p:spPr>
          <a:xfrm>
            <a:off x="586390" y="1760013"/>
            <a:ext cx="5415759" cy="4640788"/>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2">
            <a:extLst>
              <a:ext uri="{FF2B5EF4-FFF2-40B4-BE49-F238E27FC236}">
                <a16:creationId xmlns:a16="http://schemas.microsoft.com/office/drawing/2014/main" id="{7A970CEB-F534-4EEF-9B54-F4AF13157AE0}"/>
              </a:ext>
            </a:extLst>
          </p:cNvPr>
          <p:cNvSpPr>
            <a:spLocks noGrp="1"/>
          </p:cNvSpPr>
          <p:nvPr>
            <p:ph sz="quarter" idx="12"/>
          </p:nvPr>
        </p:nvSpPr>
        <p:spPr>
          <a:xfrm>
            <a:off x="6189853" y="1760013"/>
            <a:ext cx="5456715" cy="4640788"/>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20386547"/>
      </p:ext>
    </p:extLst>
  </p:cSld>
  <p:clrMapOvr>
    <a:masterClrMapping/>
  </p:clrMapOvr>
  <p:transition>
    <p:fade/>
  </p:transition>
  <p:extLst>
    <p:ext uri="{DCECCB84-F9BA-43D5-87BE-67443E8EF086}">
      <p15:sldGuideLst xmlns:p15="http://schemas.microsoft.com/office/powerpoint/2012/main">
        <p15:guide id="1" pos="184" userDrawn="1">
          <p15:clr>
            <a:srgbClr val="CCCCCC"/>
          </p15:clr>
        </p15:guide>
        <p15:guide id="2" pos="7496" userDrawn="1">
          <p15:clr>
            <a:srgbClr val="CCCCCC"/>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Content Bullets (Text Graphic)">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5F932530-3FBE-5A42-9B04-A71A22669E03}"/>
              </a:ext>
            </a:extLst>
          </p:cNvPr>
          <p:cNvSpPr>
            <a:spLocks noGrp="1"/>
          </p:cNvSpPr>
          <p:nvPr>
            <p:ph type="title"/>
          </p:nvPr>
        </p:nvSpPr>
        <p:spPr>
          <a:xfrm>
            <a:off x="588263" y="457199"/>
            <a:ext cx="7508990" cy="1106905"/>
          </a:xfrm>
          <a:prstGeom prst="rect">
            <a:avLst/>
          </a:prstGeom>
        </p:spPr>
        <p:txBody>
          <a:bodyPr/>
          <a:lstStyle>
            <a:lvl1pPr>
              <a:defRPr>
                <a:solidFill>
                  <a:schemeClr val="bg1"/>
                </a:solidFill>
              </a:defRPr>
            </a:lvl1pPr>
          </a:lstStyle>
          <a:p>
            <a:r>
              <a:rPr lang="en-US"/>
              <a:t>Click to edit Master title style</a:t>
            </a:r>
          </a:p>
        </p:txBody>
      </p:sp>
      <p:sp>
        <p:nvSpPr>
          <p:cNvPr id="8" name="Content Placeholder 1">
            <a:extLst>
              <a:ext uri="{FF2B5EF4-FFF2-40B4-BE49-F238E27FC236}">
                <a16:creationId xmlns:a16="http://schemas.microsoft.com/office/drawing/2014/main" id="{85AEE1C2-4909-C34F-8C3B-1FECFD978455}"/>
              </a:ext>
            </a:extLst>
          </p:cNvPr>
          <p:cNvSpPr>
            <a:spLocks noGrp="1"/>
          </p:cNvSpPr>
          <p:nvPr>
            <p:ph sz="quarter" idx="11"/>
          </p:nvPr>
        </p:nvSpPr>
        <p:spPr>
          <a:xfrm>
            <a:off x="586390" y="1760013"/>
            <a:ext cx="3566510" cy="4640788"/>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1">
            <a:extLst>
              <a:ext uri="{FF2B5EF4-FFF2-40B4-BE49-F238E27FC236}">
                <a16:creationId xmlns:a16="http://schemas.microsoft.com/office/drawing/2014/main" id="{078377DE-DBE9-4E42-AE4E-89764637DB97}"/>
              </a:ext>
            </a:extLst>
          </p:cNvPr>
          <p:cNvSpPr>
            <a:spLocks noGrp="1"/>
          </p:cNvSpPr>
          <p:nvPr>
            <p:ph type="pic" sz="quarter" idx="13"/>
          </p:nvPr>
        </p:nvSpPr>
        <p:spPr>
          <a:xfrm>
            <a:off x="4348480" y="1760013"/>
            <a:ext cx="7298088" cy="4640788"/>
          </a:xfrm>
          <a:prstGeom prst="rect">
            <a:avLst/>
          </a:prstGeom>
        </p:spPr>
        <p:txBody>
          <a:bodyPr/>
          <a:lstStyle>
            <a:lvl1pPr>
              <a:defRPr>
                <a:solidFill>
                  <a:schemeClr val="bg1"/>
                </a:solidFill>
              </a:defRPr>
            </a:lvl1pPr>
          </a:lstStyle>
          <a:p>
            <a:r>
              <a:rPr lang="en-US"/>
              <a:t>Click icon to add picture</a:t>
            </a:r>
          </a:p>
        </p:txBody>
      </p:sp>
    </p:spTree>
    <p:extLst>
      <p:ext uri="{BB962C8B-B14F-4D97-AF65-F5344CB8AC3E}">
        <p14:creationId xmlns:p14="http://schemas.microsoft.com/office/powerpoint/2010/main" val="3738571137"/>
      </p:ext>
    </p:extLst>
  </p:cSld>
  <p:clrMapOvr>
    <a:masterClrMapping/>
  </p:clrMapOvr>
  <p:transition>
    <p:fade/>
  </p:transition>
  <p:extLst>
    <p:ext uri="{DCECCB84-F9BA-43D5-87BE-67443E8EF086}">
      <p15:sldGuideLst xmlns:p15="http://schemas.microsoft.com/office/powerpoint/2012/main">
        <p15:guide id="1" pos="184" userDrawn="1">
          <p15:clr>
            <a:srgbClr val="CCCCCC"/>
          </p15:clr>
        </p15:guide>
        <p15:guide id="2" pos="7496" userDrawn="1">
          <p15:clr>
            <a:srgbClr val="CCCCCC"/>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Content Bullets (Text Graphic 2)">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F3E617BB-A174-C342-BF23-49118B8FD248}"/>
              </a:ext>
            </a:extLst>
          </p:cNvPr>
          <p:cNvSpPr>
            <a:spLocks noGrp="1"/>
          </p:cNvSpPr>
          <p:nvPr>
            <p:ph type="title"/>
          </p:nvPr>
        </p:nvSpPr>
        <p:spPr>
          <a:xfrm>
            <a:off x="588263" y="457199"/>
            <a:ext cx="7508990" cy="1106905"/>
          </a:xfrm>
          <a:prstGeom prst="rect">
            <a:avLst/>
          </a:prstGeom>
        </p:spPr>
        <p:txBody>
          <a:bodyPr/>
          <a:lstStyle>
            <a:lvl1pPr>
              <a:defRPr>
                <a:solidFill>
                  <a:schemeClr val="bg1"/>
                </a:solidFill>
              </a:defRPr>
            </a:lvl1pPr>
          </a:lstStyle>
          <a:p>
            <a:r>
              <a:rPr lang="en-US"/>
              <a:t>Click to edit Master title style</a:t>
            </a:r>
          </a:p>
        </p:txBody>
      </p:sp>
      <p:sp>
        <p:nvSpPr>
          <p:cNvPr id="8" name="Picture Placeholder 1">
            <a:extLst>
              <a:ext uri="{FF2B5EF4-FFF2-40B4-BE49-F238E27FC236}">
                <a16:creationId xmlns:a16="http://schemas.microsoft.com/office/drawing/2014/main" id="{FD5A159A-F545-A341-B028-B623B7CE009C}"/>
              </a:ext>
            </a:extLst>
          </p:cNvPr>
          <p:cNvSpPr>
            <a:spLocks noGrp="1"/>
          </p:cNvSpPr>
          <p:nvPr>
            <p:ph type="pic" sz="quarter" idx="13"/>
          </p:nvPr>
        </p:nvSpPr>
        <p:spPr>
          <a:xfrm>
            <a:off x="586390" y="1760013"/>
            <a:ext cx="3569050" cy="4640788"/>
          </a:xfrm>
          <a:prstGeom prst="rect">
            <a:avLst/>
          </a:prstGeom>
        </p:spPr>
        <p:txBody>
          <a:bodyPr/>
          <a:lstStyle>
            <a:lvl1pPr>
              <a:defRPr>
                <a:solidFill>
                  <a:schemeClr val="bg1"/>
                </a:solidFill>
              </a:defRPr>
            </a:lvl1pPr>
          </a:lstStyle>
          <a:p>
            <a:r>
              <a:rPr lang="en-US"/>
              <a:t>Click icon to add picture</a:t>
            </a:r>
          </a:p>
        </p:txBody>
      </p:sp>
      <p:sp>
        <p:nvSpPr>
          <p:cNvPr id="6" name="Content Placeholder 1">
            <a:extLst>
              <a:ext uri="{FF2B5EF4-FFF2-40B4-BE49-F238E27FC236}">
                <a16:creationId xmlns:a16="http://schemas.microsoft.com/office/drawing/2014/main" id="{D2776569-5D1B-C344-B1C1-8B0455D299ED}"/>
              </a:ext>
            </a:extLst>
          </p:cNvPr>
          <p:cNvSpPr>
            <a:spLocks noGrp="1"/>
          </p:cNvSpPr>
          <p:nvPr>
            <p:ph sz="quarter" idx="11"/>
          </p:nvPr>
        </p:nvSpPr>
        <p:spPr>
          <a:xfrm>
            <a:off x="4348480" y="1760013"/>
            <a:ext cx="7296848" cy="4640788"/>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42572022"/>
      </p:ext>
    </p:extLst>
  </p:cSld>
  <p:clrMapOvr>
    <a:masterClrMapping/>
  </p:clrMapOvr>
  <p:transition>
    <p:fade/>
  </p:transition>
  <p:extLst>
    <p:ext uri="{DCECCB84-F9BA-43D5-87BE-67443E8EF086}">
      <p15:sldGuideLst xmlns:p15="http://schemas.microsoft.com/office/powerpoint/2012/main">
        <p15:guide id="1" pos="184" userDrawn="1">
          <p15:clr>
            <a:srgbClr val="CCCCCC"/>
          </p15:clr>
        </p15:guide>
        <p15:guide id="2" pos="7496" userDrawn="1">
          <p15:clr>
            <a:srgbClr val="CCCCCC"/>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Content Bullets (Text Graphic 3)">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25AE27A3-1B6C-5048-922A-4A0777886CB8}"/>
              </a:ext>
            </a:extLst>
          </p:cNvPr>
          <p:cNvSpPr>
            <a:spLocks noGrp="1"/>
          </p:cNvSpPr>
          <p:nvPr>
            <p:ph type="title"/>
          </p:nvPr>
        </p:nvSpPr>
        <p:spPr>
          <a:xfrm>
            <a:off x="588263" y="457199"/>
            <a:ext cx="7508990" cy="1106905"/>
          </a:xfrm>
          <a:prstGeom prst="rect">
            <a:avLst/>
          </a:prstGeom>
        </p:spPr>
        <p:txBody>
          <a:bodyPr/>
          <a:lstStyle>
            <a:lvl1pPr>
              <a:defRPr>
                <a:solidFill>
                  <a:schemeClr val="bg1"/>
                </a:solidFill>
              </a:defRPr>
            </a:lvl1pPr>
          </a:lstStyle>
          <a:p>
            <a:r>
              <a:rPr lang="en-US"/>
              <a:t>Click to edit Master title style</a:t>
            </a:r>
          </a:p>
        </p:txBody>
      </p:sp>
      <p:sp>
        <p:nvSpPr>
          <p:cNvPr id="11" name="Picture Placeholder 1">
            <a:extLst>
              <a:ext uri="{FF2B5EF4-FFF2-40B4-BE49-F238E27FC236}">
                <a16:creationId xmlns:a16="http://schemas.microsoft.com/office/drawing/2014/main" id="{2E7F2929-0814-E140-A5AB-747416BE664B}"/>
              </a:ext>
            </a:extLst>
          </p:cNvPr>
          <p:cNvSpPr>
            <a:spLocks noGrp="1"/>
          </p:cNvSpPr>
          <p:nvPr>
            <p:ph type="pic" sz="quarter" idx="13"/>
          </p:nvPr>
        </p:nvSpPr>
        <p:spPr>
          <a:xfrm>
            <a:off x="586390" y="1760013"/>
            <a:ext cx="3569050" cy="4021027"/>
          </a:xfrm>
          <a:prstGeom prst="rect">
            <a:avLst/>
          </a:prstGeom>
        </p:spPr>
        <p:txBody>
          <a:bodyPr/>
          <a:lstStyle>
            <a:lvl1pPr>
              <a:defRPr>
                <a:solidFill>
                  <a:schemeClr val="bg1"/>
                </a:solidFill>
              </a:defRPr>
            </a:lvl1pPr>
          </a:lstStyle>
          <a:p>
            <a:r>
              <a:rPr lang="en-US"/>
              <a:t>Click icon to add picture</a:t>
            </a:r>
          </a:p>
        </p:txBody>
      </p:sp>
      <p:sp>
        <p:nvSpPr>
          <p:cNvPr id="9" name="Content Placeholder 1">
            <a:extLst>
              <a:ext uri="{FF2B5EF4-FFF2-40B4-BE49-F238E27FC236}">
                <a16:creationId xmlns:a16="http://schemas.microsoft.com/office/drawing/2014/main" id="{5DA2E62A-AA3A-A240-886C-6B308968A611}"/>
              </a:ext>
            </a:extLst>
          </p:cNvPr>
          <p:cNvSpPr>
            <a:spLocks noGrp="1"/>
          </p:cNvSpPr>
          <p:nvPr>
            <p:ph sz="quarter" idx="11"/>
          </p:nvPr>
        </p:nvSpPr>
        <p:spPr>
          <a:xfrm>
            <a:off x="4348480" y="1760013"/>
            <a:ext cx="7296848" cy="4640788"/>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1">
            <a:extLst>
              <a:ext uri="{FF2B5EF4-FFF2-40B4-BE49-F238E27FC236}">
                <a16:creationId xmlns:a16="http://schemas.microsoft.com/office/drawing/2014/main" id="{225B9AE1-54D3-3842-98CD-028A8B7E171A}"/>
              </a:ext>
            </a:extLst>
          </p:cNvPr>
          <p:cNvSpPr>
            <a:spLocks noGrp="1"/>
          </p:cNvSpPr>
          <p:nvPr>
            <p:ph type="body" sz="quarter" idx="15"/>
          </p:nvPr>
        </p:nvSpPr>
        <p:spPr>
          <a:xfrm>
            <a:off x="586390" y="5975651"/>
            <a:ext cx="3569050" cy="432563"/>
          </a:xfrm>
          <a:prstGeom prst="rect">
            <a:avLst/>
          </a:prstGeom>
        </p:spPr>
        <p:txBody>
          <a:bodyPr/>
          <a:lstStyle>
            <a:lvl1pPr marL="0" indent="0" algn="ctr">
              <a:buNone/>
              <a:defRPr sz="1600" b="1">
                <a:solidFill>
                  <a:schemeClr val="bg1"/>
                </a:solidFill>
              </a:defRPr>
            </a:lvl1pPr>
            <a:lvl2pPr marL="228600" indent="0">
              <a:buNone/>
              <a:defRPr sz="1200">
                <a:solidFill>
                  <a:schemeClr val="bg1"/>
                </a:solidFill>
              </a:defRPr>
            </a:lvl2pPr>
            <a:lvl3pPr marL="457200" indent="0">
              <a:buNone/>
              <a:defRPr sz="1050">
                <a:solidFill>
                  <a:schemeClr val="bg1"/>
                </a:solidFill>
              </a:defRPr>
            </a:lvl3pPr>
            <a:lvl4pPr marL="661988" indent="0">
              <a:buNone/>
              <a:defRPr sz="1000">
                <a:solidFill>
                  <a:schemeClr val="bg1"/>
                </a:solidFill>
              </a:defRPr>
            </a:lvl4pPr>
            <a:lvl5pPr marL="855663" indent="0">
              <a:buNone/>
              <a:defRPr sz="10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4143397750"/>
      </p:ext>
    </p:extLst>
  </p:cSld>
  <p:clrMapOvr>
    <a:masterClrMapping/>
  </p:clrMapOvr>
  <p:transition>
    <p:fade/>
  </p:transition>
  <p:extLst>
    <p:ext uri="{DCECCB84-F9BA-43D5-87BE-67443E8EF086}">
      <p15:sldGuideLst xmlns:p15="http://schemas.microsoft.com/office/powerpoint/2012/main">
        <p15:guide id="1" pos="184" userDrawn="1">
          <p15:clr>
            <a:srgbClr val="CCCCCC"/>
          </p15:clr>
        </p15:guide>
        <p15:guide id="2" pos="7496" userDrawn="1">
          <p15:clr>
            <a:srgbClr val="CCCCCC"/>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700F965-2E11-B443-A950-D7BA414B5199}"/>
              </a:ext>
            </a:extLst>
          </p:cNvPr>
          <p:cNvSpPr>
            <a:spLocks noGrp="1"/>
          </p:cNvSpPr>
          <p:nvPr>
            <p:ph type="title"/>
          </p:nvPr>
        </p:nvSpPr>
        <p:spPr>
          <a:xfrm>
            <a:off x="588263" y="457199"/>
            <a:ext cx="7508990" cy="1106905"/>
          </a:xfrm>
          <a:prstGeom prst="rect">
            <a:avLst/>
          </a:prstGeom>
        </p:spPr>
        <p:txBody>
          <a:bodyPr/>
          <a:lstStyle>
            <a:lvl1pPr>
              <a:defRPr>
                <a:solidFill>
                  <a:schemeClr val="bg1"/>
                </a:solidFill>
              </a:defRPr>
            </a:lvl1pPr>
          </a:lstStyle>
          <a:p>
            <a:r>
              <a:rPr lang="en-US"/>
              <a:t>Click to edit Master title style</a:t>
            </a:r>
          </a:p>
        </p:txBody>
      </p:sp>
      <p:sp>
        <p:nvSpPr>
          <p:cNvPr id="6" name="Content Placeholder 1">
            <a:extLst>
              <a:ext uri="{FF2B5EF4-FFF2-40B4-BE49-F238E27FC236}">
                <a16:creationId xmlns:a16="http://schemas.microsoft.com/office/drawing/2014/main" id="{F03A2FCD-9894-B040-9336-3D6408069AA9}"/>
              </a:ext>
            </a:extLst>
          </p:cNvPr>
          <p:cNvSpPr>
            <a:spLocks noGrp="1"/>
          </p:cNvSpPr>
          <p:nvPr>
            <p:ph sz="quarter" idx="11"/>
          </p:nvPr>
        </p:nvSpPr>
        <p:spPr>
          <a:xfrm>
            <a:off x="586390" y="1760013"/>
            <a:ext cx="11060178" cy="4640788"/>
          </a:xfrm>
          <a:prstGeom prst="rect">
            <a:avLst/>
          </a:prstGeom>
        </p:spPr>
        <p:txBody>
          <a:bodyPr/>
          <a:lstStyle>
            <a:lvl1pPr marL="0" indent="0">
              <a:buNone/>
              <a:defRPr>
                <a:solidFill>
                  <a:schemeClr val="bg1"/>
                </a:solidFill>
              </a:defRPr>
            </a:lvl1pPr>
            <a:lvl2pPr marL="228600" indent="0">
              <a:buNone/>
              <a:defRPr>
                <a:solidFill>
                  <a:schemeClr val="bg1"/>
                </a:solidFill>
              </a:defRPr>
            </a:lvl2pPr>
            <a:lvl3pPr marL="457200" indent="0">
              <a:buNone/>
              <a:defRPr>
                <a:solidFill>
                  <a:schemeClr val="bg1"/>
                </a:solidFill>
              </a:defRPr>
            </a:lvl3pPr>
            <a:lvl4pPr marL="661988" indent="0">
              <a:buNone/>
              <a:defRPr>
                <a:solidFill>
                  <a:schemeClr val="bg1"/>
                </a:solidFill>
              </a:defRPr>
            </a:lvl4pPr>
            <a:lvl5pPr marL="855663" indent="0">
              <a:buNone/>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93915786"/>
      </p:ext>
    </p:extLst>
  </p:cSld>
  <p:clrMapOvr>
    <a:masterClrMapping/>
  </p:clrMapOvr>
  <p:transition>
    <p:fade/>
  </p:transition>
  <p:extLst>
    <p:ext uri="{DCECCB84-F9BA-43D5-87BE-67443E8EF086}">
      <p15:sldGuideLst xmlns:p15="http://schemas.microsoft.com/office/powerpoint/2012/main">
        <p15:guide id="1" pos="184" userDrawn="1">
          <p15:clr>
            <a:srgbClr val="CCCCCC"/>
          </p15:clr>
        </p15:guide>
        <p15:guide id="2" pos="7496" userDrawn="1">
          <p15:clr>
            <a:srgbClr val="CCCCCC"/>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nd Content (2 Col)">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52DDD6CB-BF48-F740-8165-37C1A075C69B}"/>
              </a:ext>
            </a:extLst>
          </p:cNvPr>
          <p:cNvSpPr>
            <a:spLocks noGrp="1"/>
          </p:cNvSpPr>
          <p:nvPr>
            <p:ph type="title"/>
          </p:nvPr>
        </p:nvSpPr>
        <p:spPr>
          <a:xfrm>
            <a:off x="588263" y="457199"/>
            <a:ext cx="7508990" cy="1106905"/>
          </a:xfrm>
          <a:prstGeom prst="rect">
            <a:avLst/>
          </a:prstGeom>
        </p:spPr>
        <p:txBody>
          <a:bodyPr/>
          <a:lstStyle>
            <a:lvl1pPr>
              <a:defRPr>
                <a:solidFill>
                  <a:schemeClr val="bg1"/>
                </a:solidFill>
              </a:defRPr>
            </a:lvl1pPr>
          </a:lstStyle>
          <a:p>
            <a:r>
              <a:rPr lang="en-US"/>
              <a:t>Click to edit Master title style</a:t>
            </a:r>
          </a:p>
        </p:txBody>
      </p:sp>
      <p:sp>
        <p:nvSpPr>
          <p:cNvPr id="7" name="Content Placeholder 1">
            <a:extLst>
              <a:ext uri="{FF2B5EF4-FFF2-40B4-BE49-F238E27FC236}">
                <a16:creationId xmlns:a16="http://schemas.microsoft.com/office/drawing/2014/main" id="{529CD3D1-1CFC-4540-BAC6-B737D02320E4}"/>
              </a:ext>
            </a:extLst>
          </p:cNvPr>
          <p:cNvSpPr>
            <a:spLocks noGrp="1"/>
          </p:cNvSpPr>
          <p:nvPr>
            <p:ph sz="quarter" idx="11"/>
          </p:nvPr>
        </p:nvSpPr>
        <p:spPr>
          <a:xfrm>
            <a:off x="586390" y="1760013"/>
            <a:ext cx="5415759" cy="4640788"/>
          </a:xfrm>
          <a:prstGeom prst="rect">
            <a:avLst/>
          </a:prstGeom>
        </p:spPr>
        <p:txBody>
          <a:bodyPr/>
          <a:lstStyle>
            <a:lvl1pPr marL="0" indent="0">
              <a:buNone/>
              <a:defRPr>
                <a:solidFill>
                  <a:schemeClr val="bg1"/>
                </a:solidFill>
              </a:defRPr>
            </a:lvl1pPr>
            <a:lvl2pPr marL="228600" indent="0">
              <a:buNone/>
              <a:defRPr>
                <a:solidFill>
                  <a:schemeClr val="bg1"/>
                </a:solidFill>
              </a:defRPr>
            </a:lvl2pPr>
            <a:lvl3pPr marL="457200" indent="0">
              <a:buNone/>
              <a:defRPr>
                <a:solidFill>
                  <a:schemeClr val="bg1"/>
                </a:solidFill>
              </a:defRPr>
            </a:lvl3pPr>
            <a:lvl4pPr marL="661988" indent="0">
              <a:buNone/>
              <a:defRPr>
                <a:solidFill>
                  <a:schemeClr val="bg1"/>
                </a:solidFill>
              </a:defRPr>
            </a:lvl4pPr>
            <a:lvl5pPr marL="855663" indent="0">
              <a:buNone/>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2">
            <a:extLst>
              <a:ext uri="{FF2B5EF4-FFF2-40B4-BE49-F238E27FC236}">
                <a16:creationId xmlns:a16="http://schemas.microsoft.com/office/drawing/2014/main" id="{D36C8216-CF44-794B-A25D-DC252D549B99}"/>
              </a:ext>
            </a:extLst>
          </p:cNvPr>
          <p:cNvSpPr>
            <a:spLocks noGrp="1"/>
          </p:cNvSpPr>
          <p:nvPr>
            <p:ph sz="quarter" idx="12"/>
          </p:nvPr>
        </p:nvSpPr>
        <p:spPr>
          <a:xfrm>
            <a:off x="6189853" y="1760013"/>
            <a:ext cx="5456715" cy="4640788"/>
          </a:xfrm>
          <a:prstGeom prst="rect">
            <a:avLst/>
          </a:prstGeom>
        </p:spPr>
        <p:txBody>
          <a:bodyPr/>
          <a:lstStyle>
            <a:lvl1pPr marL="0" indent="0">
              <a:buNone/>
              <a:defRPr>
                <a:solidFill>
                  <a:schemeClr val="bg1"/>
                </a:solidFill>
              </a:defRPr>
            </a:lvl1pPr>
            <a:lvl2pPr marL="228600" indent="0">
              <a:buNone/>
              <a:defRPr>
                <a:solidFill>
                  <a:schemeClr val="bg1"/>
                </a:solidFill>
              </a:defRPr>
            </a:lvl2pPr>
            <a:lvl3pPr marL="457200" indent="0">
              <a:buNone/>
              <a:defRPr>
                <a:solidFill>
                  <a:schemeClr val="bg1"/>
                </a:solidFill>
              </a:defRPr>
            </a:lvl3pPr>
            <a:lvl4pPr marL="661988" indent="0">
              <a:buNone/>
              <a:defRPr>
                <a:solidFill>
                  <a:schemeClr val="bg1"/>
                </a:solidFill>
              </a:defRPr>
            </a:lvl4pPr>
            <a:lvl5pPr marL="855663" indent="0">
              <a:buNone/>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13119113"/>
      </p:ext>
    </p:extLst>
  </p:cSld>
  <p:clrMapOvr>
    <a:masterClrMapping/>
  </p:clrMapOvr>
  <p:transition>
    <p:fade/>
  </p:transition>
  <p:extLst>
    <p:ext uri="{DCECCB84-F9BA-43D5-87BE-67443E8EF086}">
      <p15:sldGuideLst xmlns:p15="http://schemas.microsoft.com/office/powerpoint/2012/main">
        <p15:guide id="1" pos="184" userDrawn="1">
          <p15:clr>
            <a:srgbClr val="CCCCCC"/>
          </p15:clr>
        </p15:guide>
        <p15:guide id="2" pos="7496" userDrawn="1">
          <p15:clr>
            <a:srgbClr val="CCCCCC"/>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3022BD1-CCB2-D14F-A4B6-A5024BFB52EB}"/>
              </a:ext>
            </a:extLst>
          </p:cNvPr>
          <p:cNvSpPr>
            <a:spLocks noGrp="1"/>
          </p:cNvSpPr>
          <p:nvPr>
            <p:ph type="title"/>
          </p:nvPr>
        </p:nvSpPr>
        <p:spPr>
          <a:xfrm>
            <a:off x="588263" y="457199"/>
            <a:ext cx="7508990" cy="1106905"/>
          </a:xfrm>
          <a:prstGeom prst="rect">
            <a:avLst/>
          </a:prstGeo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3785384149"/>
      </p:ext>
    </p:extLst>
  </p:cSld>
  <p:clrMapOvr>
    <a:masterClrMapping/>
  </p:clrMapOvr>
  <p:transition>
    <p:fade/>
  </p:transition>
  <p:extLst>
    <p:ext uri="{DCECCB84-F9BA-43D5-87BE-67443E8EF086}">
      <p15:sldGuideLst xmlns:p15="http://schemas.microsoft.com/office/powerpoint/2012/main">
        <p15:guide id="1" pos="184" userDrawn="1">
          <p15:clr>
            <a:srgbClr val="CCCCCC"/>
          </p15:clr>
        </p15:guide>
        <p15:guide id="2" pos="7496" userDrawn="1">
          <p15:clr>
            <a:srgbClr val="CCCCCC"/>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enter Title">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62D54CD-F1BC-441E-B8B7-B1860F480F38}"/>
              </a:ext>
            </a:extLst>
          </p:cNvPr>
          <p:cNvSpPr>
            <a:spLocks noGrp="1"/>
          </p:cNvSpPr>
          <p:nvPr>
            <p:ph type="title"/>
          </p:nvPr>
        </p:nvSpPr>
        <p:spPr>
          <a:xfrm>
            <a:off x="910975" y="1914525"/>
            <a:ext cx="10370050" cy="3781425"/>
          </a:xfrm>
          <a:prstGeom prst="rect">
            <a:avLst/>
          </a:prstGeom>
        </p:spPr>
        <p:txBody>
          <a:bodyPr anchor="ctr" anchorCtr="0"/>
          <a:lstStyle>
            <a:lvl1pPr algn="ct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211913427"/>
      </p:ext>
    </p:extLst>
  </p:cSld>
  <p:clrMapOvr>
    <a:masterClrMapping/>
  </p:clrMapOvr>
  <p:transition>
    <p:fade/>
  </p:transition>
  <p:extLst>
    <p:ext uri="{DCECCB84-F9BA-43D5-87BE-67443E8EF086}">
      <p15:sldGuideLst xmlns:p15="http://schemas.microsoft.com/office/powerpoint/2012/main">
        <p15:guide id="1" pos="184" userDrawn="1">
          <p15:clr>
            <a:srgbClr val="CCCCCC"/>
          </p15:clr>
        </p15:guide>
        <p15:guide id="2" pos="7496" userDrawn="1">
          <p15:clr>
            <a:srgbClr val="CCCCCC"/>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Content 2 (Text Graphic )">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B7EF1FB-A89E-5E40-B2A9-FE4EB5CBB176}"/>
              </a:ext>
            </a:extLst>
          </p:cNvPr>
          <p:cNvSpPr>
            <a:spLocks noGrp="1"/>
          </p:cNvSpPr>
          <p:nvPr>
            <p:ph type="title"/>
          </p:nvPr>
        </p:nvSpPr>
        <p:spPr>
          <a:xfrm>
            <a:off x="588263" y="457199"/>
            <a:ext cx="4946263" cy="1106905"/>
          </a:xfrm>
          <a:prstGeom prst="rect">
            <a:avLst/>
          </a:prstGeom>
        </p:spPr>
        <p:txBody>
          <a:bodyPr/>
          <a:lstStyle>
            <a:lvl1pPr>
              <a:defRPr>
                <a:solidFill>
                  <a:schemeClr val="bg1"/>
                </a:solidFill>
              </a:defRPr>
            </a:lvl1pPr>
          </a:lstStyle>
          <a:p>
            <a:r>
              <a:rPr lang="en-US"/>
              <a:t>Click to edit Master title style</a:t>
            </a:r>
          </a:p>
        </p:txBody>
      </p:sp>
      <p:sp>
        <p:nvSpPr>
          <p:cNvPr id="8" name="Content Placeholder 1">
            <a:extLst>
              <a:ext uri="{FF2B5EF4-FFF2-40B4-BE49-F238E27FC236}">
                <a16:creationId xmlns:a16="http://schemas.microsoft.com/office/drawing/2014/main" id="{1BEA9912-B336-734E-9BCD-BAA275370B13}"/>
              </a:ext>
            </a:extLst>
          </p:cNvPr>
          <p:cNvSpPr>
            <a:spLocks noGrp="1"/>
          </p:cNvSpPr>
          <p:nvPr>
            <p:ph sz="quarter" idx="11"/>
          </p:nvPr>
        </p:nvSpPr>
        <p:spPr>
          <a:xfrm>
            <a:off x="586391" y="1760013"/>
            <a:ext cx="4946264" cy="4640788"/>
          </a:xfrm>
          <a:prstGeom prst="rect">
            <a:avLst/>
          </a:prstGeom>
        </p:spPr>
        <p:txBody>
          <a:bodyPr/>
          <a:lstStyle>
            <a:lvl1pPr marL="0" indent="0">
              <a:buNone/>
              <a:defRPr>
                <a:solidFill>
                  <a:schemeClr val="bg1"/>
                </a:solidFill>
              </a:defRPr>
            </a:lvl1pPr>
            <a:lvl2pPr marL="228600" indent="0">
              <a:buNone/>
              <a:defRPr>
                <a:solidFill>
                  <a:schemeClr val="bg1"/>
                </a:solidFill>
              </a:defRPr>
            </a:lvl2pPr>
            <a:lvl3pPr marL="457200" indent="0">
              <a:buNone/>
              <a:defRPr>
                <a:solidFill>
                  <a:schemeClr val="bg1"/>
                </a:solidFill>
              </a:defRPr>
            </a:lvl3pPr>
            <a:lvl4pPr marL="661988" indent="0">
              <a:buNone/>
              <a:defRPr>
                <a:solidFill>
                  <a:schemeClr val="bg1"/>
                </a:solidFill>
              </a:defRPr>
            </a:lvl4pPr>
            <a:lvl5pPr marL="855663" indent="0">
              <a:buNone/>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Picture Placeholder 1">
            <a:extLst>
              <a:ext uri="{FF2B5EF4-FFF2-40B4-BE49-F238E27FC236}">
                <a16:creationId xmlns:a16="http://schemas.microsoft.com/office/drawing/2014/main" id="{61F43242-F8E9-DD4D-94FB-1957E4CC7F11}"/>
              </a:ext>
            </a:extLst>
          </p:cNvPr>
          <p:cNvSpPr>
            <a:spLocks noGrp="1"/>
          </p:cNvSpPr>
          <p:nvPr>
            <p:ph sz="quarter" idx="10" hasCustomPrompt="1"/>
          </p:nvPr>
        </p:nvSpPr>
        <p:spPr>
          <a:xfrm>
            <a:off x="6096000" y="0"/>
            <a:ext cx="6096000" cy="6858000"/>
          </a:xfrm>
          <a:prstGeom prst="rect">
            <a:avLst/>
          </a:prstGeom>
          <a:solidFill>
            <a:schemeClr val="tx2"/>
          </a:solidFill>
        </p:spPr>
        <p:txBody>
          <a:bodyPr anchor="ctr" anchorCtr="0"/>
          <a:lstStyle>
            <a:lvl1pPr marL="0" indent="0" algn="ctr">
              <a:buNone/>
              <a:defRPr>
                <a:solidFill>
                  <a:schemeClr val="bg1"/>
                </a:solidFill>
              </a:defRPr>
            </a:lvl1pPr>
          </a:lstStyle>
          <a:p>
            <a:pPr lvl="0"/>
            <a:r>
              <a:rPr lang="en-US"/>
              <a:t>Click to add photo</a:t>
            </a:r>
          </a:p>
        </p:txBody>
      </p:sp>
    </p:spTree>
    <p:extLst>
      <p:ext uri="{BB962C8B-B14F-4D97-AF65-F5344CB8AC3E}">
        <p14:creationId xmlns:p14="http://schemas.microsoft.com/office/powerpoint/2010/main" val="4115107444"/>
      </p:ext>
    </p:extLst>
  </p:cSld>
  <p:clrMapOvr>
    <a:masterClrMapping/>
  </p:clrMapOvr>
  <p:transition>
    <p:fade/>
  </p:transition>
  <p:extLst>
    <p:ext uri="{DCECCB84-F9BA-43D5-87BE-67443E8EF086}">
      <p15:sldGuideLst xmlns:p15="http://schemas.microsoft.com/office/powerpoint/2012/main">
        <p15:guide id="1" pos="184" userDrawn="1">
          <p15:clr>
            <a:srgbClr val="CCCCCC"/>
          </p15:clr>
        </p15:guide>
        <p15:guide id="2" pos="7496" userDrawn="1">
          <p15:clr>
            <a:srgbClr val="CCCCCC"/>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ection">
    <p:spTree>
      <p:nvGrpSpPr>
        <p:cNvPr id="1" name=""/>
        <p:cNvGrpSpPr/>
        <p:nvPr/>
      </p:nvGrpSpPr>
      <p:grpSpPr>
        <a:xfrm>
          <a:off x="0" y="0"/>
          <a:ext cx="0" cy="0"/>
          <a:chOff x="0" y="0"/>
          <a:chExt cx="0" cy="0"/>
        </a:xfrm>
      </p:grpSpPr>
      <p:sp>
        <p:nvSpPr>
          <p:cNvPr id="6" name="Section Title">
            <a:extLst>
              <a:ext uri="{FF2B5EF4-FFF2-40B4-BE49-F238E27FC236}">
                <a16:creationId xmlns:a16="http://schemas.microsoft.com/office/drawing/2014/main" id="{30255850-A627-8F43-9850-462988557095}"/>
              </a:ext>
            </a:extLst>
          </p:cNvPr>
          <p:cNvSpPr>
            <a:spLocks noGrp="1"/>
          </p:cNvSpPr>
          <p:nvPr>
            <p:ph type="title" hasCustomPrompt="1"/>
          </p:nvPr>
        </p:nvSpPr>
        <p:spPr>
          <a:xfrm>
            <a:off x="564199" y="2789554"/>
            <a:ext cx="8555737" cy="707886"/>
          </a:xfrm>
          <a:prstGeom prst="rect">
            <a:avLst/>
          </a:prstGeom>
        </p:spPr>
        <p:txBody>
          <a:bodyPr wrap="square" lIns="0" rIns="0" anchor="b" anchorCtr="0">
            <a:spAutoFit/>
          </a:bodyPr>
          <a:lstStyle>
            <a:lvl1pPr>
              <a:defRPr sz="4000">
                <a:solidFill>
                  <a:schemeClr val="accent2"/>
                </a:solidFill>
              </a:defRPr>
            </a:lvl1pPr>
          </a:lstStyle>
          <a:p>
            <a:r>
              <a:rPr lang="en-US"/>
              <a:t>Section title</a:t>
            </a:r>
          </a:p>
        </p:txBody>
      </p:sp>
      <p:sp>
        <p:nvSpPr>
          <p:cNvPr id="4" name="Section Subhead">
            <a:extLst>
              <a:ext uri="{FF2B5EF4-FFF2-40B4-BE49-F238E27FC236}">
                <a16:creationId xmlns:a16="http://schemas.microsoft.com/office/drawing/2014/main" id="{CA4B52E3-8E1C-E940-9EF2-6A57325F97E6}"/>
              </a:ext>
            </a:extLst>
          </p:cNvPr>
          <p:cNvSpPr>
            <a:spLocks noGrp="1"/>
          </p:cNvSpPr>
          <p:nvPr>
            <p:ph type="body" sz="quarter" idx="12" hasCustomPrompt="1"/>
          </p:nvPr>
        </p:nvSpPr>
        <p:spPr>
          <a:xfrm>
            <a:off x="582042" y="3697703"/>
            <a:ext cx="4164583" cy="276999"/>
          </a:xfrm>
          <a:prstGeom prst="rect">
            <a:avLst/>
          </a:prstGeom>
          <a:noFill/>
        </p:spPr>
        <p:txBody>
          <a:bodyPr wrap="square" lIns="0" tIns="0" rIns="0" bIns="0">
            <a:spAutoFit/>
          </a:bodyPr>
          <a:lstStyle>
            <a:lvl1pPr marL="0" indent="0">
              <a:spcBef>
                <a:spcPts val="0"/>
              </a:spcBef>
              <a:buNone/>
              <a:defRPr sz="1800" spc="0" baseline="0">
                <a:solidFill>
                  <a:schemeClr val="tx1"/>
                </a:solidFill>
                <a:latin typeface="+mn-lt"/>
                <a:cs typeface="Segoe UI" panose="020B0502040204020203" pitchFamily="34" charset="0"/>
              </a:defRPr>
            </a:lvl1pPr>
          </a:lstStyle>
          <a:p>
            <a:pPr lvl="0"/>
            <a:r>
              <a:rPr lang="en-US"/>
              <a:t>Section subhead</a:t>
            </a:r>
          </a:p>
        </p:txBody>
      </p:sp>
    </p:spTree>
    <p:extLst>
      <p:ext uri="{BB962C8B-B14F-4D97-AF65-F5344CB8AC3E}">
        <p14:creationId xmlns:p14="http://schemas.microsoft.com/office/powerpoint/2010/main" val="25437497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184" userDrawn="1">
          <p15:clr>
            <a:srgbClr val="CCCCCC"/>
          </p15:clr>
        </p15:guide>
        <p15:guide id="2" pos="7496" userDrawn="1">
          <p15:clr>
            <a:srgbClr val="CCCCCC"/>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Bullets">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700F965-2E11-B443-A950-D7BA414B5199}"/>
              </a:ext>
            </a:extLst>
          </p:cNvPr>
          <p:cNvSpPr>
            <a:spLocks noGrp="1"/>
          </p:cNvSpPr>
          <p:nvPr>
            <p:ph type="title"/>
          </p:nvPr>
        </p:nvSpPr>
        <p:spPr>
          <a:xfrm>
            <a:off x="588263" y="457199"/>
            <a:ext cx="7508990" cy="1106905"/>
          </a:xfrm>
          <a:prstGeom prst="rect">
            <a:avLst/>
          </a:prstGeom>
        </p:spPr>
        <p:txBody>
          <a:bodyPr/>
          <a:lstStyle>
            <a:lvl1pPr>
              <a:defRPr>
                <a:solidFill>
                  <a:schemeClr val="tx1"/>
                </a:solidFill>
              </a:defRPr>
            </a:lvl1pPr>
          </a:lstStyle>
          <a:p>
            <a:r>
              <a:rPr lang="en-US"/>
              <a:t>Click to edit Master title style</a:t>
            </a:r>
          </a:p>
        </p:txBody>
      </p:sp>
      <p:sp>
        <p:nvSpPr>
          <p:cNvPr id="3" name="Content Placeholder 1">
            <a:extLst>
              <a:ext uri="{FF2B5EF4-FFF2-40B4-BE49-F238E27FC236}">
                <a16:creationId xmlns:a16="http://schemas.microsoft.com/office/drawing/2014/main" id="{42F5D3B7-C6D8-43D0-AD35-74E66B81A6BD}"/>
              </a:ext>
            </a:extLst>
          </p:cNvPr>
          <p:cNvSpPr>
            <a:spLocks noGrp="1"/>
          </p:cNvSpPr>
          <p:nvPr>
            <p:ph sz="quarter" idx="11"/>
          </p:nvPr>
        </p:nvSpPr>
        <p:spPr>
          <a:xfrm>
            <a:off x="586390" y="1760013"/>
            <a:ext cx="11060178" cy="4640788"/>
          </a:xfrm>
          <a:prstGeom prst="rect">
            <a:avLst/>
          </a:prstGeo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04130021"/>
      </p:ext>
    </p:extLst>
  </p:cSld>
  <p:clrMapOvr>
    <a:masterClrMapping/>
  </p:clrMapOvr>
  <p:transition>
    <p:fade/>
  </p:transition>
  <p:extLst>
    <p:ext uri="{DCECCB84-F9BA-43D5-87BE-67443E8EF086}">
      <p15:sldGuideLst xmlns:p15="http://schemas.microsoft.com/office/powerpoint/2012/main">
        <p15:guide id="1" pos="184" userDrawn="1">
          <p15:clr>
            <a:srgbClr val="CCCCCC"/>
          </p15:clr>
        </p15:guide>
        <p15:guide id="2" pos="7496" userDrawn="1">
          <p15:clr>
            <a:srgbClr val="CCCCCC"/>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los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Box 1"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spTree>
    <p:extLst>
      <p:ext uri="{BB962C8B-B14F-4D97-AF65-F5344CB8AC3E}">
        <p14:creationId xmlns:p14="http://schemas.microsoft.com/office/powerpoint/2010/main" val="215585542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pos="184" userDrawn="1">
          <p15:clr>
            <a:srgbClr val="CCCCCC"/>
          </p15:clr>
        </p15:guide>
        <p15:guide id="2" pos="7496" userDrawn="1">
          <p15:clr>
            <a:srgbClr val="CCCCCC"/>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NDA Slid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700F965-2E11-B443-A950-D7BA414B5199}"/>
              </a:ext>
            </a:extLst>
          </p:cNvPr>
          <p:cNvSpPr>
            <a:spLocks noGrp="1"/>
          </p:cNvSpPr>
          <p:nvPr>
            <p:ph type="title" hasCustomPrompt="1"/>
          </p:nvPr>
        </p:nvSpPr>
        <p:spPr>
          <a:xfrm>
            <a:off x="588263" y="457199"/>
            <a:ext cx="7508990" cy="1106905"/>
          </a:xfrm>
          <a:prstGeom prst="rect">
            <a:avLst/>
          </a:prstGeom>
        </p:spPr>
        <p:txBody>
          <a:bodyPr/>
          <a:lstStyle>
            <a:lvl1pPr>
              <a:defRPr>
                <a:solidFill>
                  <a:schemeClr val="bg1"/>
                </a:solidFill>
              </a:defRPr>
            </a:lvl1pPr>
          </a:lstStyle>
          <a:p>
            <a:r>
              <a:rPr lang="en-US"/>
              <a:t>Microsoft confidential</a:t>
            </a:r>
          </a:p>
        </p:txBody>
      </p:sp>
      <p:sp>
        <p:nvSpPr>
          <p:cNvPr id="3" name="Content Placeholder 1">
            <a:extLst>
              <a:ext uri="{FF2B5EF4-FFF2-40B4-BE49-F238E27FC236}">
                <a16:creationId xmlns:a16="http://schemas.microsoft.com/office/drawing/2014/main" id="{42F5D3B7-C6D8-43D0-AD35-74E66B81A6BD}"/>
              </a:ext>
            </a:extLst>
          </p:cNvPr>
          <p:cNvSpPr>
            <a:spLocks noGrp="1"/>
          </p:cNvSpPr>
          <p:nvPr>
            <p:ph sz="quarter" idx="11" hasCustomPrompt="1"/>
          </p:nvPr>
        </p:nvSpPr>
        <p:spPr>
          <a:xfrm>
            <a:off x="586390" y="1760013"/>
            <a:ext cx="11060178" cy="1106905"/>
          </a:xfrm>
          <a:prstGeom prst="rect">
            <a:avLst/>
          </a:prstGeom>
        </p:spPr>
        <p:txBody>
          <a:bodyPr/>
          <a:lstStyle>
            <a:lvl1pPr marL="0" indent="0">
              <a:buNone/>
              <a:defRPr>
                <a:solidFill>
                  <a:schemeClr val="bg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Everything is confidential unless otherwise stated.</a:t>
            </a:r>
          </a:p>
        </p:txBody>
      </p:sp>
      <p:pic>
        <p:nvPicPr>
          <p:cNvPr id="4" name="Picture 3">
            <a:extLst>
              <a:ext uri="{FF2B5EF4-FFF2-40B4-BE49-F238E27FC236}">
                <a16:creationId xmlns:a16="http://schemas.microsoft.com/office/drawing/2014/main" id="{56E2E281-19FE-4B4A-A8BD-10475EEEF6C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85592" y="3258899"/>
            <a:ext cx="2962573" cy="2962573"/>
          </a:xfrm>
          <a:prstGeom prst="rect">
            <a:avLst/>
          </a:prstGeom>
        </p:spPr>
      </p:pic>
      <p:pic>
        <p:nvPicPr>
          <p:cNvPr id="6" name="Picture 5">
            <a:extLst>
              <a:ext uri="{FF2B5EF4-FFF2-40B4-BE49-F238E27FC236}">
                <a16:creationId xmlns:a16="http://schemas.microsoft.com/office/drawing/2014/main" id="{2310060B-8F1B-A645-874A-6B077D897E5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3995" y="3258899"/>
            <a:ext cx="2962573" cy="2962573"/>
          </a:xfrm>
          <a:prstGeom prst="rect">
            <a:avLst/>
          </a:prstGeom>
        </p:spPr>
      </p:pic>
      <p:pic>
        <p:nvPicPr>
          <p:cNvPr id="7" name="Picture 6">
            <a:extLst>
              <a:ext uri="{FF2B5EF4-FFF2-40B4-BE49-F238E27FC236}">
                <a16:creationId xmlns:a16="http://schemas.microsoft.com/office/drawing/2014/main" id="{0BB75251-E7EC-FE42-88FF-EB1A3309309D}"/>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984794" y="3258899"/>
            <a:ext cx="2962573" cy="2962573"/>
          </a:xfrm>
          <a:prstGeom prst="rect">
            <a:avLst/>
          </a:prstGeom>
        </p:spPr>
      </p:pic>
      <p:pic>
        <p:nvPicPr>
          <p:cNvPr id="8" name="Picture 7">
            <a:extLst>
              <a:ext uri="{FF2B5EF4-FFF2-40B4-BE49-F238E27FC236}">
                <a16:creationId xmlns:a16="http://schemas.microsoft.com/office/drawing/2014/main" id="{C4351D5E-8C92-8B4F-A317-D1EDF0815873}"/>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6390" y="3258899"/>
            <a:ext cx="2962573" cy="2962573"/>
          </a:xfrm>
          <a:prstGeom prst="rect">
            <a:avLst/>
          </a:prstGeom>
        </p:spPr>
      </p:pic>
    </p:spTree>
    <p:extLst>
      <p:ext uri="{BB962C8B-B14F-4D97-AF65-F5344CB8AC3E}">
        <p14:creationId xmlns:p14="http://schemas.microsoft.com/office/powerpoint/2010/main" val="2375257389"/>
      </p:ext>
    </p:extLst>
  </p:cSld>
  <p:clrMapOvr>
    <a:masterClrMapping/>
  </p:clrMapOvr>
  <p:transition>
    <p:fade/>
  </p:transition>
  <p:extLst>
    <p:ext uri="{DCECCB84-F9BA-43D5-87BE-67443E8EF086}">
      <p15:sldGuideLst xmlns:p15="http://schemas.microsoft.com/office/powerpoint/2012/main">
        <p15:guide id="1" pos="184">
          <p15:clr>
            <a:srgbClr val="CCCCCC"/>
          </p15:clr>
        </p15:guide>
        <p15:guide id="2" pos="7496">
          <p15:clr>
            <a:srgbClr val="CCCCCC"/>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599440" y="2913305"/>
            <a:ext cx="2792541" cy="1408297"/>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a:srcRect t="11809" r="3579" b="17467"/>
          <a:stretch/>
        </p:blipFill>
        <p:spPr>
          <a:xfrm>
            <a:off x="5958586" y="-1"/>
            <a:ext cx="6233414" cy="6858001"/>
          </a:xfrm>
          <a:prstGeom prst="rect">
            <a:avLst/>
          </a:prstGeom>
        </p:spPr>
      </p:pic>
    </p:spTree>
    <p:extLst>
      <p:ext uri="{BB962C8B-B14F-4D97-AF65-F5344CB8AC3E}">
        <p14:creationId xmlns:p14="http://schemas.microsoft.com/office/powerpoint/2010/main" val="34697115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 Placeholder 16">
            <a:extLst>
              <a:ext uri="{FF2B5EF4-FFF2-40B4-BE49-F238E27FC236}">
                <a16:creationId xmlns:a16="http://schemas.microsoft.com/office/drawing/2014/main" id="{B1A530C8-2C73-4ADC-AF39-34FB5781FF59}"/>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Tree>
    <p:extLst>
      <p:ext uri="{BB962C8B-B14F-4D97-AF65-F5344CB8AC3E}">
        <p14:creationId xmlns:p14="http://schemas.microsoft.com/office/powerpoint/2010/main" val="36976745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6461401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3663735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0923917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124352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6143350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12271343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Bullets (2 Col)">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700F965-2E11-B443-A950-D7BA414B5199}"/>
              </a:ext>
            </a:extLst>
          </p:cNvPr>
          <p:cNvSpPr>
            <a:spLocks noGrp="1"/>
          </p:cNvSpPr>
          <p:nvPr>
            <p:ph type="title"/>
          </p:nvPr>
        </p:nvSpPr>
        <p:spPr>
          <a:xfrm>
            <a:off x="588263" y="457199"/>
            <a:ext cx="7508990" cy="1106905"/>
          </a:xfrm>
          <a:prstGeom prst="rect">
            <a:avLst/>
          </a:prstGeom>
        </p:spPr>
        <p:txBody>
          <a:bodyPr/>
          <a:lstStyle>
            <a:lvl1pPr>
              <a:defRPr>
                <a:solidFill>
                  <a:schemeClr val="tx1"/>
                </a:solidFill>
              </a:defRPr>
            </a:lvl1pPr>
          </a:lstStyle>
          <a:p>
            <a:r>
              <a:rPr lang="en-US"/>
              <a:t>Click to edit Master title style</a:t>
            </a:r>
          </a:p>
        </p:txBody>
      </p:sp>
      <p:sp>
        <p:nvSpPr>
          <p:cNvPr id="3" name="Content Placeholder 1">
            <a:extLst>
              <a:ext uri="{FF2B5EF4-FFF2-40B4-BE49-F238E27FC236}">
                <a16:creationId xmlns:a16="http://schemas.microsoft.com/office/drawing/2014/main" id="{42F5D3B7-C6D8-43D0-AD35-74E66B81A6BD}"/>
              </a:ext>
            </a:extLst>
          </p:cNvPr>
          <p:cNvSpPr>
            <a:spLocks noGrp="1"/>
          </p:cNvSpPr>
          <p:nvPr>
            <p:ph sz="quarter" idx="11"/>
          </p:nvPr>
        </p:nvSpPr>
        <p:spPr>
          <a:xfrm>
            <a:off x="586390" y="1760013"/>
            <a:ext cx="5415759" cy="4640788"/>
          </a:xfrm>
          <a:prstGeom prst="rect">
            <a:avLst/>
          </a:prstGeo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2">
            <a:extLst>
              <a:ext uri="{FF2B5EF4-FFF2-40B4-BE49-F238E27FC236}">
                <a16:creationId xmlns:a16="http://schemas.microsoft.com/office/drawing/2014/main" id="{7A970CEB-F534-4EEF-9B54-F4AF13157AE0}"/>
              </a:ext>
            </a:extLst>
          </p:cNvPr>
          <p:cNvSpPr>
            <a:spLocks noGrp="1"/>
          </p:cNvSpPr>
          <p:nvPr>
            <p:ph sz="quarter" idx="12"/>
          </p:nvPr>
        </p:nvSpPr>
        <p:spPr>
          <a:xfrm>
            <a:off x="6189853" y="1760013"/>
            <a:ext cx="5456715" cy="4640788"/>
          </a:xfrm>
          <a:prstGeom prst="rect">
            <a:avLst/>
          </a:prstGeo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50841619"/>
      </p:ext>
    </p:extLst>
  </p:cSld>
  <p:clrMapOvr>
    <a:masterClrMapping/>
  </p:clrMapOvr>
  <p:transition>
    <p:fade/>
  </p:transition>
  <p:extLst>
    <p:ext uri="{DCECCB84-F9BA-43D5-87BE-67443E8EF086}">
      <p15:sldGuideLst xmlns:p15="http://schemas.microsoft.com/office/powerpoint/2012/main">
        <p15:guide id="1" pos="184">
          <p15:clr>
            <a:srgbClr val="CCCCCC"/>
          </p15:clr>
        </p15:guide>
        <p15:guide id="2" pos="7496">
          <p15:clr>
            <a:srgbClr val="CCCCCC"/>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368A4440-C91D-4429-9B72-48F2E9115574}"/>
              </a:ext>
            </a:extLst>
          </p:cNvPr>
          <p:cNvSpPr>
            <a:spLocks noGrp="1" noChangeAspect="1"/>
          </p:cNvSpPr>
          <p:nvPr>
            <p:ph type="pic" sz="quarter" idx="11" hasCustomPrompt="1"/>
          </p:nvPr>
        </p:nvSpPr>
        <p:spPr bwMode="gray">
          <a:xfrm>
            <a:off x="5626100"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44106001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E266A0AB-7A3A-45EB-9973-4F8F9206575C}"/>
              </a:ext>
            </a:extLst>
          </p:cNvPr>
          <p:cNvSpPr>
            <a:spLocks noGrp="1" noChangeAspect="1"/>
          </p:cNvSpPr>
          <p:nvPr>
            <p:ph type="pic" sz="quarter" idx="11" hasCustomPrompt="1"/>
          </p:nvPr>
        </p:nvSpPr>
        <p:spPr bwMode="gray">
          <a:xfrm>
            <a:off x="5626100"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84535628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C7A34110-4BA5-4935-9A8E-A7F0D013D6FF}"/>
              </a:ext>
            </a:extLst>
          </p:cNvPr>
          <p:cNvSpPr>
            <a:spLocks noGrp="1" noChangeAspect="1"/>
          </p:cNvSpPr>
          <p:nvPr>
            <p:ph type="pic" sz="quarter" idx="11" hasCustomPrompt="1"/>
          </p:nvPr>
        </p:nvSpPr>
        <p:spPr bwMode="gray">
          <a:xfrm>
            <a:off x="5626100"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03037452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192677161"/>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059791509"/>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01223210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121390205"/>
      </p:ext>
    </p:extLst>
  </p:cSld>
  <p:clrMapOvr>
    <a:masterClrMapping/>
  </p:clrMapOvr>
  <p:transition>
    <p:fade/>
  </p:transition>
  <p:extLst>
    <p:ext uri="{DCECCB84-F9BA-43D5-87BE-67443E8EF086}">
      <p15:sldGuideLst xmlns:p15="http://schemas.microsoft.com/office/powerpoint/2012/main">
        <p15:guide id="3" orient="horz" pos="3576">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771626145"/>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1084930216"/>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26961610"/>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Bullets (Text Graphic)">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5F932530-3FBE-5A42-9B04-A71A22669E03}"/>
              </a:ext>
            </a:extLst>
          </p:cNvPr>
          <p:cNvSpPr>
            <a:spLocks noGrp="1"/>
          </p:cNvSpPr>
          <p:nvPr>
            <p:ph type="title"/>
          </p:nvPr>
        </p:nvSpPr>
        <p:spPr>
          <a:xfrm>
            <a:off x="588263" y="457199"/>
            <a:ext cx="7508990" cy="1106905"/>
          </a:xfrm>
          <a:prstGeom prst="rect">
            <a:avLst/>
          </a:prstGeom>
        </p:spPr>
        <p:txBody>
          <a:bodyPr/>
          <a:lstStyle>
            <a:lvl1pPr>
              <a:defRPr>
                <a:solidFill>
                  <a:schemeClr val="tx1"/>
                </a:solidFill>
              </a:defRPr>
            </a:lvl1pPr>
          </a:lstStyle>
          <a:p>
            <a:r>
              <a:rPr lang="en-US"/>
              <a:t>Click to edit Master title style</a:t>
            </a:r>
          </a:p>
        </p:txBody>
      </p:sp>
      <p:sp>
        <p:nvSpPr>
          <p:cNvPr id="8" name="Content Placeholder 1">
            <a:extLst>
              <a:ext uri="{FF2B5EF4-FFF2-40B4-BE49-F238E27FC236}">
                <a16:creationId xmlns:a16="http://schemas.microsoft.com/office/drawing/2014/main" id="{85AEE1C2-4909-C34F-8C3B-1FECFD978455}"/>
              </a:ext>
            </a:extLst>
          </p:cNvPr>
          <p:cNvSpPr>
            <a:spLocks noGrp="1"/>
          </p:cNvSpPr>
          <p:nvPr>
            <p:ph sz="quarter" idx="11"/>
          </p:nvPr>
        </p:nvSpPr>
        <p:spPr>
          <a:xfrm>
            <a:off x="586390" y="1760013"/>
            <a:ext cx="3566510" cy="4640788"/>
          </a:xfrm>
          <a:prstGeom prst="rect">
            <a:avLst/>
          </a:prstGeo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1">
            <a:extLst>
              <a:ext uri="{FF2B5EF4-FFF2-40B4-BE49-F238E27FC236}">
                <a16:creationId xmlns:a16="http://schemas.microsoft.com/office/drawing/2014/main" id="{078377DE-DBE9-4E42-AE4E-89764637DB97}"/>
              </a:ext>
            </a:extLst>
          </p:cNvPr>
          <p:cNvSpPr>
            <a:spLocks noGrp="1"/>
          </p:cNvSpPr>
          <p:nvPr>
            <p:ph type="pic" sz="quarter" idx="13"/>
          </p:nvPr>
        </p:nvSpPr>
        <p:spPr>
          <a:xfrm>
            <a:off x="4348480" y="1760013"/>
            <a:ext cx="7298088" cy="4640788"/>
          </a:xfrm>
          <a:prstGeom prst="rect">
            <a:avLst/>
          </a:prstGeom>
        </p:spPr>
        <p:txBody>
          <a:bodyPr/>
          <a:lstStyle>
            <a:lvl1pPr>
              <a:defRPr>
                <a:solidFill>
                  <a:schemeClr val="tx1"/>
                </a:solidFill>
              </a:defRPr>
            </a:lvl1pPr>
          </a:lstStyle>
          <a:p>
            <a:r>
              <a:rPr lang="en-US"/>
              <a:t>Click icon to add picture</a:t>
            </a:r>
          </a:p>
        </p:txBody>
      </p:sp>
    </p:spTree>
    <p:extLst>
      <p:ext uri="{BB962C8B-B14F-4D97-AF65-F5344CB8AC3E}">
        <p14:creationId xmlns:p14="http://schemas.microsoft.com/office/powerpoint/2010/main" val="329591816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57020774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84523485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298346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249539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5034113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7526285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163131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048197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340285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2035717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Bullets (Text Graphic 2)">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F3E617BB-A174-C342-BF23-49118B8FD248}"/>
              </a:ext>
            </a:extLst>
          </p:cNvPr>
          <p:cNvSpPr>
            <a:spLocks noGrp="1"/>
          </p:cNvSpPr>
          <p:nvPr>
            <p:ph type="title"/>
          </p:nvPr>
        </p:nvSpPr>
        <p:spPr>
          <a:xfrm>
            <a:off x="588263" y="457199"/>
            <a:ext cx="7508990" cy="1106905"/>
          </a:xfrm>
          <a:prstGeom prst="rect">
            <a:avLst/>
          </a:prstGeom>
        </p:spPr>
        <p:txBody>
          <a:bodyPr/>
          <a:lstStyle>
            <a:lvl1pPr>
              <a:defRPr>
                <a:solidFill>
                  <a:schemeClr val="tx1"/>
                </a:solidFill>
              </a:defRPr>
            </a:lvl1pPr>
          </a:lstStyle>
          <a:p>
            <a:r>
              <a:rPr lang="en-US"/>
              <a:t>Click to edit Master title style</a:t>
            </a:r>
          </a:p>
        </p:txBody>
      </p:sp>
      <p:sp>
        <p:nvSpPr>
          <p:cNvPr id="8" name="Picture Placeholder 1">
            <a:extLst>
              <a:ext uri="{FF2B5EF4-FFF2-40B4-BE49-F238E27FC236}">
                <a16:creationId xmlns:a16="http://schemas.microsoft.com/office/drawing/2014/main" id="{FD5A159A-F545-A341-B028-B623B7CE009C}"/>
              </a:ext>
            </a:extLst>
          </p:cNvPr>
          <p:cNvSpPr>
            <a:spLocks noGrp="1"/>
          </p:cNvSpPr>
          <p:nvPr>
            <p:ph type="pic" sz="quarter" idx="13"/>
          </p:nvPr>
        </p:nvSpPr>
        <p:spPr>
          <a:xfrm>
            <a:off x="586390" y="1760013"/>
            <a:ext cx="3569050" cy="4640788"/>
          </a:xfrm>
          <a:prstGeom prst="rect">
            <a:avLst/>
          </a:prstGeom>
        </p:spPr>
        <p:txBody>
          <a:bodyPr/>
          <a:lstStyle>
            <a:lvl1pPr>
              <a:defRPr>
                <a:solidFill>
                  <a:schemeClr val="tx1"/>
                </a:solidFill>
              </a:defRPr>
            </a:lvl1pPr>
          </a:lstStyle>
          <a:p>
            <a:r>
              <a:rPr lang="en-US"/>
              <a:t>Click icon to add picture</a:t>
            </a:r>
          </a:p>
        </p:txBody>
      </p:sp>
      <p:sp>
        <p:nvSpPr>
          <p:cNvPr id="6" name="Content Placeholder 1">
            <a:extLst>
              <a:ext uri="{FF2B5EF4-FFF2-40B4-BE49-F238E27FC236}">
                <a16:creationId xmlns:a16="http://schemas.microsoft.com/office/drawing/2014/main" id="{D2776569-5D1B-C344-B1C1-8B0455D299ED}"/>
              </a:ext>
            </a:extLst>
          </p:cNvPr>
          <p:cNvSpPr>
            <a:spLocks noGrp="1"/>
          </p:cNvSpPr>
          <p:nvPr>
            <p:ph sz="quarter" idx="11"/>
          </p:nvPr>
        </p:nvSpPr>
        <p:spPr>
          <a:xfrm>
            <a:off x="4348480" y="1760013"/>
            <a:ext cx="7296848" cy="4640788"/>
          </a:xfrm>
          <a:prstGeom prst="rect">
            <a:avLst/>
          </a:prstGeo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7812090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6475667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17162271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1_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5894305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Title and Content Bullets">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700F965-2E11-B443-A950-D7BA414B5199}"/>
              </a:ext>
            </a:extLst>
          </p:cNvPr>
          <p:cNvSpPr>
            <a:spLocks noGrp="1"/>
          </p:cNvSpPr>
          <p:nvPr>
            <p:ph type="title"/>
          </p:nvPr>
        </p:nvSpPr>
        <p:spPr>
          <a:xfrm>
            <a:off x="588263" y="457199"/>
            <a:ext cx="7508990" cy="1106905"/>
          </a:xfrm>
          <a:prstGeom prst="rect">
            <a:avLst/>
          </a:prstGeom>
        </p:spPr>
        <p:txBody>
          <a:bodyPr/>
          <a:lstStyle>
            <a:lvl1pPr>
              <a:defRPr>
                <a:solidFill>
                  <a:schemeClr val="tx1"/>
                </a:solidFill>
              </a:defRPr>
            </a:lvl1pPr>
          </a:lstStyle>
          <a:p>
            <a:r>
              <a:rPr lang="en-US"/>
              <a:t>Click to edit Master title style</a:t>
            </a:r>
          </a:p>
        </p:txBody>
      </p:sp>
      <p:sp>
        <p:nvSpPr>
          <p:cNvPr id="3" name="Content Placeholder 1">
            <a:extLst>
              <a:ext uri="{FF2B5EF4-FFF2-40B4-BE49-F238E27FC236}">
                <a16:creationId xmlns:a16="http://schemas.microsoft.com/office/drawing/2014/main" id="{42F5D3B7-C6D8-43D0-AD35-74E66B81A6BD}"/>
              </a:ext>
            </a:extLst>
          </p:cNvPr>
          <p:cNvSpPr>
            <a:spLocks noGrp="1"/>
          </p:cNvSpPr>
          <p:nvPr>
            <p:ph sz="quarter" idx="11"/>
          </p:nvPr>
        </p:nvSpPr>
        <p:spPr>
          <a:xfrm>
            <a:off x="586390" y="1760013"/>
            <a:ext cx="11060178" cy="4640788"/>
          </a:xfrm>
          <a:prstGeom prst="rect">
            <a:avLst/>
          </a:prstGeo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82593677"/>
      </p:ext>
    </p:extLst>
  </p:cSld>
  <p:clrMapOvr>
    <a:masterClrMapping/>
  </p:clrMapOvr>
  <p:transition>
    <p:fade/>
  </p:transition>
  <p:extLst>
    <p:ext uri="{DCECCB84-F9BA-43D5-87BE-67443E8EF086}">
      <p15:sldGuideLst xmlns:p15="http://schemas.microsoft.com/office/powerpoint/2012/main">
        <p15:guide id="1" pos="184">
          <p15:clr>
            <a:srgbClr val="CCCCCC"/>
          </p15:clr>
        </p15:guide>
        <p15:guide id="2" pos="7496">
          <p15:clr>
            <a:srgbClr val="CCCCCC"/>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F37D321-B91B-446D-8A02-47059AC179C0}"/>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p>
        </p:txBody>
      </p:sp>
      <p:sp>
        <p:nvSpPr>
          <p:cNvPr id="3" name="Subtítulo 2">
            <a:extLst>
              <a:ext uri="{FF2B5EF4-FFF2-40B4-BE49-F238E27FC236}">
                <a16:creationId xmlns:a16="http://schemas.microsoft.com/office/drawing/2014/main" id="{B3456E1E-B400-436E-A9B3-28F9B20DB04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p>
        </p:txBody>
      </p:sp>
      <p:sp>
        <p:nvSpPr>
          <p:cNvPr id="4" name="Marcador de fecha 3">
            <a:extLst>
              <a:ext uri="{FF2B5EF4-FFF2-40B4-BE49-F238E27FC236}">
                <a16:creationId xmlns:a16="http://schemas.microsoft.com/office/drawing/2014/main" id="{C74279E3-BC56-4B8E-96DB-2983AD3F011F}"/>
              </a:ext>
            </a:extLst>
          </p:cNvPr>
          <p:cNvSpPr>
            <a:spLocks noGrp="1"/>
          </p:cNvSpPr>
          <p:nvPr>
            <p:ph type="dt" sz="half" idx="10"/>
          </p:nvPr>
        </p:nvSpPr>
        <p:spPr/>
        <p:txBody>
          <a:bodyPr/>
          <a:lstStyle/>
          <a:p>
            <a:fld id="{884406F1-D55D-4EF3-B6E5-F254E6012FCC}" type="datetimeFigureOut">
              <a:rPr lang="es-ES" smtClean="0"/>
              <a:t>28/07/2020</a:t>
            </a:fld>
            <a:endParaRPr lang="es-ES"/>
          </a:p>
        </p:txBody>
      </p:sp>
      <p:sp>
        <p:nvSpPr>
          <p:cNvPr id="5" name="Marcador de pie de página 4">
            <a:extLst>
              <a:ext uri="{FF2B5EF4-FFF2-40B4-BE49-F238E27FC236}">
                <a16:creationId xmlns:a16="http://schemas.microsoft.com/office/drawing/2014/main" id="{A6742364-6240-47B5-AA4D-5B06D992B0F2}"/>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6949FA35-C6A6-4888-A5E8-15FF854DCA9C}"/>
              </a:ext>
            </a:extLst>
          </p:cNvPr>
          <p:cNvSpPr>
            <a:spLocks noGrp="1"/>
          </p:cNvSpPr>
          <p:nvPr>
            <p:ph type="sldNum" sz="quarter" idx="12"/>
          </p:nvPr>
        </p:nvSpPr>
        <p:spPr/>
        <p:txBody>
          <a:bodyPr/>
          <a:lstStyle/>
          <a:p>
            <a:fld id="{17262D92-2B91-4EBB-B90A-3FC6785F5FB3}" type="slidenum">
              <a:rPr lang="es-ES" smtClean="0"/>
              <a:t>‹#›</a:t>
            </a:fld>
            <a:endParaRPr lang="es-ES"/>
          </a:p>
        </p:txBody>
      </p:sp>
    </p:spTree>
    <p:extLst>
      <p:ext uri="{BB962C8B-B14F-4D97-AF65-F5344CB8AC3E}">
        <p14:creationId xmlns:p14="http://schemas.microsoft.com/office/powerpoint/2010/main" val="43672590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3_Diseño personalizado">
    <p:bg>
      <p:bgRef idx="1001">
        <a:schemeClr val="bg1"/>
      </p:bgRef>
    </p:bg>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C7C8E554-3FDF-459F-A8F4-EDF854F8A935}"/>
              </a:ext>
            </a:extLst>
          </p:cNvPr>
          <p:cNvSpPr/>
          <p:nvPr userDrawn="1"/>
        </p:nvSpPr>
        <p:spPr>
          <a:xfrm>
            <a:off x="0" y="6413721"/>
            <a:ext cx="12192000" cy="444279"/>
          </a:xfrm>
          <a:prstGeom prst="rect">
            <a:avLst/>
          </a:prstGeom>
          <a:solidFill>
            <a:srgbClr val="561B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Rectángulo 6">
            <a:extLst>
              <a:ext uri="{FF2B5EF4-FFF2-40B4-BE49-F238E27FC236}">
                <a16:creationId xmlns:a16="http://schemas.microsoft.com/office/drawing/2014/main" id="{CFBFC3C6-7718-480B-BA55-A81A1259F61C}"/>
              </a:ext>
            </a:extLst>
          </p:cNvPr>
          <p:cNvSpPr/>
          <p:nvPr userDrawn="1"/>
        </p:nvSpPr>
        <p:spPr>
          <a:xfrm>
            <a:off x="0" y="1027906"/>
            <a:ext cx="12192000" cy="45719"/>
          </a:xfrm>
          <a:prstGeom prst="rect">
            <a:avLst/>
          </a:prstGeom>
          <a:solidFill>
            <a:srgbClr val="561B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Marcador de fecha 13">
            <a:extLst>
              <a:ext uri="{FF2B5EF4-FFF2-40B4-BE49-F238E27FC236}">
                <a16:creationId xmlns:a16="http://schemas.microsoft.com/office/drawing/2014/main" id="{83FD43D3-BE7F-4EDF-9B3B-DF0C79ECFEA3}"/>
              </a:ext>
            </a:extLst>
          </p:cNvPr>
          <p:cNvSpPr>
            <a:spLocks noGrp="1"/>
          </p:cNvSpPr>
          <p:nvPr>
            <p:ph type="dt" sz="half" idx="10"/>
          </p:nvPr>
        </p:nvSpPr>
        <p:spPr>
          <a:xfrm>
            <a:off x="305938" y="6451762"/>
            <a:ext cx="2743200" cy="365125"/>
          </a:xfrm>
        </p:spPr>
        <p:txBody>
          <a:bodyPr/>
          <a:lstStyle>
            <a:lvl1pPr>
              <a:defRPr>
                <a:solidFill>
                  <a:schemeClr val="bg1"/>
                </a:solidFill>
              </a:defRPr>
            </a:lvl1pPr>
          </a:lstStyle>
          <a:p>
            <a:fld id="{DC76426A-DF8C-4B33-AC87-8CA5E8B7F10A}" type="datetimeFigureOut">
              <a:rPr lang="es-ES" smtClean="0"/>
              <a:pPr/>
              <a:t>28/07/2020</a:t>
            </a:fld>
            <a:endParaRPr lang="es-ES" dirty="0"/>
          </a:p>
        </p:txBody>
      </p:sp>
      <p:sp>
        <p:nvSpPr>
          <p:cNvPr id="15" name="Marcador de pie de página 14">
            <a:extLst>
              <a:ext uri="{FF2B5EF4-FFF2-40B4-BE49-F238E27FC236}">
                <a16:creationId xmlns:a16="http://schemas.microsoft.com/office/drawing/2014/main" id="{9499C88A-4D53-4D56-9323-867D9F2ED503}"/>
              </a:ext>
            </a:extLst>
          </p:cNvPr>
          <p:cNvSpPr>
            <a:spLocks noGrp="1"/>
          </p:cNvSpPr>
          <p:nvPr>
            <p:ph type="ftr" sz="quarter" idx="11"/>
          </p:nvPr>
        </p:nvSpPr>
        <p:spPr>
          <a:xfrm>
            <a:off x="3465394" y="6451762"/>
            <a:ext cx="4114800" cy="365125"/>
          </a:xfrm>
        </p:spPr>
        <p:txBody>
          <a:bodyPr/>
          <a:lstStyle>
            <a:lvl1pPr>
              <a:defRPr>
                <a:solidFill>
                  <a:schemeClr val="bg1"/>
                </a:solidFill>
              </a:defRPr>
            </a:lvl1pPr>
          </a:lstStyle>
          <a:p>
            <a:endParaRPr lang="es-ES"/>
          </a:p>
        </p:txBody>
      </p:sp>
      <p:sp>
        <p:nvSpPr>
          <p:cNvPr id="16" name="Marcador de número de diapositiva 15">
            <a:extLst>
              <a:ext uri="{FF2B5EF4-FFF2-40B4-BE49-F238E27FC236}">
                <a16:creationId xmlns:a16="http://schemas.microsoft.com/office/drawing/2014/main" id="{0922C18C-0DCC-45B3-B7A9-B85F96E0F7F7}"/>
              </a:ext>
            </a:extLst>
          </p:cNvPr>
          <p:cNvSpPr>
            <a:spLocks noGrp="1"/>
          </p:cNvSpPr>
          <p:nvPr>
            <p:ph type="sldNum" sz="quarter" idx="12"/>
          </p:nvPr>
        </p:nvSpPr>
        <p:spPr>
          <a:xfrm>
            <a:off x="7771264" y="6434485"/>
            <a:ext cx="2743200" cy="365125"/>
          </a:xfrm>
        </p:spPr>
        <p:txBody>
          <a:bodyPr/>
          <a:lstStyle>
            <a:lvl1pPr>
              <a:defRPr sz="1600">
                <a:solidFill>
                  <a:schemeClr val="bg1"/>
                </a:solidFill>
                <a:latin typeface="Helvetica" panose="020B0604020202020204" pitchFamily="34" charset="0"/>
                <a:cs typeface="Helvetica" panose="020B0604020202020204" pitchFamily="34" charset="0"/>
              </a:defRPr>
            </a:lvl1pPr>
          </a:lstStyle>
          <a:p>
            <a:endParaRPr lang="es-ES" dirty="0"/>
          </a:p>
        </p:txBody>
      </p:sp>
      <p:sp>
        <p:nvSpPr>
          <p:cNvPr id="8" name="Título 7">
            <a:extLst>
              <a:ext uri="{FF2B5EF4-FFF2-40B4-BE49-F238E27FC236}">
                <a16:creationId xmlns:a16="http://schemas.microsoft.com/office/drawing/2014/main" id="{18272690-7287-416B-8A94-44BB66DE741D}"/>
              </a:ext>
            </a:extLst>
          </p:cNvPr>
          <p:cNvSpPr>
            <a:spLocks noGrp="1"/>
          </p:cNvSpPr>
          <p:nvPr>
            <p:ph type="title"/>
          </p:nvPr>
        </p:nvSpPr>
        <p:spPr>
          <a:xfrm>
            <a:off x="838200" y="126587"/>
            <a:ext cx="10515600" cy="1171466"/>
          </a:xfrm>
          <a:noFill/>
        </p:spPr>
        <p:txBody>
          <a:bodyPr>
            <a:noAutofit/>
          </a:bodyPr>
          <a:lstStyle>
            <a:lvl1pPr>
              <a:defRPr sz="3600">
                <a:solidFill>
                  <a:srgbClr val="561B64"/>
                </a:solidFill>
              </a:defRPr>
            </a:lvl1pPr>
          </a:lstStyle>
          <a:p>
            <a:r>
              <a:rPr lang="es-ES" dirty="0"/>
              <a:t>Haga clic para modificar el estilo de título del patrón</a:t>
            </a:r>
          </a:p>
        </p:txBody>
      </p:sp>
      <p:sp>
        <p:nvSpPr>
          <p:cNvPr id="2" name="CuadroTexto 1">
            <a:extLst>
              <a:ext uri="{FF2B5EF4-FFF2-40B4-BE49-F238E27FC236}">
                <a16:creationId xmlns:a16="http://schemas.microsoft.com/office/drawing/2014/main" id="{9A161A1A-FF99-48CB-B1CC-88137F488B66}"/>
              </a:ext>
            </a:extLst>
          </p:cNvPr>
          <p:cNvSpPr txBox="1"/>
          <p:nvPr userDrawn="1"/>
        </p:nvSpPr>
        <p:spPr>
          <a:xfrm>
            <a:off x="10594618" y="6447555"/>
            <a:ext cx="151836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b="0" dirty="0">
                <a:solidFill>
                  <a:schemeClr val="bg1"/>
                </a:solidFill>
                <a:latin typeface="Helvetica" panose="020B0604020202020204" pitchFamily="34" charset="0"/>
                <a:cs typeface="Helvetica" panose="020B0604020202020204" pitchFamily="34" charset="0"/>
              </a:rPr>
              <a:t>#</a:t>
            </a:r>
            <a:r>
              <a:rPr lang="es-ES" sz="1800" b="0" dirty="0" err="1">
                <a:solidFill>
                  <a:schemeClr val="bg1"/>
                </a:solidFill>
                <a:latin typeface="Helvetica" panose="020B0604020202020204" pitchFamily="34" charset="0"/>
                <a:cs typeface="Helvetica" panose="020B0604020202020204" pitchFamily="34" charset="0"/>
              </a:rPr>
              <a:t>netcoreconf</a:t>
            </a:r>
            <a:endParaRPr lang="es-ES" sz="1800" b="0" dirty="0">
              <a:solidFill>
                <a:schemeClr val="bg1"/>
              </a:solidFill>
              <a:latin typeface="Helvetica" panose="020B0604020202020204" pitchFamily="34" charset="0"/>
              <a:cs typeface="Helvetica" panose="020B0604020202020204" pitchFamily="34" charset="0"/>
            </a:endParaRPr>
          </a:p>
        </p:txBody>
      </p:sp>
      <p:sp>
        <p:nvSpPr>
          <p:cNvPr id="10" name="Marcador de texto 2">
            <a:extLst>
              <a:ext uri="{FF2B5EF4-FFF2-40B4-BE49-F238E27FC236}">
                <a16:creationId xmlns:a16="http://schemas.microsoft.com/office/drawing/2014/main" id="{B72CA792-D146-9342-95DE-270094613E5E}"/>
              </a:ext>
            </a:extLst>
          </p:cNvPr>
          <p:cNvSpPr>
            <a:spLocks noGrp="1"/>
          </p:cNvSpPr>
          <p:nvPr>
            <p:ph idx="1"/>
          </p:nvPr>
        </p:nvSpPr>
        <p:spPr>
          <a:xfrm>
            <a:off x="838200" y="1478756"/>
            <a:ext cx="10515600" cy="4351338"/>
          </a:xfrm>
          <a:prstGeom prst="rect">
            <a:avLst/>
          </a:prstGeom>
        </p:spPr>
        <p:txBody>
          <a:bodyPr vert="horz" lIns="91440" tIns="45720" rIns="91440" bIns="45720" rtlCol="0">
            <a:normAutofit/>
          </a:bodyPr>
          <a:lstStyle/>
          <a:p>
            <a:pPr lvl="0"/>
            <a:r>
              <a:rPr lang="es-ES" dirty="0"/>
              <a:t>Editar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p>
        </p:txBody>
      </p:sp>
      <p:pic>
        <p:nvPicPr>
          <p:cNvPr id="11" name="Imagen 10" descr="Logo netcoreconf 2002">
            <a:extLst>
              <a:ext uri="{FF2B5EF4-FFF2-40B4-BE49-F238E27FC236}">
                <a16:creationId xmlns:a16="http://schemas.microsoft.com/office/drawing/2014/main" id="{2F663C3A-A960-E84F-81B3-BE5BCB578E9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25198" y="5365490"/>
            <a:ext cx="924339" cy="1039881"/>
          </a:xfrm>
          <a:prstGeom prst="rect">
            <a:avLst/>
          </a:prstGeom>
        </p:spPr>
      </p:pic>
    </p:spTree>
    <p:extLst>
      <p:ext uri="{BB962C8B-B14F-4D97-AF65-F5344CB8AC3E}">
        <p14:creationId xmlns:p14="http://schemas.microsoft.com/office/powerpoint/2010/main" val="2991918324"/>
      </p:ext>
    </p:extLst>
  </p:cSld>
  <p:clrMapOvr>
    <a:overrideClrMapping bg1="lt1" tx1="dk1" bg2="lt2" tx2="dk2" accent1="accent1" accent2="accent2" accent3="accent3" accent4="accent4" accent5="accent5" accent6="accent6" hlink="hlink" folHlink="folHlink"/>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1_Diseño personalizado">
    <p:bg>
      <p:bgRef idx="1001">
        <a:schemeClr val="bg1"/>
      </p:bgRef>
    </p:bg>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C7C8E554-3FDF-459F-A8F4-EDF854F8A935}"/>
              </a:ext>
            </a:extLst>
          </p:cNvPr>
          <p:cNvSpPr/>
          <p:nvPr userDrawn="1"/>
        </p:nvSpPr>
        <p:spPr>
          <a:xfrm>
            <a:off x="0" y="6413721"/>
            <a:ext cx="12192000" cy="444279"/>
          </a:xfrm>
          <a:prstGeom prst="rect">
            <a:avLst/>
          </a:prstGeom>
          <a:solidFill>
            <a:srgbClr val="561B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Rectángulo 6">
            <a:extLst>
              <a:ext uri="{FF2B5EF4-FFF2-40B4-BE49-F238E27FC236}">
                <a16:creationId xmlns:a16="http://schemas.microsoft.com/office/drawing/2014/main" id="{CFBFC3C6-7718-480B-BA55-A81A1259F61C}"/>
              </a:ext>
            </a:extLst>
          </p:cNvPr>
          <p:cNvSpPr/>
          <p:nvPr userDrawn="1"/>
        </p:nvSpPr>
        <p:spPr>
          <a:xfrm>
            <a:off x="0" y="1027906"/>
            <a:ext cx="12192000" cy="45719"/>
          </a:xfrm>
          <a:prstGeom prst="rect">
            <a:avLst/>
          </a:prstGeom>
          <a:solidFill>
            <a:srgbClr val="561B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Marcador de fecha 13">
            <a:extLst>
              <a:ext uri="{FF2B5EF4-FFF2-40B4-BE49-F238E27FC236}">
                <a16:creationId xmlns:a16="http://schemas.microsoft.com/office/drawing/2014/main" id="{83FD43D3-BE7F-4EDF-9B3B-DF0C79ECFEA3}"/>
              </a:ext>
            </a:extLst>
          </p:cNvPr>
          <p:cNvSpPr>
            <a:spLocks noGrp="1"/>
          </p:cNvSpPr>
          <p:nvPr>
            <p:ph type="dt" sz="half" idx="10"/>
          </p:nvPr>
        </p:nvSpPr>
        <p:spPr>
          <a:xfrm>
            <a:off x="305938" y="6451762"/>
            <a:ext cx="2743200" cy="365125"/>
          </a:xfrm>
        </p:spPr>
        <p:txBody>
          <a:bodyPr/>
          <a:lstStyle>
            <a:lvl1pPr>
              <a:defRPr>
                <a:solidFill>
                  <a:schemeClr val="bg1"/>
                </a:solidFill>
              </a:defRPr>
            </a:lvl1pPr>
          </a:lstStyle>
          <a:p>
            <a:fld id="{DC76426A-DF8C-4B33-AC87-8CA5E8B7F10A}" type="datetimeFigureOut">
              <a:rPr lang="es-ES" smtClean="0"/>
              <a:pPr/>
              <a:t>28/07/2020</a:t>
            </a:fld>
            <a:endParaRPr lang="es-ES" dirty="0"/>
          </a:p>
        </p:txBody>
      </p:sp>
      <p:sp>
        <p:nvSpPr>
          <p:cNvPr id="15" name="Marcador de pie de página 14">
            <a:extLst>
              <a:ext uri="{FF2B5EF4-FFF2-40B4-BE49-F238E27FC236}">
                <a16:creationId xmlns:a16="http://schemas.microsoft.com/office/drawing/2014/main" id="{9499C88A-4D53-4D56-9323-867D9F2ED503}"/>
              </a:ext>
            </a:extLst>
          </p:cNvPr>
          <p:cNvSpPr>
            <a:spLocks noGrp="1"/>
          </p:cNvSpPr>
          <p:nvPr>
            <p:ph type="ftr" sz="quarter" idx="11"/>
          </p:nvPr>
        </p:nvSpPr>
        <p:spPr>
          <a:xfrm>
            <a:off x="3465394" y="6451762"/>
            <a:ext cx="4114800" cy="365125"/>
          </a:xfrm>
        </p:spPr>
        <p:txBody>
          <a:bodyPr/>
          <a:lstStyle>
            <a:lvl1pPr>
              <a:defRPr>
                <a:solidFill>
                  <a:schemeClr val="bg1"/>
                </a:solidFill>
              </a:defRPr>
            </a:lvl1pPr>
          </a:lstStyle>
          <a:p>
            <a:endParaRPr lang="es-ES"/>
          </a:p>
        </p:txBody>
      </p:sp>
      <p:sp>
        <p:nvSpPr>
          <p:cNvPr id="16" name="Marcador de número de diapositiva 15">
            <a:extLst>
              <a:ext uri="{FF2B5EF4-FFF2-40B4-BE49-F238E27FC236}">
                <a16:creationId xmlns:a16="http://schemas.microsoft.com/office/drawing/2014/main" id="{0922C18C-0DCC-45B3-B7A9-B85F96E0F7F7}"/>
              </a:ext>
            </a:extLst>
          </p:cNvPr>
          <p:cNvSpPr>
            <a:spLocks noGrp="1"/>
          </p:cNvSpPr>
          <p:nvPr>
            <p:ph type="sldNum" sz="quarter" idx="12"/>
          </p:nvPr>
        </p:nvSpPr>
        <p:spPr>
          <a:xfrm>
            <a:off x="7771264" y="6434485"/>
            <a:ext cx="2743200" cy="365125"/>
          </a:xfrm>
        </p:spPr>
        <p:txBody>
          <a:bodyPr/>
          <a:lstStyle>
            <a:lvl1pPr>
              <a:defRPr sz="1600">
                <a:solidFill>
                  <a:schemeClr val="bg1"/>
                </a:solidFill>
                <a:latin typeface="Helvetica" panose="020B0604020202020204" pitchFamily="34" charset="0"/>
                <a:cs typeface="Helvetica" panose="020B0604020202020204" pitchFamily="34" charset="0"/>
              </a:defRPr>
            </a:lvl1pPr>
          </a:lstStyle>
          <a:p>
            <a:endParaRPr lang="es-ES" dirty="0"/>
          </a:p>
        </p:txBody>
      </p:sp>
      <p:sp>
        <p:nvSpPr>
          <p:cNvPr id="8" name="Título 7">
            <a:extLst>
              <a:ext uri="{FF2B5EF4-FFF2-40B4-BE49-F238E27FC236}">
                <a16:creationId xmlns:a16="http://schemas.microsoft.com/office/drawing/2014/main" id="{18272690-7287-416B-8A94-44BB66DE741D}"/>
              </a:ext>
            </a:extLst>
          </p:cNvPr>
          <p:cNvSpPr>
            <a:spLocks noGrp="1"/>
          </p:cNvSpPr>
          <p:nvPr>
            <p:ph type="title"/>
          </p:nvPr>
        </p:nvSpPr>
        <p:spPr>
          <a:xfrm>
            <a:off x="838200" y="126587"/>
            <a:ext cx="10515600" cy="1171466"/>
          </a:xfrm>
          <a:noFill/>
        </p:spPr>
        <p:txBody>
          <a:bodyPr>
            <a:noAutofit/>
          </a:bodyPr>
          <a:lstStyle>
            <a:lvl1pPr>
              <a:defRPr sz="3600">
                <a:solidFill>
                  <a:srgbClr val="561B64"/>
                </a:solidFill>
              </a:defRPr>
            </a:lvl1pPr>
          </a:lstStyle>
          <a:p>
            <a:r>
              <a:rPr lang="es-ES"/>
              <a:t>Haga clic para modificar el estilo de título del patrón</a:t>
            </a:r>
          </a:p>
        </p:txBody>
      </p:sp>
      <p:sp>
        <p:nvSpPr>
          <p:cNvPr id="2" name="CuadroTexto 1">
            <a:extLst>
              <a:ext uri="{FF2B5EF4-FFF2-40B4-BE49-F238E27FC236}">
                <a16:creationId xmlns:a16="http://schemas.microsoft.com/office/drawing/2014/main" id="{9A161A1A-FF99-48CB-B1CC-88137F488B66}"/>
              </a:ext>
            </a:extLst>
          </p:cNvPr>
          <p:cNvSpPr txBox="1"/>
          <p:nvPr userDrawn="1"/>
        </p:nvSpPr>
        <p:spPr>
          <a:xfrm>
            <a:off x="10594618" y="6447555"/>
            <a:ext cx="151836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b="0" dirty="0">
                <a:solidFill>
                  <a:schemeClr val="bg1"/>
                </a:solidFill>
                <a:latin typeface="Helvetica" panose="020B0604020202020204" pitchFamily="34" charset="0"/>
                <a:cs typeface="Helvetica" panose="020B0604020202020204" pitchFamily="34" charset="0"/>
              </a:rPr>
              <a:t>#</a:t>
            </a:r>
            <a:r>
              <a:rPr lang="es-ES" sz="1800" b="0" dirty="0" err="1">
                <a:solidFill>
                  <a:schemeClr val="bg1"/>
                </a:solidFill>
                <a:latin typeface="Helvetica" panose="020B0604020202020204" pitchFamily="34" charset="0"/>
                <a:cs typeface="Helvetica" panose="020B0604020202020204" pitchFamily="34" charset="0"/>
              </a:rPr>
              <a:t>netcoreconf</a:t>
            </a:r>
            <a:endParaRPr lang="es-ES" sz="1800" b="0" dirty="0">
              <a:solidFill>
                <a:schemeClr val="bg1"/>
              </a:solidFill>
              <a:latin typeface="Helvetica" panose="020B0604020202020204" pitchFamily="34" charset="0"/>
              <a:cs typeface="Helvetica" panose="020B0604020202020204" pitchFamily="34" charset="0"/>
            </a:endParaRPr>
          </a:p>
        </p:txBody>
      </p:sp>
      <p:pic>
        <p:nvPicPr>
          <p:cNvPr id="12" name="Imagen 11" descr="Logo netcoreconf 2002">
            <a:extLst>
              <a:ext uri="{FF2B5EF4-FFF2-40B4-BE49-F238E27FC236}">
                <a16:creationId xmlns:a16="http://schemas.microsoft.com/office/drawing/2014/main" id="{019D85AC-A418-9147-8704-C7F91D0CD29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25198" y="5365490"/>
            <a:ext cx="924339" cy="1039881"/>
          </a:xfrm>
          <a:prstGeom prst="rect">
            <a:avLst/>
          </a:prstGeom>
        </p:spPr>
      </p:pic>
    </p:spTree>
    <p:extLst>
      <p:ext uri="{BB962C8B-B14F-4D97-AF65-F5344CB8AC3E}">
        <p14:creationId xmlns:p14="http://schemas.microsoft.com/office/powerpoint/2010/main" val="767571204"/>
      </p:ext>
    </p:extLst>
  </p:cSld>
  <p:clrMapOvr>
    <a:overrideClrMapping bg1="lt1" tx1="dk1" bg2="lt2" tx2="dk2" accent1="accent1" accent2="accent2" accent3="accent3" accent4="accent4" accent5="accent5" accent6="accent6" hlink="hlink" folHlink="folHlink"/>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2_Diseño personalizado">
    <p:bg>
      <p:bgPr>
        <a:solidFill>
          <a:schemeClr val="bg1">
            <a:lumMod val="95000"/>
          </a:schemeClr>
        </a:solidFill>
        <a:effectLst/>
      </p:bgPr>
    </p:bg>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C7C8E554-3FDF-459F-A8F4-EDF854F8A935}"/>
              </a:ext>
            </a:extLst>
          </p:cNvPr>
          <p:cNvSpPr/>
          <p:nvPr userDrawn="1"/>
        </p:nvSpPr>
        <p:spPr>
          <a:xfrm>
            <a:off x="0" y="6413721"/>
            <a:ext cx="12192000" cy="444279"/>
          </a:xfrm>
          <a:prstGeom prst="rect">
            <a:avLst/>
          </a:prstGeom>
          <a:solidFill>
            <a:srgbClr val="561B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7" name="Rectángulo 6">
            <a:extLst>
              <a:ext uri="{FF2B5EF4-FFF2-40B4-BE49-F238E27FC236}">
                <a16:creationId xmlns:a16="http://schemas.microsoft.com/office/drawing/2014/main" id="{CFBFC3C6-7718-480B-BA55-A81A1259F61C}"/>
              </a:ext>
            </a:extLst>
          </p:cNvPr>
          <p:cNvSpPr/>
          <p:nvPr userDrawn="1"/>
        </p:nvSpPr>
        <p:spPr>
          <a:xfrm>
            <a:off x="0" y="1027906"/>
            <a:ext cx="12192000" cy="45719"/>
          </a:xfrm>
          <a:prstGeom prst="rect">
            <a:avLst/>
          </a:prstGeom>
          <a:solidFill>
            <a:srgbClr val="561B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Marcador de fecha 13">
            <a:extLst>
              <a:ext uri="{FF2B5EF4-FFF2-40B4-BE49-F238E27FC236}">
                <a16:creationId xmlns:a16="http://schemas.microsoft.com/office/drawing/2014/main" id="{83FD43D3-BE7F-4EDF-9B3B-DF0C79ECFEA3}"/>
              </a:ext>
            </a:extLst>
          </p:cNvPr>
          <p:cNvSpPr>
            <a:spLocks noGrp="1"/>
          </p:cNvSpPr>
          <p:nvPr>
            <p:ph type="dt" sz="half" idx="10"/>
          </p:nvPr>
        </p:nvSpPr>
        <p:spPr>
          <a:xfrm>
            <a:off x="838200" y="6451762"/>
            <a:ext cx="2743200" cy="365125"/>
          </a:xfrm>
        </p:spPr>
        <p:txBody>
          <a:bodyPr/>
          <a:lstStyle>
            <a:lvl1pPr>
              <a:defRPr>
                <a:solidFill>
                  <a:schemeClr val="bg1"/>
                </a:solidFill>
              </a:defRPr>
            </a:lvl1pPr>
          </a:lstStyle>
          <a:p>
            <a:fld id="{DC76426A-DF8C-4B33-AC87-8CA5E8B7F10A}" type="datetimeFigureOut">
              <a:rPr lang="es-ES" smtClean="0"/>
              <a:pPr/>
              <a:t>28/07/2020</a:t>
            </a:fld>
            <a:endParaRPr lang="es-ES"/>
          </a:p>
        </p:txBody>
      </p:sp>
      <p:sp>
        <p:nvSpPr>
          <p:cNvPr id="15" name="Marcador de pie de página 14">
            <a:extLst>
              <a:ext uri="{FF2B5EF4-FFF2-40B4-BE49-F238E27FC236}">
                <a16:creationId xmlns:a16="http://schemas.microsoft.com/office/drawing/2014/main" id="{9499C88A-4D53-4D56-9323-867D9F2ED503}"/>
              </a:ext>
            </a:extLst>
          </p:cNvPr>
          <p:cNvSpPr>
            <a:spLocks noGrp="1"/>
          </p:cNvSpPr>
          <p:nvPr>
            <p:ph type="ftr" sz="quarter" idx="11"/>
          </p:nvPr>
        </p:nvSpPr>
        <p:spPr>
          <a:xfrm>
            <a:off x="4038600" y="6451762"/>
            <a:ext cx="4114800" cy="365125"/>
          </a:xfrm>
        </p:spPr>
        <p:txBody>
          <a:bodyPr/>
          <a:lstStyle>
            <a:lvl1pPr>
              <a:defRPr>
                <a:solidFill>
                  <a:schemeClr val="bg1"/>
                </a:solidFill>
              </a:defRPr>
            </a:lvl1pPr>
          </a:lstStyle>
          <a:p>
            <a:endParaRPr lang="es-ES"/>
          </a:p>
        </p:txBody>
      </p:sp>
      <p:sp>
        <p:nvSpPr>
          <p:cNvPr id="16" name="Marcador de número de diapositiva 15">
            <a:extLst>
              <a:ext uri="{FF2B5EF4-FFF2-40B4-BE49-F238E27FC236}">
                <a16:creationId xmlns:a16="http://schemas.microsoft.com/office/drawing/2014/main" id="{0922C18C-0DCC-45B3-B7A9-B85F96E0F7F7}"/>
              </a:ext>
            </a:extLst>
          </p:cNvPr>
          <p:cNvSpPr>
            <a:spLocks noGrp="1"/>
          </p:cNvSpPr>
          <p:nvPr>
            <p:ph type="sldNum" sz="quarter" idx="12"/>
          </p:nvPr>
        </p:nvSpPr>
        <p:spPr>
          <a:xfrm>
            <a:off x="8610600" y="6451762"/>
            <a:ext cx="2743200" cy="365125"/>
          </a:xfrm>
        </p:spPr>
        <p:txBody>
          <a:bodyPr/>
          <a:lstStyle>
            <a:lvl1pPr>
              <a:defRPr>
                <a:solidFill>
                  <a:schemeClr val="bg1"/>
                </a:solidFill>
              </a:defRPr>
            </a:lvl1pPr>
          </a:lstStyle>
          <a:p>
            <a:fld id="{B134C537-E200-477B-94A3-6E2D3ED69214}" type="slidenum">
              <a:rPr lang="es-ES" smtClean="0"/>
              <a:pPr/>
              <a:t>‹#›</a:t>
            </a:fld>
            <a:endParaRPr lang="es-ES"/>
          </a:p>
        </p:txBody>
      </p:sp>
      <p:sp>
        <p:nvSpPr>
          <p:cNvPr id="9" name="CuadroTexto 8">
            <a:extLst>
              <a:ext uri="{FF2B5EF4-FFF2-40B4-BE49-F238E27FC236}">
                <a16:creationId xmlns:a16="http://schemas.microsoft.com/office/drawing/2014/main" id="{7ADB4CA7-93C0-5F44-8926-1301295FC8CE}"/>
              </a:ext>
            </a:extLst>
          </p:cNvPr>
          <p:cNvSpPr txBox="1"/>
          <p:nvPr userDrawn="1"/>
        </p:nvSpPr>
        <p:spPr>
          <a:xfrm>
            <a:off x="10594618" y="6447555"/>
            <a:ext cx="151836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b="0" dirty="0">
                <a:solidFill>
                  <a:schemeClr val="bg1"/>
                </a:solidFill>
                <a:latin typeface="Helvetica" panose="020B0604020202020204" pitchFamily="34" charset="0"/>
                <a:cs typeface="Helvetica" panose="020B0604020202020204" pitchFamily="34" charset="0"/>
              </a:rPr>
              <a:t>#</a:t>
            </a:r>
            <a:r>
              <a:rPr lang="es-ES" sz="1800" b="0" dirty="0" err="1">
                <a:solidFill>
                  <a:schemeClr val="bg1"/>
                </a:solidFill>
                <a:latin typeface="Helvetica" panose="020B0604020202020204" pitchFamily="34" charset="0"/>
                <a:cs typeface="Helvetica" panose="020B0604020202020204" pitchFamily="34" charset="0"/>
              </a:rPr>
              <a:t>netcoreconf</a:t>
            </a:r>
            <a:endParaRPr lang="es-ES" sz="1800" b="0" dirty="0">
              <a:solidFill>
                <a:schemeClr val="bg1"/>
              </a:solidFill>
              <a:latin typeface="Helvetica" panose="020B0604020202020204" pitchFamily="34" charset="0"/>
              <a:cs typeface="Helvetica" panose="020B0604020202020204" pitchFamily="34" charset="0"/>
            </a:endParaRPr>
          </a:p>
        </p:txBody>
      </p:sp>
      <p:sp>
        <p:nvSpPr>
          <p:cNvPr id="8" name="Título 7">
            <a:extLst>
              <a:ext uri="{FF2B5EF4-FFF2-40B4-BE49-F238E27FC236}">
                <a16:creationId xmlns:a16="http://schemas.microsoft.com/office/drawing/2014/main" id="{18272690-7287-416B-8A94-44BB66DE741D}"/>
              </a:ext>
            </a:extLst>
          </p:cNvPr>
          <p:cNvSpPr>
            <a:spLocks noGrp="1"/>
          </p:cNvSpPr>
          <p:nvPr>
            <p:ph type="title" hasCustomPrompt="1"/>
          </p:nvPr>
        </p:nvSpPr>
        <p:spPr>
          <a:xfrm>
            <a:off x="838200" y="126587"/>
            <a:ext cx="10515600" cy="1171466"/>
          </a:xfrm>
          <a:noFill/>
        </p:spPr>
        <p:txBody>
          <a:bodyPr>
            <a:noAutofit/>
          </a:bodyPr>
          <a:lstStyle>
            <a:lvl1pPr>
              <a:defRPr sz="3600">
                <a:solidFill>
                  <a:srgbClr val="561B64"/>
                </a:solidFill>
              </a:defRPr>
            </a:lvl1pPr>
          </a:lstStyle>
          <a:p>
            <a:r>
              <a:rPr lang="es-ES"/>
              <a:t>Agradecimientos</a:t>
            </a:r>
          </a:p>
        </p:txBody>
      </p:sp>
      <p:pic>
        <p:nvPicPr>
          <p:cNvPr id="4" name="Imagen 3">
            <a:extLst>
              <a:ext uri="{FF2B5EF4-FFF2-40B4-BE49-F238E27FC236}">
                <a16:creationId xmlns:a16="http://schemas.microsoft.com/office/drawing/2014/main" id="{7E6944C1-403E-A94C-B8C7-124168D62487}"/>
              </a:ext>
            </a:extLst>
          </p:cNvPr>
          <p:cNvPicPr>
            <a:picLocks noChangeAspect="1"/>
          </p:cNvPicPr>
          <p:nvPr userDrawn="1"/>
        </p:nvPicPr>
        <p:blipFill>
          <a:blip r:embed="rId2"/>
          <a:stretch>
            <a:fillRect/>
          </a:stretch>
        </p:blipFill>
        <p:spPr>
          <a:xfrm>
            <a:off x="0" y="1220599"/>
            <a:ext cx="12192000" cy="4968694"/>
          </a:xfrm>
          <a:prstGeom prst="rect">
            <a:avLst/>
          </a:prstGeom>
        </p:spPr>
      </p:pic>
      <p:pic>
        <p:nvPicPr>
          <p:cNvPr id="3" name="Imagen 2" descr="Logo netcoreconf 2002">
            <a:extLst>
              <a:ext uri="{FF2B5EF4-FFF2-40B4-BE49-F238E27FC236}">
                <a16:creationId xmlns:a16="http://schemas.microsoft.com/office/drawing/2014/main" id="{0164656C-8E29-3140-B717-049857FE8D4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25198" y="5365490"/>
            <a:ext cx="924339" cy="1039881"/>
          </a:xfrm>
          <a:prstGeom prst="rect">
            <a:avLst/>
          </a:prstGeom>
        </p:spPr>
      </p:pic>
    </p:spTree>
    <p:extLst>
      <p:ext uri="{BB962C8B-B14F-4D97-AF65-F5344CB8AC3E}">
        <p14:creationId xmlns:p14="http://schemas.microsoft.com/office/powerpoint/2010/main" val="3135277211"/>
      </p:ext>
    </p:extLst>
  </p:cSld>
  <p:clrMapOvr>
    <a:overrideClrMapping bg1="lt1" tx1="dk1" bg2="lt2" tx2="dk2" accent1="accent1" accent2="accent2" accent3="accent3" accent4="accent4" accent5="accent5" accent6="accent6" hlink="hlink" folHlink="folHlink"/>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1F632A5-097D-4FBA-B05E-4E49E0D461C6}"/>
              </a:ext>
            </a:extLst>
          </p:cNvPr>
          <p:cNvSpPr>
            <a:spLocks noGrp="1"/>
          </p:cNvSpPr>
          <p:nvPr>
            <p:ph type="dt" sz="half" idx="10"/>
          </p:nvPr>
        </p:nvSpPr>
        <p:spPr/>
        <p:txBody>
          <a:bodyPr/>
          <a:lstStyle/>
          <a:p>
            <a:fld id="{884406F1-D55D-4EF3-B6E5-F254E6012FCC}" type="datetimeFigureOut">
              <a:rPr lang="es-ES" smtClean="0"/>
              <a:t>28/07/2020</a:t>
            </a:fld>
            <a:endParaRPr lang="es-ES"/>
          </a:p>
        </p:txBody>
      </p:sp>
      <p:sp>
        <p:nvSpPr>
          <p:cNvPr id="3" name="Footer Placeholder 2">
            <a:extLst>
              <a:ext uri="{FF2B5EF4-FFF2-40B4-BE49-F238E27FC236}">
                <a16:creationId xmlns:a16="http://schemas.microsoft.com/office/drawing/2014/main" id="{645BCA8F-5144-454E-9C63-0ABAC0C4CFFF}"/>
              </a:ext>
            </a:extLst>
          </p:cNvPr>
          <p:cNvSpPr>
            <a:spLocks noGrp="1"/>
          </p:cNvSpPr>
          <p:nvPr>
            <p:ph type="ftr" sz="quarter" idx="11"/>
          </p:nvPr>
        </p:nvSpPr>
        <p:spPr/>
        <p:txBody>
          <a:bodyPr/>
          <a:lstStyle/>
          <a:p>
            <a:endParaRPr lang="es-ES"/>
          </a:p>
        </p:txBody>
      </p:sp>
      <p:sp>
        <p:nvSpPr>
          <p:cNvPr id="4" name="Slide Number Placeholder 3">
            <a:extLst>
              <a:ext uri="{FF2B5EF4-FFF2-40B4-BE49-F238E27FC236}">
                <a16:creationId xmlns:a16="http://schemas.microsoft.com/office/drawing/2014/main" id="{C7803499-431B-4385-9F79-E5D3FAD5FDD3}"/>
              </a:ext>
            </a:extLst>
          </p:cNvPr>
          <p:cNvSpPr>
            <a:spLocks noGrp="1"/>
          </p:cNvSpPr>
          <p:nvPr>
            <p:ph type="sldNum" sz="quarter" idx="12"/>
          </p:nvPr>
        </p:nvSpPr>
        <p:spPr/>
        <p:txBody>
          <a:bodyPr/>
          <a:lstStyle/>
          <a:p>
            <a:fld id="{17262D92-2B91-4EBB-B90A-3FC6785F5FB3}" type="slidenum">
              <a:rPr lang="es-ES" smtClean="0"/>
              <a:t>‹#›</a:t>
            </a:fld>
            <a:endParaRPr lang="es-ES"/>
          </a:p>
        </p:txBody>
      </p:sp>
    </p:spTree>
    <p:extLst>
      <p:ext uri="{BB962C8B-B14F-4D97-AF65-F5344CB8AC3E}">
        <p14:creationId xmlns:p14="http://schemas.microsoft.com/office/powerpoint/2010/main" val="710694211"/>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F37D321-B91B-446D-8A02-47059AC179C0}"/>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p>
        </p:txBody>
      </p:sp>
      <p:sp>
        <p:nvSpPr>
          <p:cNvPr id="3" name="Subtítulo 2">
            <a:extLst>
              <a:ext uri="{FF2B5EF4-FFF2-40B4-BE49-F238E27FC236}">
                <a16:creationId xmlns:a16="http://schemas.microsoft.com/office/drawing/2014/main" id="{B3456E1E-B400-436E-A9B3-28F9B20DB04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p>
        </p:txBody>
      </p:sp>
      <p:sp>
        <p:nvSpPr>
          <p:cNvPr id="4" name="Marcador de fecha 3">
            <a:extLst>
              <a:ext uri="{FF2B5EF4-FFF2-40B4-BE49-F238E27FC236}">
                <a16:creationId xmlns:a16="http://schemas.microsoft.com/office/drawing/2014/main" id="{C74279E3-BC56-4B8E-96DB-2983AD3F011F}"/>
              </a:ext>
            </a:extLst>
          </p:cNvPr>
          <p:cNvSpPr>
            <a:spLocks noGrp="1"/>
          </p:cNvSpPr>
          <p:nvPr>
            <p:ph type="dt" sz="half" idx="10"/>
          </p:nvPr>
        </p:nvSpPr>
        <p:spPr/>
        <p:txBody>
          <a:bodyPr/>
          <a:lstStyle/>
          <a:p>
            <a:fld id="{884406F1-D55D-4EF3-B6E5-F254E6012FCC}" type="datetimeFigureOut">
              <a:rPr lang="es-ES" smtClean="0"/>
              <a:t>28/07/2020</a:t>
            </a:fld>
            <a:endParaRPr lang="es-ES"/>
          </a:p>
        </p:txBody>
      </p:sp>
      <p:sp>
        <p:nvSpPr>
          <p:cNvPr id="5" name="Marcador de pie de página 4">
            <a:extLst>
              <a:ext uri="{FF2B5EF4-FFF2-40B4-BE49-F238E27FC236}">
                <a16:creationId xmlns:a16="http://schemas.microsoft.com/office/drawing/2014/main" id="{A6742364-6240-47B5-AA4D-5B06D992B0F2}"/>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6949FA35-C6A6-4888-A5E8-15FF854DCA9C}"/>
              </a:ext>
            </a:extLst>
          </p:cNvPr>
          <p:cNvSpPr>
            <a:spLocks noGrp="1"/>
          </p:cNvSpPr>
          <p:nvPr>
            <p:ph type="sldNum" sz="quarter" idx="12"/>
          </p:nvPr>
        </p:nvSpPr>
        <p:spPr/>
        <p:txBody>
          <a:bodyPr/>
          <a:lstStyle/>
          <a:p>
            <a:fld id="{17262D92-2B91-4EBB-B90A-3FC6785F5FB3}" type="slidenum">
              <a:rPr lang="es-ES" smtClean="0"/>
              <a:t>‹#›</a:t>
            </a:fld>
            <a:endParaRPr lang="es-ES"/>
          </a:p>
        </p:txBody>
      </p:sp>
    </p:spTree>
    <p:extLst>
      <p:ext uri="{BB962C8B-B14F-4D97-AF65-F5344CB8AC3E}">
        <p14:creationId xmlns:p14="http://schemas.microsoft.com/office/powerpoint/2010/main" val="32689286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Bullets (Text Graphic 3)">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25AE27A3-1B6C-5048-922A-4A0777886CB8}"/>
              </a:ext>
            </a:extLst>
          </p:cNvPr>
          <p:cNvSpPr>
            <a:spLocks noGrp="1"/>
          </p:cNvSpPr>
          <p:nvPr>
            <p:ph type="title"/>
          </p:nvPr>
        </p:nvSpPr>
        <p:spPr>
          <a:xfrm>
            <a:off x="588263" y="457199"/>
            <a:ext cx="7508990" cy="1106905"/>
          </a:xfrm>
          <a:prstGeom prst="rect">
            <a:avLst/>
          </a:prstGeom>
        </p:spPr>
        <p:txBody>
          <a:bodyPr/>
          <a:lstStyle>
            <a:lvl1pPr>
              <a:defRPr>
                <a:solidFill>
                  <a:schemeClr val="tx1"/>
                </a:solidFill>
              </a:defRPr>
            </a:lvl1pPr>
          </a:lstStyle>
          <a:p>
            <a:r>
              <a:rPr lang="en-US"/>
              <a:t>Click to edit Master title style</a:t>
            </a:r>
          </a:p>
        </p:txBody>
      </p:sp>
      <p:sp>
        <p:nvSpPr>
          <p:cNvPr id="11" name="Picture Placeholder 1">
            <a:extLst>
              <a:ext uri="{FF2B5EF4-FFF2-40B4-BE49-F238E27FC236}">
                <a16:creationId xmlns:a16="http://schemas.microsoft.com/office/drawing/2014/main" id="{2E7F2929-0814-E140-A5AB-747416BE664B}"/>
              </a:ext>
            </a:extLst>
          </p:cNvPr>
          <p:cNvSpPr>
            <a:spLocks noGrp="1"/>
          </p:cNvSpPr>
          <p:nvPr>
            <p:ph type="pic" sz="quarter" idx="13"/>
          </p:nvPr>
        </p:nvSpPr>
        <p:spPr>
          <a:xfrm>
            <a:off x="586390" y="1760013"/>
            <a:ext cx="3569050" cy="4021027"/>
          </a:xfrm>
          <a:prstGeom prst="rect">
            <a:avLst/>
          </a:prstGeom>
        </p:spPr>
        <p:txBody>
          <a:bodyPr/>
          <a:lstStyle>
            <a:lvl1pPr>
              <a:defRPr>
                <a:solidFill>
                  <a:schemeClr val="tx1"/>
                </a:solidFill>
              </a:defRPr>
            </a:lvl1pPr>
          </a:lstStyle>
          <a:p>
            <a:r>
              <a:rPr lang="en-US"/>
              <a:t>Click icon to add picture</a:t>
            </a:r>
          </a:p>
        </p:txBody>
      </p:sp>
      <p:sp>
        <p:nvSpPr>
          <p:cNvPr id="9" name="Content Placeholder 1">
            <a:extLst>
              <a:ext uri="{FF2B5EF4-FFF2-40B4-BE49-F238E27FC236}">
                <a16:creationId xmlns:a16="http://schemas.microsoft.com/office/drawing/2014/main" id="{5DA2E62A-AA3A-A240-886C-6B308968A611}"/>
              </a:ext>
            </a:extLst>
          </p:cNvPr>
          <p:cNvSpPr>
            <a:spLocks noGrp="1"/>
          </p:cNvSpPr>
          <p:nvPr>
            <p:ph sz="quarter" idx="11"/>
          </p:nvPr>
        </p:nvSpPr>
        <p:spPr>
          <a:xfrm>
            <a:off x="4348480" y="1760013"/>
            <a:ext cx="7296848" cy="4640788"/>
          </a:xfrm>
          <a:prstGeom prst="rect">
            <a:avLst/>
          </a:prstGeo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1">
            <a:extLst>
              <a:ext uri="{FF2B5EF4-FFF2-40B4-BE49-F238E27FC236}">
                <a16:creationId xmlns:a16="http://schemas.microsoft.com/office/drawing/2014/main" id="{225B9AE1-54D3-3842-98CD-028A8B7E171A}"/>
              </a:ext>
            </a:extLst>
          </p:cNvPr>
          <p:cNvSpPr>
            <a:spLocks noGrp="1"/>
          </p:cNvSpPr>
          <p:nvPr>
            <p:ph type="body" sz="quarter" idx="15"/>
          </p:nvPr>
        </p:nvSpPr>
        <p:spPr>
          <a:xfrm>
            <a:off x="586390" y="5975651"/>
            <a:ext cx="3569050" cy="432563"/>
          </a:xfrm>
          <a:prstGeom prst="rect">
            <a:avLst/>
          </a:prstGeom>
        </p:spPr>
        <p:txBody>
          <a:bodyPr/>
          <a:lstStyle>
            <a:lvl1pPr marL="0" indent="0" algn="ctr">
              <a:buNone/>
              <a:defRPr sz="1600" b="1">
                <a:solidFill>
                  <a:schemeClr val="tx1"/>
                </a:solidFill>
              </a:defRPr>
            </a:lvl1pPr>
            <a:lvl2pPr marL="228600" indent="0">
              <a:buNone/>
              <a:defRPr sz="1200">
                <a:solidFill>
                  <a:schemeClr val="bg1"/>
                </a:solidFill>
              </a:defRPr>
            </a:lvl2pPr>
            <a:lvl3pPr marL="457200" indent="0">
              <a:buNone/>
              <a:defRPr sz="1050">
                <a:solidFill>
                  <a:schemeClr val="bg1"/>
                </a:solidFill>
              </a:defRPr>
            </a:lvl3pPr>
            <a:lvl4pPr marL="661988" indent="0">
              <a:buNone/>
              <a:defRPr sz="1000">
                <a:solidFill>
                  <a:schemeClr val="bg1"/>
                </a:solidFill>
              </a:defRPr>
            </a:lvl4pPr>
            <a:lvl5pPr marL="855663" indent="0">
              <a:buNone/>
              <a:defRPr sz="10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210104377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3_Diseño personalizado">
    <p:bg>
      <p:bgRef idx="1001">
        <a:schemeClr val="bg1"/>
      </p:bgRef>
    </p:bg>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C7C8E554-3FDF-459F-A8F4-EDF854F8A935}"/>
              </a:ext>
            </a:extLst>
          </p:cNvPr>
          <p:cNvSpPr/>
          <p:nvPr userDrawn="1"/>
        </p:nvSpPr>
        <p:spPr>
          <a:xfrm>
            <a:off x="0" y="6413721"/>
            <a:ext cx="12192000" cy="444279"/>
          </a:xfrm>
          <a:prstGeom prst="rect">
            <a:avLst/>
          </a:prstGeom>
          <a:solidFill>
            <a:srgbClr val="0D219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Rectángulo 6">
            <a:extLst>
              <a:ext uri="{FF2B5EF4-FFF2-40B4-BE49-F238E27FC236}">
                <a16:creationId xmlns:a16="http://schemas.microsoft.com/office/drawing/2014/main" id="{CFBFC3C6-7718-480B-BA55-A81A1259F61C}"/>
              </a:ext>
            </a:extLst>
          </p:cNvPr>
          <p:cNvSpPr/>
          <p:nvPr userDrawn="1"/>
        </p:nvSpPr>
        <p:spPr>
          <a:xfrm>
            <a:off x="0" y="1027906"/>
            <a:ext cx="12192000" cy="45719"/>
          </a:xfrm>
          <a:prstGeom prst="rect">
            <a:avLst/>
          </a:prstGeom>
          <a:solidFill>
            <a:srgbClr val="0D219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Marcador de fecha 13">
            <a:extLst>
              <a:ext uri="{FF2B5EF4-FFF2-40B4-BE49-F238E27FC236}">
                <a16:creationId xmlns:a16="http://schemas.microsoft.com/office/drawing/2014/main" id="{83FD43D3-BE7F-4EDF-9B3B-DF0C79ECFEA3}"/>
              </a:ext>
            </a:extLst>
          </p:cNvPr>
          <p:cNvSpPr>
            <a:spLocks noGrp="1"/>
          </p:cNvSpPr>
          <p:nvPr>
            <p:ph type="dt" sz="half" idx="10"/>
          </p:nvPr>
        </p:nvSpPr>
        <p:spPr>
          <a:xfrm>
            <a:off x="305938" y="6451762"/>
            <a:ext cx="2743200" cy="365125"/>
          </a:xfrm>
        </p:spPr>
        <p:txBody>
          <a:bodyPr/>
          <a:lstStyle>
            <a:lvl1pPr>
              <a:defRPr>
                <a:solidFill>
                  <a:schemeClr val="bg1"/>
                </a:solidFill>
              </a:defRPr>
            </a:lvl1pPr>
          </a:lstStyle>
          <a:p>
            <a:fld id="{DC76426A-DF8C-4B33-AC87-8CA5E8B7F10A}" type="datetimeFigureOut">
              <a:rPr lang="es-ES" smtClean="0"/>
              <a:pPr/>
              <a:t>28/07/2020</a:t>
            </a:fld>
            <a:endParaRPr lang="es-ES" dirty="0"/>
          </a:p>
        </p:txBody>
      </p:sp>
      <p:sp>
        <p:nvSpPr>
          <p:cNvPr id="15" name="Marcador de pie de página 14">
            <a:extLst>
              <a:ext uri="{FF2B5EF4-FFF2-40B4-BE49-F238E27FC236}">
                <a16:creationId xmlns:a16="http://schemas.microsoft.com/office/drawing/2014/main" id="{9499C88A-4D53-4D56-9323-867D9F2ED503}"/>
              </a:ext>
            </a:extLst>
          </p:cNvPr>
          <p:cNvSpPr>
            <a:spLocks noGrp="1"/>
          </p:cNvSpPr>
          <p:nvPr>
            <p:ph type="ftr" sz="quarter" idx="11"/>
          </p:nvPr>
        </p:nvSpPr>
        <p:spPr>
          <a:xfrm>
            <a:off x="3465394" y="6451762"/>
            <a:ext cx="4114800" cy="365125"/>
          </a:xfrm>
        </p:spPr>
        <p:txBody>
          <a:bodyPr/>
          <a:lstStyle>
            <a:lvl1pPr>
              <a:defRPr>
                <a:solidFill>
                  <a:schemeClr val="bg1"/>
                </a:solidFill>
              </a:defRPr>
            </a:lvl1pPr>
          </a:lstStyle>
          <a:p>
            <a:endParaRPr lang="es-ES"/>
          </a:p>
        </p:txBody>
      </p:sp>
      <p:sp>
        <p:nvSpPr>
          <p:cNvPr id="16" name="Marcador de número de diapositiva 15">
            <a:extLst>
              <a:ext uri="{FF2B5EF4-FFF2-40B4-BE49-F238E27FC236}">
                <a16:creationId xmlns:a16="http://schemas.microsoft.com/office/drawing/2014/main" id="{0922C18C-0DCC-45B3-B7A9-B85F96E0F7F7}"/>
              </a:ext>
            </a:extLst>
          </p:cNvPr>
          <p:cNvSpPr>
            <a:spLocks noGrp="1"/>
          </p:cNvSpPr>
          <p:nvPr>
            <p:ph type="sldNum" sz="quarter" idx="12"/>
          </p:nvPr>
        </p:nvSpPr>
        <p:spPr>
          <a:xfrm>
            <a:off x="7771264" y="6434485"/>
            <a:ext cx="2743200" cy="365125"/>
          </a:xfrm>
        </p:spPr>
        <p:txBody>
          <a:bodyPr/>
          <a:lstStyle>
            <a:lvl1pPr>
              <a:defRPr sz="1600">
                <a:solidFill>
                  <a:schemeClr val="bg1"/>
                </a:solidFill>
                <a:latin typeface="Helvetica" panose="020B0604020202020204" pitchFamily="34" charset="0"/>
                <a:cs typeface="Helvetica" panose="020B0604020202020204" pitchFamily="34" charset="0"/>
              </a:defRPr>
            </a:lvl1pPr>
          </a:lstStyle>
          <a:p>
            <a:endParaRPr lang="es-ES" dirty="0"/>
          </a:p>
        </p:txBody>
      </p:sp>
      <p:sp>
        <p:nvSpPr>
          <p:cNvPr id="8" name="Título 7">
            <a:extLst>
              <a:ext uri="{FF2B5EF4-FFF2-40B4-BE49-F238E27FC236}">
                <a16:creationId xmlns:a16="http://schemas.microsoft.com/office/drawing/2014/main" id="{18272690-7287-416B-8A94-44BB66DE741D}"/>
              </a:ext>
            </a:extLst>
          </p:cNvPr>
          <p:cNvSpPr>
            <a:spLocks noGrp="1"/>
          </p:cNvSpPr>
          <p:nvPr>
            <p:ph type="title"/>
          </p:nvPr>
        </p:nvSpPr>
        <p:spPr>
          <a:xfrm>
            <a:off x="838200" y="126587"/>
            <a:ext cx="10515600" cy="1171466"/>
          </a:xfrm>
          <a:noFill/>
        </p:spPr>
        <p:txBody>
          <a:bodyPr>
            <a:noAutofit/>
          </a:bodyPr>
          <a:lstStyle>
            <a:lvl1pPr>
              <a:defRPr sz="3600">
                <a:solidFill>
                  <a:srgbClr val="0D2192"/>
                </a:solidFill>
              </a:defRPr>
            </a:lvl1pPr>
          </a:lstStyle>
          <a:p>
            <a:r>
              <a:rPr lang="es-ES" dirty="0"/>
              <a:t>Haga clic para modificar el estilo de título del patrón</a:t>
            </a:r>
          </a:p>
        </p:txBody>
      </p:sp>
      <p:sp>
        <p:nvSpPr>
          <p:cNvPr id="2" name="CuadroTexto 1">
            <a:extLst>
              <a:ext uri="{FF2B5EF4-FFF2-40B4-BE49-F238E27FC236}">
                <a16:creationId xmlns:a16="http://schemas.microsoft.com/office/drawing/2014/main" id="{9A161A1A-FF99-48CB-B1CC-88137F488B66}"/>
              </a:ext>
            </a:extLst>
          </p:cNvPr>
          <p:cNvSpPr txBox="1"/>
          <p:nvPr userDrawn="1"/>
        </p:nvSpPr>
        <p:spPr>
          <a:xfrm>
            <a:off x="10594618" y="6447555"/>
            <a:ext cx="147027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b="0" dirty="0">
                <a:solidFill>
                  <a:schemeClr val="bg1"/>
                </a:solidFill>
                <a:latin typeface="Helvetica" panose="020B0604020202020204" pitchFamily="34" charset="0"/>
                <a:cs typeface="Helvetica" panose="020B0604020202020204" pitchFamily="34" charset="0"/>
              </a:rPr>
              <a:t>@cmendibl3</a:t>
            </a:r>
          </a:p>
        </p:txBody>
      </p:sp>
      <p:sp>
        <p:nvSpPr>
          <p:cNvPr id="10" name="Marcador de texto 2">
            <a:extLst>
              <a:ext uri="{FF2B5EF4-FFF2-40B4-BE49-F238E27FC236}">
                <a16:creationId xmlns:a16="http://schemas.microsoft.com/office/drawing/2014/main" id="{B72CA792-D146-9342-95DE-270094613E5E}"/>
              </a:ext>
            </a:extLst>
          </p:cNvPr>
          <p:cNvSpPr>
            <a:spLocks noGrp="1"/>
          </p:cNvSpPr>
          <p:nvPr>
            <p:ph idx="1"/>
          </p:nvPr>
        </p:nvSpPr>
        <p:spPr>
          <a:xfrm>
            <a:off x="838200" y="1478756"/>
            <a:ext cx="10515600" cy="4351338"/>
          </a:xfrm>
          <a:prstGeom prst="rect">
            <a:avLst/>
          </a:prstGeom>
        </p:spPr>
        <p:txBody>
          <a:bodyPr vert="horz" lIns="91440" tIns="45720" rIns="91440" bIns="45720" rtlCol="0">
            <a:normAutofit/>
          </a:bodyPr>
          <a:lstStyle/>
          <a:p>
            <a:pPr lvl="0"/>
            <a:r>
              <a:rPr lang="es-ES" dirty="0"/>
              <a:t>Editar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p>
        </p:txBody>
      </p:sp>
      <p:pic>
        <p:nvPicPr>
          <p:cNvPr id="13" name="Picture 10" descr="Image result for dapr logo png">
            <a:extLst>
              <a:ext uri="{FF2B5EF4-FFF2-40B4-BE49-F238E27FC236}">
                <a16:creationId xmlns:a16="http://schemas.microsoft.com/office/drawing/2014/main" id="{AFD2EB51-395C-4BF9-8C5D-4927D03F282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287502" y="4826413"/>
            <a:ext cx="1905000" cy="190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2091476"/>
      </p:ext>
    </p:extLst>
  </p:cSld>
  <p:clrMapOvr>
    <a:overrideClrMapping bg1="lt1" tx1="dk1" bg2="lt2" tx2="dk2" accent1="accent1" accent2="accent2" accent3="accent3" accent4="accent4" accent5="accent5" accent6="accent6" hlink="hlink" folHlink="folHlink"/>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_Diseño personalizado">
    <p:bg>
      <p:bgRef idx="1001">
        <a:schemeClr val="bg1"/>
      </p:bgRef>
    </p:bg>
    <p:spTree>
      <p:nvGrpSpPr>
        <p:cNvPr id="1" name=""/>
        <p:cNvGrpSpPr/>
        <p:nvPr/>
      </p:nvGrpSpPr>
      <p:grpSpPr>
        <a:xfrm>
          <a:off x="0" y="0"/>
          <a:ext cx="0" cy="0"/>
          <a:chOff x="0" y="0"/>
          <a:chExt cx="0" cy="0"/>
        </a:xfrm>
      </p:grpSpPr>
      <p:sp>
        <p:nvSpPr>
          <p:cNvPr id="10" name="Rectángulo 5">
            <a:extLst>
              <a:ext uri="{FF2B5EF4-FFF2-40B4-BE49-F238E27FC236}">
                <a16:creationId xmlns:a16="http://schemas.microsoft.com/office/drawing/2014/main" id="{3B99E672-389C-490A-AD7F-F299D2968BD6}"/>
              </a:ext>
            </a:extLst>
          </p:cNvPr>
          <p:cNvSpPr/>
          <p:nvPr userDrawn="1"/>
        </p:nvSpPr>
        <p:spPr>
          <a:xfrm>
            <a:off x="0" y="6413721"/>
            <a:ext cx="12192000" cy="444279"/>
          </a:xfrm>
          <a:prstGeom prst="rect">
            <a:avLst/>
          </a:prstGeom>
          <a:solidFill>
            <a:srgbClr val="0D219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Marcador de fecha 13">
            <a:extLst>
              <a:ext uri="{FF2B5EF4-FFF2-40B4-BE49-F238E27FC236}">
                <a16:creationId xmlns:a16="http://schemas.microsoft.com/office/drawing/2014/main" id="{66EAE134-EBC3-4A39-B8ED-2DAA01AB3DD4}"/>
              </a:ext>
            </a:extLst>
          </p:cNvPr>
          <p:cNvSpPr>
            <a:spLocks noGrp="1"/>
          </p:cNvSpPr>
          <p:nvPr>
            <p:ph type="dt" sz="half" idx="10"/>
          </p:nvPr>
        </p:nvSpPr>
        <p:spPr>
          <a:xfrm>
            <a:off x="305938" y="6451762"/>
            <a:ext cx="2743200" cy="365125"/>
          </a:xfrm>
        </p:spPr>
        <p:txBody>
          <a:bodyPr/>
          <a:lstStyle>
            <a:lvl1pPr>
              <a:defRPr>
                <a:solidFill>
                  <a:schemeClr val="bg1"/>
                </a:solidFill>
              </a:defRPr>
            </a:lvl1pPr>
          </a:lstStyle>
          <a:p>
            <a:fld id="{DC76426A-DF8C-4B33-AC87-8CA5E8B7F10A}" type="datetimeFigureOut">
              <a:rPr lang="es-ES" smtClean="0"/>
              <a:pPr/>
              <a:t>28/07/2020</a:t>
            </a:fld>
            <a:endParaRPr lang="es-ES" dirty="0"/>
          </a:p>
        </p:txBody>
      </p:sp>
      <p:sp>
        <p:nvSpPr>
          <p:cNvPr id="13" name="Marcador de pie de página 14">
            <a:extLst>
              <a:ext uri="{FF2B5EF4-FFF2-40B4-BE49-F238E27FC236}">
                <a16:creationId xmlns:a16="http://schemas.microsoft.com/office/drawing/2014/main" id="{8A02A8CB-2771-48C8-BF7E-18E940DD22EC}"/>
              </a:ext>
            </a:extLst>
          </p:cNvPr>
          <p:cNvSpPr>
            <a:spLocks noGrp="1"/>
          </p:cNvSpPr>
          <p:nvPr>
            <p:ph type="ftr" sz="quarter" idx="11"/>
          </p:nvPr>
        </p:nvSpPr>
        <p:spPr>
          <a:xfrm>
            <a:off x="3465394" y="6451762"/>
            <a:ext cx="4114800" cy="365125"/>
          </a:xfrm>
        </p:spPr>
        <p:txBody>
          <a:bodyPr/>
          <a:lstStyle>
            <a:lvl1pPr>
              <a:defRPr>
                <a:solidFill>
                  <a:schemeClr val="bg1"/>
                </a:solidFill>
              </a:defRPr>
            </a:lvl1pPr>
          </a:lstStyle>
          <a:p>
            <a:endParaRPr lang="es-ES"/>
          </a:p>
        </p:txBody>
      </p:sp>
      <p:sp>
        <p:nvSpPr>
          <p:cNvPr id="17" name="Marcador de número de diapositiva 15">
            <a:extLst>
              <a:ext uri="{FF2B5EF4-FFF2-40B4-BE49-F238E27FC236}">
                <a16:creationId xmlns:a16="http://schemas.microsoft.com/office/drawing/2014/main" id="{693E613A-A741-4F70-B476-0C607F75CBDC}"/>
              </a:ext>
            </a:extLst>
          </p:cNvPr>
          <p:cNvSpPr>
            <a:spLocks noGrp="1"/>
          </p:cNvSpPr>
          <p:nvPr>
            <p:ph type="sldNum" sz="quarter" idx="12"/>
          </p:nvPr>
        </p:nvSpPr>
        <p:spPr>
          <a:xfrm>
            <a:off x="7771264" y="6434485"/>
            <a:ext cx="2743200" cy="365125"/>
          </a:xfrm>
        </p:spPr>
        <p:txBody>
          <a:bodyPr/>
          <a:lstStyle>
            <a:lvl1pPr>
              <a:defRPr sz="1600">
                <a:solidFill>
                  <a:schemeClr val="bg1"/>
                </a:solidFill>
                <a:latin typeface="Helvetica" panose="020B0604020202020204" pitchFamily="34" charset="0"/>
                <a:cs typeface="Helvetica" panose="020B0604020202020204" pitchFamily="34" charset="0"/>
              </a:defRPr>
            </a:lvl1pPr>
          </a:lstStyle>
          <a:p>
            <a:endParaRPr lang="es-ES" dirty="0"/>
          </a:p>
        </p:txBody>
      </p:sp>
      <p:sp>
        <p:nvSpPr>
          <p:cNvPr id="18" name="CuadroTexto 1">
            <a:extLst>
              <a:ext uri="{FF2B5EF4-FFF2-40B4-BE49-F238E27FC236}">
                <a16:creationId xmlns:a16="http://schemas.microsoft.com/office/drawing/2014/main" id="{AC5B3251-3DC6-421F-8126-820FCFBEC1FD}"/>
              </a:ext>
            </a:extLst>
          </p:cNvPr>
          <p:cNvSpPr txBox="1"/>
          <p:nvPr userDrawn="1"/>
        </p:nvSpPr>
        <p:spPr>
          <a:xfrm>
            <a:off x="10594618" y="6447555"/>
            <a:ext cx="147027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b="0" dirty="0">
                <a:solidFill>
                  <a:schemeClr val="bg1"/>
                </a:solidFill>
                <a:latin typeface="Helvetica" panose="020B0604020202020204" pitchFamily="34" charset="0"/>
                <a:cs typeface="Helvetica" panose="020B0604020202020204" pitchFamily="34" charset="0"/>
              </a:rPr>
              <a:t>@cmendibl3</a:t>
            </a:r>
          </a:p>
        </p:txBody>
      </p:sp>
      <p:pic>
        <p:nvPicPr>
          <p:cNvPr id="19" name="Picture 10" descr="Image result for dapr logo png">
            <a:extLst>
              <a:ext uri="{FF2B5EF4-FFF2-40B4-BE49-F238E27FC236}">
                <a16:creationId xmlns:a16="http://schemas.microsoft.com/office/drawing/2014/main" id="{5861016B-BB3F-4D32-8912-75C57450C805}"/>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287502" y="4826413"/>
            <a:ext cx="1905000" cy="1905000"/>
          </a:xfrm>
          <a:prstGeom prst="rect">
            <a:avLst/>
          </a:prstGeom>
          <a:noFill/>
          <a:extLst>
            <a:ext uri="{909E8E84-426E-40DD-AFC4-6F175D3DCCD1}">
              <a14:hiddenFill xmlns:a14="http://schemas.microsoft.com/office/drawing/2010/main">
                <a:solidFill>
                  <a:srgbClr val="FFFFFF"/>
                </a:solidFill>
              </a14:hiddenFill>
            </a:ext>
          </a:extLst>
        </p:spPr>
      </p:pic>
      <p:sp>
        <p:nvSpPr>
          <p:cNvPr id="20" name="Rectángulo 6">
            <a:extLst>
              <a:ext uri="{FF2B5EF4-FFF2-40B4-BE49-F238E27FC236}">
                <a16:creationId xmlns:a16="http://schemas.microsoft.com/office/drawing/2014/main" id="{D651A58E-5ED3-491E-900C-E622E5BEF893}"/>
              </a:ext>
            </a:extLst>
          </p:cNvPr>
          <p:cNvSpPr/>
          <p:nvPr userDrawn="1"/>
        </p:nvSpPr>
        <p:spPr>
          <a:xfrm>
            <a:off x="0" y="1027906"/>
            <a:ext cx="12192000" cy="45719"/>
          </a:xfrm>
          <a:prstGeom prst="rect">
            <a:avLst/>
          </a:prstGeom>
          <a:solidFill>
            <a:srgbClr val="0D219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1" name="Título 7">
            <a:extLst>
              <a:ext uri="{FF2B5EF4-FFF2-40B4-BE49-F238E27FC236}">
                <a16:creationId xmlns:a16="http://schemas.microsoft.com/office/drawing/2014/main" id="{75A6A9E8-E766-4A9C-A09A-67543BC5A4A6}"/>
              </a:ext>
            </a:extLst>
          </p:cNvPr>
          <p:cNvSpPr>
            <a:spLocks noGrp="1"/>
          </p:cNvSpPr>
          <p:nvPr>
            <p:ph type="title"/>
          </p:nvPr>
        </p:nvSpPr>
        <p:spPr>
          <a:xfrm>
            <a:off x="838200" y="126587"/>
            <a:ext cx="10515600" cy="1171466"/>
          </a:xfrm>
          <a:noFill/>
        </p:spPr>
        <p:txBody>
          <a:bodyPr>
            <a:noAutofit/>
          </a:bodyPr>
          <a:lstStyle>
            <a:lvl1pPr>
              <a:defRPr sz="3600">
                <a:solidFill>
                  <a:srgbClr val="0D2192"/>
                </a:solidFill>
              </a:defRPr>
            </a:lvl1pPr>
          </a:lstStyle>
          <a:p>
            <a:r>
              <a:rPr lang="es-ES" dirty="0"/>
              <a:t>Haga clic para modificar el estilo de título del patrón</a:t>
            </a:r>
          </a:p>
        </p:txBody>
      </p:sp>
    </p:spTree>
    <p:extLst>
      <p:ext uri="{BB962C8B-B14F-4D97-AF65-F5344CB8AC3E}">
        <p14:creationId xmlns:p14="http://schemas.microsoft.com/office/powerpoint/2010/main" val="3734981278"/>
      </p:ext>
    </p:extLst>
  </p:cSld>
  <p:clrMapOvr>
    <a:overrideClrMapping bg1="lt1" tx1="dk1" bg2="lt2" tx2="dk2" accent1="accent1" accent2="accent2" accent3="accent3" accent4="accent4" accent5="accent5" accent6="accent6" hlink="hlink" folHlink="folHlink"/>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1F632A5-097D-4FBA-B05E-4E49E0D461C6}"/>
              </a:ext>
            </a:extLst>
          </p:cNvPr>
          <p:cNvSpPr>
            <a:spLocks noGrp="1"/>
          </p:cNvSpPr>
          <p:nvPr>
            <p:ph type="dt" sz="half" idx="10"/>
          </p:nvPr>
        </p:nvSpPr>
        <p:spPr/>
        <p:txBody>
          <a:bodyPr/>
          <a:lstStyle/>
          <a:p>
            <a:fld id="{884406F1-D55D-4EF3-B6E5-F254E6012FCC}" type="datetimeFigureOut">
              <a:rPr lang="es-ES" smtClean="0"/>
              <a:t>28/07/2020</a:t>
            </a:fld>
            <a:endParaRPr lang="es-ES"/>
          </a:p>
        </p:txBody>
      </p:sp>
      <p:sp>
        <p:nvSpPr>
          <p:cNvPr id="3" name="Footer Placeholder 2">
            <a:extLst>
              <a:ext uri="{FF2B5EF4-FFF2-40B4-BE49-F238E27FC236}">
                <a16:creationId xmlns:a16="http://schemas.microsoft.com/office/drawing/2014/main" id="{645BCA8F-5144-454E-9C63-0ABAC0C4CFFF}"/>
              </a:ext>
            </a:extLst>
          </p:cNvPr>
          <p:cNvSpPr>
            <a:spLocks noGrp="1"/>
          </p:cNvSpPr>
          <p:nvPr>
            <p:ph type="ftr" sz="quarter" idx="11"/>
          </p:nvPr>
        </p:nvSpPr>
        <p:spPr/>
        <p:txBody>
          <a:bodyPr/>
          <a:lstStyle/>
          <a:p>
            <a:endParaRPr lang="es-ES"/>
          </a:p>
        </p:txBody>
      </p:sp>
      <p:sp>
        <p:nvSpPr>
          <p:cNvPr id="4" name="Slide Number Placeholder 3">
            <a:extLst>
              <a:ext uri="{FF2B5EF4-FFF2-40B4-BE49-F238E27FC236}">
                <a16:creationId xmlns:a16="http://schemas.microsoft.com/office/drawing/2014/main" id="{C7803499-431B-4385-9F79-E5D3FAD5FDD3}"/>
              </a:ext>
            </a:extLst>
          </p:cNvPr>
          <p:cNvSpPr>
            <a:spLocks noGrp="1"/>
          </p:cNvSpPr>
          <p:nvPr>
            <p:ph type="sldNum" sz="quarter" idx="12"/>
          </p:nvPr>
        </p:nvSpPr>
        <p:spPr/>
        <p:txBody>
          <a:bodyPr/>
          <a:lstStyle/>
          <a:p>
            <a:fld id="{17262D92-2B91-4EBB-B90A-3FC6785F5FB3}" type="slidenum">
              <a:rPr lang="es-ES" smtClean="0"/>
              <a:t>‹#›</a:t>
            </a:fld>
            <a:endParaRPr lang="es-ES"/>
          </a:p>
        </p:txBody>
      </p:sp>
    </p:spTree>
    <p:extLst>
      <p:ext uri="{BB962C8B-B14F-4D97-AF65-F5344CB8AC3E}">
        <p14:creationId xmlns:p14="http://schemas.microsoft.com/office/powerpoint/2010/main" val="2279505494"/>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5169275"/>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59765644"/>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69241" y="1189176"/>
            <a:ext cx="5378548" cy="1879297"/>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1879297"/>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0063057"/>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09899234"/>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02794688"/>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700F965-2E11-B443-A950-D7BA414B5199}"/>
              </a:ext>
            </a:extLst>
          </p:cNvPr>
          <p:cNvSpPr>
            <a:spLocks noGrp="1"/>
          </p:cNvSpPr>
          <p:nvPr>
            <p:ph type="title"/>
          </p:nvPr>
        </p:nvSpPr>
        <p:spPr>
          <a:xfrm>
            <a:off x="588263" y="457199"/>
            <a:ext cx="7508990" cy="1106905"/>
          </a:xfrm>
          <a:prstGeom prst="rect">
            <a:avLst/>
          </a:prstGeom>
        </p:spPr>
        <p:txBody>
          <a:bodyPr/>
          <a:lstStyle>
            <a:lvl1pPr>
              <a:defRPr>
                <a:solidFill>
                  <a:schemeClr val="tx1"/>
                </a:solidFill>
              </a:defRPr>
            </a:lvl1pPr>
          </a:lstStyle>
          <a:p>
            <a:r>
              <a:rPr lang="en-US"/>
              <a:t>Click to edit Master title style</a:t>
            </a:r>
          </a:p>
        </p:txBody>
      </p:sp>
      <p:sp>
        <p:nvSpPr>
          <p:cNvPr id="6" name="Content Placeholder 1">
            <a:extLst>
              <a:ext uri="{FF2B5EF4-FFF2-40B4-BE49-F238E27FC236}">
                <a16:creationId xmlns:a16="http://schemas.microsoft.com/office/drawing/2014/main" id="{F03A2FCD-9894-B040-9336-3D6408069AA9}"/>
              </a:ext>
            </a:extLst>
          </p:cNvPr>
          <p:cNvSpPr>
            <a:spLocks noGrp="1"/>
          </p:cNvSpPr>
          <p:nvPr>
            <p:ph sz="quarter" idx="11"/>
          </p:nvPr>
        </p:nvSpPr>
        <p:spPr>
          <a:xfrm>
            <a:off x="586390" y="1760013"/>
            <a:ext cx="11060178" cy="4640788"/>
          </a:xfrm>
          <a:prstGeom prst="rect">
            <a:avLst/>
          </a:prstGeom>
        </p:spPr>
        <p:txBody>
          <a:bodyPr/>
          <a:lstStyle>
            <a:lvl1pPr marL="0" indent="0">
              <a:buNone/>
              <a:defRPr>
                <a:solidFill>
                  <a:schemeClr val="tx1"/>
                </a:solidFill>
              </a:defRPr>
            </a:lvl1pPr>
            <a:lvl2pPr marL="228600" indent="0">
              <a:buNone/>
              <a:defRPr>
                <a:solidFill>
                  <a:schemeClr val="tx1"/>
                </a:solidFill>
              </a:defRPr>
            </a:lvl2pPr>
            <a:lvl3pPr marL="457200" indent="0">
              <a:buNone/>
              <a:defRPr>
                <a:solidFill>
                  <a:schemeClr val="tx1"/>
                </a:solidFill>
              </a:defRPr>
            </a:lvl3pPr>
            <a:lvl4pPr marL="661988" indent="0">
              <a:buNone/>
              <a:defRPr>
                <a:solidFill>
                  <a:schemeClr val="tx1"/>
                </a:solidFill>
              </a:defRPr>
            </a:lvl4pPr>
            <a:lvl5pPr marL="855663" indent="0">
              <a:buNone/>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262352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 (2 Col)">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52DDD6CB-BF48-F740-8165-37C1A075C69B}"/>
              </a:ext>
            </a:extLst>
          </p:cNvPr>
          <p:cNvSpPr>
            <a:spLocks noGrp="1"/>
          </p:cNvSpPr>
          <p:nvPr>
            <p:ph type="title"/>
          </p:nvPr>
        </p:nvSpPr>
        <p:spPr>
          <a:xfrm>
            <a:off x="588263" y="457199"/>
            <a:ext cx="7508990" cy="1106905"/>
          </a:xfrm>
          <a:prstGeom prst="rect">
            <a:avLst/>
          </a:prstGeom>
        </p:spPr>
        <p:txBody>
          <a:bodyPr/>
          <a:lstStyle>
            <a:lvl1pPr>
              <a:defRPr>
                <a:solidFill>
                  <a:schemeClr val="tx1"/>
                </a:solidFill>
              </a:defRPr>
            </a:lvl1pPr>
          </a:lstStyle>
          <a:p>
            <a:r>
              <a:rPr lang="en-US"/>
              <a:t>Click to edit Master title style</a:t>
            </a:r>
          </a:p>
        </p:txBody>
      </p:sp>
      <p:sp>
        <p:nvSpPr>
          <p:cNvPr id="7" name="Content Placeholder 1">
            <a:extLst>
              <a:ext uri="{FF2B5EF4-FFF2-40B4-BE49-F238E27FC236}">
                <a16:creationId xmlns:a16="http://schemas.microsoft.com/office/drawing/2014/main" id="{529CD3D1-1CFC-4540-BAC6-B737D02320E4}"/>
              </a:ext>
            </a:extLst>
          </p:cNvPr>
          <p:cNvSpPr>
            <a:spLocks noGrp="1"/>
          </p:cNvSpPr>
          <p:nvPr>
            <p:ph sz="quarter" idx="11"/>
          </p:nvPr>
        </p:nvSpPr>
        <p:spPr>
          <a:xfrm>
            <a:off x="586390" y="1760013"/>
            <a:ext cx="5415759" cy="4640788"/>
          </a:xfrm>
          <a:prstGeom prst="rect">
            <a:avLst/>
          </a:prstGeom>
        </p:spPr>
        <p:txBody>
          <a:bodyPr/>
          <a:lstStyle>
            <a:lvl1pPr marL="0" indent="0">
              <a:buNone/>
              <a:defRPr>
                <a:solidFill>
                  <a:schemeClr val="tx1"/>
                </a:solidFill>
              </a:defRPr>
            </a:lvl1pPr>
            <a:lvl2pPr marL="228600" indent="0">
              <a:buNone/>
              <a:defRPr>
                <a:solidFill>
                  <a:schemeClr val="tx1"/>
                </a:solidFill>
              </a:defRPr>
            </a:lvl2pPr>
            <a:lvl3pPr marL="457200" indent="0">
              <a:buNone/>
              <a:defRPr>
                <a:solidFill>
                  <a:schemeClr val="tx1"/>
                </a:solidFill>
              </a:defRPr>
            </a:lvl3pPr>
            <a:lvl4pPr marL="661988" indent="0">
              <a:buNone/>
              <a:defRPr>
                <a:solidFill>
                  <a:schemeClr val="tx1"/>
                </a:solidFill>
              </a:defRPr>
            </a:lvl4pPr>
            <a:lvl5pPr marL="855663" indent="0">
              <a:buNone/>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2">
            <a:extLst>
              <a:ext uri="{FF2B5EF4-FFF2-40B4-BE49-F238E27FC236}">
                <a16:creationId xmlns:a16="http://schemas.microsoft.com/office/drawing/2014/main" id="{D36C8216-CF44-794B-A25D-DC252D549B99}"/>
              </a:ext>
            </a:extLst>
          </p:cNvPr>
          <p:cNvSpPr>
            <a:spLocks noGrp="1"/>
          </p:cNvSpPr>
          <p:nvPr>
            <p:ph sz="quarter" idx="12"/>
          </p:nvPr>
        </p:nvSpPr>
        <p:spPr>
          <a:xfrm>
            <a:off x="6189853" y="1760013"/>
            <a:ext cx="5456715" cy="4640788"/>
          </a:xfrm>
          <a:prstGeom prst="rect">
            <a:avLst/>
          </a:prstGeom>
        </p:spPr>
        <p:txBody>
          <a:bodyPr/>
          <a:lstStyle>
            <a:lvl1pPr marL="0" indent="0">
              <a:buNone/>
              <a:defRPr>
                <a:solidFill>
                  <a:schemeClr val="tx1"/>
                </a:solidFill>
              </a:defRPr>
            </a:lvl1pPr>
            <a:lvl2pPr marL="228600" indent="0">
              <a:buNone/>
              <a:defRPr>
                <a:solidFill>
                  <a:schemeClr val="tx1"/>
                </a:solidFill>
              </a:defRPr>
            </a:lvl2pPr>
            <a:lvl3pPr marL="457200" indent="0">
              <a:buNone/>
              <a:defRPr>
                <a:solidFill>
                  <a:schemeClr val="tx1"/>
                </a:solidFill>
              </a:defRPr>
            </a:lvl3pPr>
            <a:lvl4pPr marL="661988" indent="0">
              <a:buNone/>
              <a:defRPr>
                <a:solidFill>
                  <a:schemeClr val="tx1"/>
                </a:solidFill>
              </a:defRPr>
            </a:lvl4pPr>
            <a:lvl5pPr marL="855663" indent="0">
              <a:buNone/>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3239377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18" Type="http://schemas.openxmlformats.org/officeDocument/2006/relationships/image" Target="../media/image2.emf"/><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image" Target="../media/image8.png"/><Relationship Id="rId2" Type="http://schemas.openxmlformats.org/officeDocument/2006/relationships/slideLayout" Target="../slideLayouts/slideLayout18.xml"/><Relationship Id="rId16" Type="http://schemas.openxmlformats.org/officeDocument/2006/relationships/theme" Target="../theme/theme2.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44.xml"/><Relationship Id="rId18" Type="http://schemas.openxmlformats.org/officeDocument/2006/relationships/slideLayout" Target="../slideLayouts/slideLayout49.xml"/><Relationship Id="rId26" Type="http://schemas.openxmlformats.org/officeDocument/2006/relationships/slideLayout" Target="../slideLayouts/slideLayout57.xml"/><Relationship Id="rId3" Type="http://schemas.openxmlformats.org/officeDocument/2006/relationships/slideLayout" Target="../slideLayouts/slideLayout34.xml"/><Relationship Id="rId21" Type="http://schemas.openxmlformats.org/officeDocument/2006/relationships/slideLayout" Target="../slideLayouts/slideLayout52.xml"/><Relationship Id="rId34" Type="http://schemas.openxmlformats.org/officeDocument/2006/relationships/image" Target="../media/image2.emf"/><Relationship Id="rId7" Type="http://schemas.openxmlformats.org/officeDocument/2006/relationships/slideLayout" Target="../slideLayouts/slideLayout38.xml"/><Relationship Id="rId12" Type="http://schemas.openxmlformats.org/officeDocument/2006/relationships/slideLayout" Target="../slideLayouts/slideLayout43.xml"/><Relationship Id="rId17" Type="http://schemas.openxmlformats.org/officeDocument/2006/relationships/slideLayout" Target="../slideLayouts/slideLayout48.xml"/><Relationship Id="rId25" Type="http://schemas.openxmlformats.org/officeDocument/2006/relationships/slideLayout" Target="../slideLayouts/slideLayout56.xml"/><Relationship Id="rId33" Type="http://schemas.openxmlformats.org/officeDocument/2006/relationships/theme" Target="../theme/theme3.xml"/><Relationship Id="rId2" Type="http://schemas.openxmlformats.org/officeDocument/2006/relationships/slideLayout" Target="../slideLayouts/slideLayout33.xml"/><Relationship Id="rId16" Type="http://schemas.openxmlformats.org/officeDocument/2006/relationships/slideLayout" Target="../slideLayouts/slideLayout47.xml"/><Relationship Id="rId20" Type="http://schemas.openxmlformats.org/officeDocument/2006/relationships/slideLayout" Target="../slideLayouts/slideLayout51.xml"/><Relationship Id="rId29" Type="http://schemas.openxmlformats.org/officeDocument/2006/relationships/slideLayout" Target="../slideLayouts/slideLayout60.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24" Type="http://schemas.openxmlformats.org/officeDocument/2006/relationships/slideLayout" Target="../slideLayouts/slideLayout55.xml"/><Relationship Id="rId32" Type="http://schemas.openxmlformats.org/officeDocument/2006/relationships/slideLayout" Target="../slideLayouts/slideLayout63.xml"/><Relationship Id="rId5" Type="http://schemas.openxmlformats.org/officeDocument/2006/relationships/slideLayout" Target="../slideLayouts/slideLayout36.xml"/><Relationship Id="rId15" Type="http://schemas.openxmlformats.org/officeDocument/2006/relationships/slideLayout" Target="../slideLayouts/slideLayout46.xml"/><Relationship Id="rId23" Type="http://schemas.openxmlformats.org/officeDocument/2006/relationships/slideLayout" Target="../slideLayouts/slideLayout54.xml"/><Relationship Id="rId28" Type="http://schemas.openxmlformats.org/officeDocument/2006/relationships/slideLayout" Target="../slideLayouts/slideLayout59.xml"/><Relationship Id="rId10" Type="http://schemas.openxmlformats.org/officeDocument/2006/relationships/slideLayout" Target="../slideLayouts/slideLayout41.xml"/><Relationship Id="rId19" Type="http://schemas.openxmlformats.org/officeDocument/2006/relationships/slideLayout" Target="../slideLayouts/slideLayout50.xml"/><Relationship Id="rId31" Type="http://schemas.openxmlformats.org/officeDocument/2006/relationships/slideLayout" Target="../slideLayouts/slideLayout62.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slideLayout" Target="../slideLayouts/slideLayout45.xml"/><Relationship Id="rId22" Type="http://schemas.openxmlformats.org/officeDocument/2006/relationships/slideLayout" Target="../slideLayouts/slideLayout53.xml"/><Relationship Id="rId27" Type="http://schemas.openxmlformats.org/officeDocument/2006/relationships/slideLayout" Target="../slideLayouts/slideLayout58.xml"/><Relationship Id="rId30" Type="http://schemas.openxmlformats.org/officeDocument/2006/relationships/slideLayout" Target="../slideLayouts/slideLayout61.xml"/><Relationship Id="rId8" Type="http://schemas.openxmlformats.org/officeDocument/2006/relationships/slideLayout" Target="../slideLayouts/slideLayout39.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66.xml"/><Relationship Id="rId2" Type="http://schemas.openxmlformats.org/officeDocument/2006/relationships/slideLayout" Target="../slideLayouts/slideLayout65.xml"/><Relationship Id="rId1" Type="http://schemas.openxmlformats.org/officeDocument/2006/relationships/slideLayout" Target="../slideLayouts/slideLayout64.xml"/><Relationship Id="rId6" Type="http://schemas.openxmlformats.org/officeDocument/2006/relationships/theme" Target="../theme/theme4.xml"/><Relationship Id="rId5" Type="http://schemas.openxmlformats.org/officeDocument/2006/relationships/slideLayout" Target="../slideLayouts/slideLayout68.xml"/><Relationship Id="rId4" Type="http://schemas.openxmlformats.org/officeDocument/2006/relationships/slideLayout" Target="../slideLayouts/slideLayout67.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6.xml"/><Relationship Id="rId3" Type="http://schemas.openxmlformats.org/officeDocument/2006/relationships/slideLayout" Target="../slideLayouts/slideLayout71.xml"/><Relationship Id="rId7" Type="http://schemas.openxmlformats.org/officeDocument/2006/relationships/slideLayout" Target="../slideLayouts/slideLayout75.xml"/><Relationship Id="rId2" Type="http://schemas.openxmlformats.org/officeDocument/2006/relationships/slideLayout" Target="../slideLayouts/slideLayout70.xml"/><Relationship Id="rId1" Type="http://schemas.openxmlformats.org/officeDocument/2006/relationships/slideLayout" Target="../slideLayouts/slideLayout69.xml"/><Relationship Id="rId6" Type="http://schemas.openxmlformats.org/officeDocument/2006/relationships/slideLayout" Target="../slideLayouts/slideLayout74.xml"/><Relationship Id="rId5" Type="http://schemas.openxmlformats.org/officeDocument/2006/relationships/slideLayout" Target="../slideLayouts/slideLayout73.xml"/><Relationship Id="rId10" Type="http://schemas.openxmlformats.org/officeDocument/2006/relationships/theme" Target="../theme/theme5.xml"/><Relationship Id="rId4" Type="http://schemas.openxmlformats.org/officeDocument/2006/relationships/slideLayout" Target="../slideLayouts/slideLayout72.xml"/><Relationship Id="rId9" Type="http://schemas.openxmlformats.org/officeDocument/2006/relationships/slideLayout" Target="../slideLayouts/slideLayout7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8">
            <a:lum/>
          </a:blip>
          <a:srcRect/>
          <a:stretch>
            <a:fillRect/>
          </a:stretch>
        </a:blipFill>
        <a:effectLst/>
      </p:bgPr>
    </p:bg>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56440BE9-FB7B-B047-8F94-301096C62764}"/>
              </a:ext>
            </a:extLst>
          </p:cNvPr>
          <p:cNvGrpSpPr/>
          <p:nvPr userDrawn="1"/>
        </p:nvGrpSpPr>
        <p:grpSpPr>
          <a:xfrm rot="5400000">
            <a:off x="8799956" y="3655407"/>
            <a:ext cx="8028432" cy="671318"/>
            <a:chOff x="2697136" y="3906990"/>
            <a:chExt cx="8028432" cy="671318"/>
          </a:xfrm>
        </p:grpSpPr>
        <p:pic>
          <p:nvPicPr>
            <p:cNvPr id="49"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D7C23672-022A-8249-BC07-90C66FCA7091}"/>
                </a:ext>
                <a:ext uri="{C183D7F6-B498-43B3-948B-1728B52AA6E4}">
                  <adec:decorative xmlns:adec="http://schemas.microsoft.com/office/drawing/2017/decorative" val="0"/>
                </a:ext>
              </a:extLst>
            </p:cNvPr>
            <p:cNvPicPr>
              <a:picLocks noChangeAspect="1"/>
            </p:cNvPicPr>
            <p:nvPr userDrawn="1"/>
          </p:nvPicPr>
          <p:blipFill rotWithShape="1">
            <a:blip r:embed="rId19"/>
            <a:srcRect l="762" t="81642"/>
            <a:stretch/>
          </p:blipFill>
          <p:spPr>
            <a:xfrm>
              <a:off x="3867568" y="4148055"/>
              <a:ext cx="6858000" cy="214882"/>
            </a:xfrm>
            <a:prstGeom prst="rect">
              <a:avLst/>
            </a:prstGeom>
          </p:spPr>
        </p:pic>
        <p:pic>
          <p:nvPicPr>
            <p:cNvPr id="50"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891C1777-828C-934E-ACF8-094CE9E57516}"/>
                </a:ext>
                <a:ext uri="{C183D7F6-B498-43B3-948B-1728B52AA6E4}">
                  <adec:decorative xmlns:adec="http://schemas.microsoft.com/office/drawing/2017/decorative" val="0"/>
                </a:ext>
              </a:extLst>
            </p:cNvPr>
            <p:cNvPicPr>
              <a:picLocks noChangeAspect="1"/>
            </p:cNvPicPr>
            <p:nvPr userDrawn="1"/>
          </p:nvPicPr>
          <p:blipFill rotWithShape="1">
            <a:blip r:embed="rId19"/>
            <a:srcRect l="762" t="2805" b="78837"/>
            <a:stretch/>
          </p:blipFill>
          <p:spPr>
            <a:xfrm>
              <a:off x="3867568" y="3906990"/>
              <a:ext cx="6858000" cy="214882"/>
            </a:xfrm>
            <a:prstGeom prst="rect">
              <a:avLst/>
            </a:prstGeom>
          </p:spPr>
        </p:pic>
        <p:pic>
          <p:nvPicPr>
            <p:cNvPr id="51"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1E4D2B9D-F980-FE42-A8E2-680385BD3F7C}"/>
                </a:ext>
                <a:ext uri="{C183D7F6-B498-43B3-948B-1728B52AA6E4}">
                  <adec:decorative xmlns:adec="http://schemas.microsoft.com/office/drawing/2017/decorative" val="0"/>
                </a:ext>
              </a:extLst>
            </p:cNvPr>
            <p:cNvPicPr>
              <a:picLocks noChangeAspect="1"/>
            </p:cNvPicPr>
            <p:nvPr userDrawn="1"/>
          </p:nvPicPr>
          <p:blipFill rotWithShape="1">
            <a:blip r:embed="rId19"/>
            <a:srcRect l="66959" t="22313" r="16443" b="20453"/>
            <a:stretch/>
          </p:blipFill>
          <p:spPr>
            <a:xfrm>
              <a:off x="2697136" y="3908384"/>
              <a:ext cx="1146986" cy="669924"/>
            </a:xfrm>
            <a:prstGeom prst="rect">
              <a:avLst/>
            </a:prstGeom>
          </p:spPr>
        </p:pic>
      </p:grpSp>
      <p:sp>
        <p:nvSpPr>
          <p:cNvPr id="2" name="btfpLayoutConfig" hidden="1">
            <a:extLst>
              <a:ext uri="{FF2B5EF4-FFF2-40B4-BE49-F238E27FC236}">
                <a16:creationId xmlns:a16="http://schemas.microsoft.com/office/drawing/2014/main" id="{386F9976-E726-4022-822A-C3E62F45D549}"/>
              </a:ext>
            </a:extLst>
          </p:cNvPr>
          <p:cNvSpPr txBox="1"/>
          <p:nvPr userDrawn="1"/>
        </p:nvSpPr>
        <p:spPr>
          <a:xfrm>
            <a:off x="12700" y="12700"/>
            <a:ext cx="8890000" cy="15389"/>
          </a:xfrm>
          <a:prstGeom prst="rect">
            <a:avLst/>
          </a:prstGeom>
          <a:noFill/>
        </p:spPr>
        <p:txBody>
          <a:bodyPr vert="horz" wrap="square" lIns="0" tIns="0" rIns="0" bIns="0" rtlCol="0">
            <a:spAutoFit/>
          </a:bodyPr>
          <a:lstStyle/>
          <a:p>
            <a:pPr algn="l"/>
            <a:r>
              <a:rPr lang="en-US" sz="100">
                <a:gradFill flip="none" rotWithShape="1">
                  <a:gsLst>
                    <a:gs pos="2917">
                      <a:srgbClr val="FFFFFF">
                        <a:alpha val="0"/>
                      </a:srgbClr>
                    </a:gs>
                    <a:gs pos="30000">
                      <a:schemeClr val="tx1">
                        <a:alpha val="0"/>
                      </a:schemeClr>
                    </a:gs>
                  </a:gsLst>
                  <a:lin ang="5400000" scaled="0"/>
                  <a:tileRect/>
                </a:gradFill>
              </a:rPr>
              <a:t>overall_0_132242752929755876 columns_1_132242752929755876 </a:t>
            </a:r>
            <a:endParaRPr lang="en-US" sz="100" err="1">
              <a:gradFill flip="none" rotWithShape="1">
                <a:gsLst>
                  <a:gs pos="2917">
                    <a:srgbClr val="FFFFFF">
                      <a:alpha val="0"/>
                    </a:srgbClr>
                  </a:gs>
                  <a:gs pos="30000">
                    <a:schemeClr val="tx1">
                      <a:alpha val="0"/>
                    </a:schemeClr>
                  </a:gs>
                </a:gsLst>
                <a:lin ang="5400000" scaled="0"/>
                <a:tileRect/>
              </a:gradFill>
            </a:endParaRPr>
          </a:p>
        </p:txBody>
      </p:sp>
    </p:spTree>
    <p:extLst>
      <p:ext uri="{BB962C8B-B14F-4D97-AF65-F5344CB8AC3E}">
        <p14:creationId xmlns:p14="http://schemas.microsoft.com/office/powerpoint/2010/main" val="2980725613"/>
      </p:ext>
    </p:extLst>
  </p:cSld>
  <p:clrMap bg1="lt1" tx1="dk1" bg2="lt2" tx2="dk2" accent1="accent1" accent2="accent2" accent3="accent3" accent4="accent4" accent5="accent5" accent6="accent6" hlink="hlink" folHlink="folHlink"/>
  <p:sldLayoutIdLst>
    <p:sldLayoutId id="2147484872" r:id="rId1"/>
    <p:sldLayoutId id="2147484873" r:id="rId2"/>
    <p:sldLayoutId id="2147484874" r:id="rId3"/>
    <p:sldLayoutId id="2147484875" r:id="rId4"/>
    <p:sldLayoutId id="2147484876" r:id="rId5"/>
    <p:sldLayoutId id="2147484877" r:id="rId6"/>
    <p:sldLayoutId id="2147484878" r:id="rId7"/>
    <p:sldLayoutId id="2147484879" r:id="rId8"/>
    <p:sldLayoutId id="2147484880" r:id="rId9"/>
    <p:sldLayoutId id="2147484881" r:id="rId10"/>
    <p:sldLayoutId id="2147484882" r:id="rId11"/>
    <p:sldLayoutId id="2147484883" r:id="rId12"/>
    <p:sldLayoutId id="2147484884" r:id="rId13"/>
    <p:sldLayoutId id="2147484885" r:id="rId14"/>
    <p:sldLayoutId id="2147484886" r:id="rId15"/>
    <p:sldLayoutId id="2147484888" r:id="rId16"/>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7051">
                <a:schemeClr val="tx1"/>
              </a:gs>
              <a:gs pos="20000">
                <a:schemeClr val="tx1"/>
              </a:gs>
            </a:gsLst>
            <a:lin ang="5400000" scaled="1"/>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7">
            <a:lum/>
          </a:blip>
          <a:srcRect/>
          <a:stretch>
            <a:fillRect/>
          </a:stretch>
        </a:blipFill>
        <a:effectLst/>
      </p:bgPr>
    </p:bg>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56440BE9-FB7B-B047-8F94-301096C62764}"/>
              </a:ext>
            </a:extLst>
          </p:cNvPr>
          <p:cNvGrpSpPr/>
          <p:nvPr userDrawn="1"/>
        </p:nvGrpSpPr>
        <p:grpSpPr>
          <a:xfrm rot="5400000">
            <a:off x="8799956" y="3655407"/>
            <a:ext cx="8028432" cy="671318"/>
            <a:chOff x="2697136" y="3906990"/>
            <a:chExt cx="8028432" cy="671318"/>
          </a:xfrm>
        </p:grpSpPr>
        <p:pic>
          <p:nvPicPr>
            <p:cNvPr id="49"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D7C23672-022A-8249-BC07-90C66FCA7091}"/>
                </a:ext>
                <a:ext uri="{C183D7F6-B498-43B3-948B-1728B52AA6E4}">
                  <adec:decorative xmlns:adec="http://schemas.microsoft.com/office/drawing/2017/decorative" val="0"/>
                </a:ext>
              </a:extLst>
            </p:cNvPr>
            <p:cNvPicPr>
              <a:picLocks noChangeAspect="1"/>
            </p:cNvPicPr>
            <p:nvPr userDrawn="1"/>
          </p:nvPicPr>
          <p:blipFill rotWithShape="1">
            <a:blip r:embed="rId18"/>
            <a:srcRect l="762" t="81642"/>
            <a:stretch/>
          </p:blipFill>
          <p:spPr>
            <a:xfrm>
              <a:off x="3867568" y="4148055"/>
              <a:ext cx="6858000" cy="214882"/>
            </a:xfrm>
            <a:prstGeom prst="rect">
              <a:avLst/>
            </a:prstGeom>
          </p:spPr>
        </p:pic>
        <p:pic>
          <p:nvPicPr>
            <p:cNvPr id="50"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891C1777-828C-934E-ACF8-094CE9E57516}"/>
                </a:ext>
                <a:ext uri="{C183D7F6-B498-43B3-948B-1728B52AA6E4}">
                  <adec:decorative xmlns:adec="http://schemas.microsoft.com/office/drawing/2017/decorative" val="0"/>
                </a:ext>
              </a:extLst>
            </p:cNvPr>
            <p:cNvPicPr>
              <a:picLocks noChangeAspect="1"/>
            </p:cNvPicPr>
            <p:nvPr userDrawn="1"/>
          </p:nvPicPr>
          <p:blipFill rotWithShape="1">
            <a:blip r:embed="rId18"/>
            <a:srcRect l="762" t="2805" b="78837"/>
            <a:stretch/>
          </p:blipFill>
          <p:spPr>
            <a:xfrm>
              <a:off x="3867568" y="3906990"/>
              <a:ext cx="6858000" cy="214882"/>
            </a:xfrm>
            <a:prstGeom prst="rect">
              <a:avLst/>
            </a:prstGeom>
          </p:spPr>
        </p:pic>
        <p:pic>
          <p:nvPicPr>
            <p:cNvPr id="51"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1E4D2B9D-F980-FE42-A8E2-680385BD3F7C}"/>
                </a:ext>
                <a:ext uri="{C183D7F6-B498-43B3-948B-1728B52AA6E4}">
                  <adec:decorative xmlns:adec="http://schemas.microsoft.com/office/drawing/2017/decorative" val="0"/>
                </a:ext>
              </a:extLst>
            </p:cNvPr>
            <p:cNvPicPr>
              <a:picLocks noChangeAspect="1"/>
            </p:cNvPicPr>
            <p:nvPr userDrawn="1"/>
          </p:nvPicPr>
          <p:blipFill rotWithShape="1">
            <a:blip r:embed="rId18"/>
            <a:srcRect l="66959" t="22313" r="16443" b="20453"/>
            <a:stretch/>
          </p:blipFill>
          <p:spPr>
            <a:xfrm>
              <a:off x="2697136" y="3908384"/>
              <a:ext cx="1146986" cy="669924"/>
            </a:xfrm>
            <a:prstGeom prst="rect">
              <a:avLst/>
            </a:prstGeom>
          </p:spPr>
        </p:pic>
      </p:grpSp>
      <p:sp>
        <p:nvSpPr>
          <p:cNvPr id="2" name="btfpLayoutConfig" hidden="1">
            <a:extLst>
              <a:ext uri="{FF2B5EF4-FFF2-40B4-BE49-F238E27FC236}">
                <a16:creationId xmlns:a16="http://schemas.microsoft.com/office/drawing/2014/main" id="{99168B55-7B48-415E-A7BF-04DA43068B47}"/>
              </a:ext>
            </a:extLst>
          </p:cNvPr>
          <p:cNvSpPr txBox="1"/>
          <p:nvPr userDrawn="1"/>
        </p:nvSpPr>
        <p:spPr>
          <a:xfrm>
            <a:off x="12700" y="12700"/>
            <a:ext cx="8890000" cy="15389"/>
          </a:xfrm>
          <a:prstGeom prst="rect">
            <a:avLst/>
          </a:prstGeom>
          <a:noFill/>
        </p:spPr>
        <p:txBody>
          <a:bodyPr vert="horz" wrap="square" lIns="0" tIns="0" rIns="0" bIns="0" rtlCol="0">
            <a:spAutoFit/>
          </a:bodyPr>
          <a:lstStyle/>
          <a:p>
            <a:pPr algn="l"/>
            <a:r>
              <a:rPr lang="en-US" sz="100">
                <a:gradFill flip="none" rotWithShape="1">
                  <a:gsLst>
                    <a:gs pos="2917">
                      <a:srgbClr val="FFFFFF">
                        <a:alpha val="0"/>
                      </a:srgbClr>
                    </a:gs>
                    <a:gs pos="30000">
                      <a:schemeClr val="tx1">
                        <a:alpha val="0"/>
                      </a:schemeClr>
                    </a:gs>
                  </a:gsLst>
                  <a:lin ang="5400000" scaled="0"/>
                  <a:tileRect/>
                </a:gradFill>
              </a:rPr>
              <a:t>overall_0_132241986781635739 columns_1_132241986781635739 </a:t>
            </a:r>
            <a:endParaRPr lang="en-US" sz="100" err="1">
              <a:gradFill flip="none" rotWithShape="1">
                <a:gsLst>
                  <a:gs pos="2917">
                    <a:srgbClr val="FFFFFF">
                      <a:alpha val="0"/>
                    </a:srgbClr>
                  </a:gs>
                  <a:gs pos="30000">
                    <a:schemeClr val="tx1">
                      <a:alpha val="0"/>
                    </a:schemeClr>
                  </a:gs>
                </a:gsLst>
                <a:lin ang="5400000" scaled="0"/>
                <a:tileRect/>
              </a:gradFill>
            </a:endParaRPr>
          </a:p>
        </p:txBody>
      </p:sp>
    </p:spTree>
    <p:extLst>
      <p:ext uri="{BB962C8B-B14F-4D97-AF65-F5344CB8AC3E}">
        <p14:creationId xmlns:p14="http://schemas.microsoft.com/office/powerpoint/2010/main" val="2633081345"/>
      </p:ext>
    </p:extLst>
  </p:cSld>
  <p:clrMap bg1="lt1" tx1="dk1" bg2="lt2" tx2="dk2" accent1="accent1" accent2="accent2" accent3="accent3" accent4="accent4" accent5="accent5" accent6="accent6" hlink="hlink" folHlink="folHlink"/>
  <p:sldLayoutIdLst>
    <p:sldLayoutId id="2147484863" r:id="rId1"/>
    <p:sldLayoutId id="2147484864" r:id="rId2"/>
    <p:sldLayoutId id="2147484865" r:id="rId3"/>
    <p:sldLayoutId id="2147484866" r:id="rId4"/>
    <p:sldLayoutId id="2147484867" r:id="rId5"/>
    <p:sldLayoutId id="2147484868" r:id="rId6"/>
    <p:sldLayoutId id="2147484869" r:id="rId7"/>
    <p:sldLayoutId id="2147484805" r:id="rId8"/>
    <p:sldLayoutId id="2147484807" r:id="rId9"/>
    <p:sldLayoutId id="2147484808" r:id="rId10"/>
    <p:sldLayoutId id="2147484870" r:id="rId11"/>
    <p:sldLayoutId id="2147484851" r:id="rId12"/>
    <p:sldLayoutId id="2147484823" r:id="rId13"/>
    <p:sldLayoutId id="2147484830" r:id="rId14"/>
    <p:sldLayoutId id="2147484887" r:id="rId1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7051">
                <a:schemeClr val="tx1"/>
              </a:gs>
              <a:gs pos="20000">
                <a:schemeClr val="tx1"/>
              </a:gs>
            </a:gsLst>
            <a:lin ang="5400000" scaled="1"/>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4"/>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366094202"/>
      </p:ext>
    </p:extLst>
  </p:cSld>
  <p:clrMap bg1="lt1" tx1="dk1" bg2="lt2" tx2="dk2" accent1="accent1" accent2="accent2" accent3="accent3" accent4="accent4" accent5="accent5" accent6="accent6" hlink="hlink" folHlink="folHlink"/>
  <p:sldLayoutIdLst>
    <p:sldLayoutId id="2147484891" r:id="rId1"/>
    <p:sldLayoutId id="2147484892" r:id="rId2"/>
    <p:sldLayoutId id="2147484893" r:id="rId3"/>
    <p:sldLayoutId id="2147484894" r:id="rId4"/>
    <p:sldLayoutId id="2147484895" r:id="rId5"/>
    <p:sldLayoutId id="2147484896" r:id="rId6"/>
    <p:sldLayoutId id="2147484897" r:id="rId7"/>
    <p:sldLayoutId id="2147484898" r:id="rId8"/>
    <p:sldLayoutId id="2147484899" r:id="rId9"/>
    <p:sldLayoutId id="2147484900" r:id="rId10"/>
    <p:sldLayoutId id="2147484901" r:id="rId11"/>
    <p:sldLayoutId id="2147484902" r:id="rId12"/>
    <p:sldLayoutId id="2147484903" r:id="rId13"/>
    <p:sldLayoutId id="2147484904" r:id="rId14"/>
    <p:sldLayoutId id="2147484905" r:id="rId15"/>
    <p:sldLayoutId id="2147484906" r:id="rId16"/>
    <p:sldLayoutId id="2147484907" r:id="rId17"/>
    <p:sldLayoutId id="2147484908" r:id="rId18"/>
    <p:sldLayoutId id="2147484909" r:id="rId19"/>
    <p:sldLayoutId id="2147484910" r:id="rId20"/>
    <p:sldLayoutId id="2147484911" r:id="rId21"/>
    <p:sldLayoutId id="2147484912" r:id="rId22"/>
    <p:sldLayoutId id="2147484913" r:id="rId23"/>
    <p:sldLayoutId id="2147484914" r:id="rId24"/>
    <p:sldLayoutId id="2147484915" r:id="rId25"/>
    <p:sldLayoutId id="2147484916" r:id="rId26"/>
    <p:sldLayoutId id="2147484917" r:id="rId27"/>
    <p:sldLayoutId id="2147484918" r:id="rId28"/>
    <p:sldLayoutId id="2147484919" r:id="rId29"/>
    <p:sldLayoutId id="2147484920" r:id="rId30"/>
    <p:sldLayoutId id="2147484944" r:id="rId31"/>
    <p:sldLayoutId id="2147484945" r:id="rId3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DF81D293-0B87-4B41-BAF7-02CBC0D387F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B1810698-DADF-4575-91EC-BC5C75C6FA5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25F9F5DC-868D-4317-8620-701415C47B2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84406F1-D55D-4EF3-B6E5-F254E6012FCC}" type="datetimeFigureOut">
              <a:rPr lang="es-ES" smtClean="0"/>
              <a:t>28/07/2020</a:t>
            </a:fld>
            <a:endParaRPr lang="es-ES"/>
          </a:p>
        </p:txBody>
      </p:sp>
      <p:sp>
        <p:nvSpPr>
          <p:cNvPr id="5" name="Marcador de pie de página 4">
            <a:extLst>
              <a:ext uri="{FF2B5EF4-FFF2-40B4-BE49-F238E27FC236}">
                <a16:creationId xmlns:a16="http://schemas.microsoft.com/office/drawing/2014/main" id="{B865D76D-4F78-45EB-813B-B96349766B3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Marcador de número de diapositiva 5">
            <a:extLst>
              <a:ext uri="{FF2B5EF4-FFF2-40B4-BE49-F238E27FC236}">
                <a16:creationId xmlns:a16="http://schemas.microsoft.com/office/drawing/2014/main" id="{BC2F50A0-E56E-436D-930F-5C92E6EA7F8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7262D92-2B91-4EBB-B90A-3FC6785F5FB3}" type="slidenum">
              <a:rPr lang="es-ES" smtClean="0"/>
              <a:t>‹#›</a:t>
            </a:fld>
            <a:endParaRPr lang="es-ES"/>
          </a:p>
        </p:txBody>
      </p:sp>
    </p:spTree>
    <p:extLst>
      <p:ext uri="{BB962C8B-B14F-4D97-AF65-F5344CB8AC3E}">
        <p14:creationId xmlns:p14="http://schemas.microsoft.com/office/powerpoint/2010/main" val="329336287"/>
      </p:ext>
    </p:extLst>
  </p:cSld>
  <p:clrMap bg1="lt1" tx1="dk1" bg2="lt2" tx2="dk2" accent1="accent1" accent2="accent2" accent3="accent3" accent4="accent4" accent5="accent5" accent6="accent6" hlink="hlink" folHlink="folHlink"/>
  <p:sldLayoutIdLst>
    <p:sldLayoutId id="2147484929" r:id="rId1"/>
    <p:sldLayoutId id="2147484930" r:id="rId2"/>
    <p:sldLayoutId id="2147484931" r:id="rId3"/>
    <p:sldLayoutId id="2147484932" r:id="rId4"/>
    <p:sldLayoutId id="2147484933"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DF81D293-0B87-4B41-BAF7-02CBC0D387F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B1810698-DADF-4575-91EC-BC5C75C6FA5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25F9F5DC-868D-4317-8620-701415C47B2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84406F1-D55D-4EF3-B6E5-F254E6012FCC}" type="datetimeFigureOut">
              <a:rPr lang="es-ES" smtClean="0"/>
              <a:t>28/07/2020</a:t>
            </a:fld>
            <a:endParaRPr lang="es-ES"/>
          </a:p>
        </p:txBody>
      </p:sp>
      <p:sp>
        <p:nvSpPr>
          <p:cNvPr id="5" name="Marcador de pie de página 4">
            <a:extLst>
              <a:ext uri="{FF2B5EF4-FFF2-40B4-BE49-F238E27FC236}">
                <a16:creationId xmlns:a16="http://schemas.microsoft.com/office/drawing/2014/main" id="{B865D76D-4F78-45EB-813B-B96349766B3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Marcador de número de diapositiva 5">
            <a:extLst>
              <a:ext uri="{FF2B5EF4-FFF2-40B4-BE49-F238E27FC236}">
                <a16:creationId xmlns:a16="http://schemas.microsoft.com/office/drawing/2014/main" id="{BC2F50A0-E56E-436D-930F-5C92E6EA7F8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7262D92-2B91-4EBB-B90A-3FC6785F5FB3}" type="slidenum">
              <a:rPr lang="es-ES" smtClean="0"/>
              <a:t>‹#›</a:t>
            </a:fld>
            <a:endParaRPr lang="es-ES"/>
          </a:p>
        </p:txBody>
      </p:sp>
    </p:spTree>
    <p:extLst>
      <p:ext uri="{BB962C8B-B14F-4D97-AF65-F5344CB8AC3E}">
        <p14:creationId xmlns:p14="http://schemas.microsoft.com/office/powerpoint/2010/main" val="3935954"/>
      </p:ext>
    </p:extLst>
  </p:cSld>
  <p:clrMap bg1="lt1" tx1="dk1" bg2="lt2" tx2="dk2" accent1="accent1" accent2="accent2" accent3="accent3" accent4="accent4" accent5="accent5" accent6="accent6" hlink="hlink" folHlink="folHlink"/>
  <p:sldLayoutIdLst>
    <p:sldLayoutId id="2147484935" r:id="rId1"/>
    <p:sldLayoutId id="2147484936" r:id="rId2"/>
    <p:sldLayoutId id="2147484937" r:id="rId3"/>
    <p:sldLayoutId id="2147484938" r:id="rId4"/>
    <p:sldLayoutId id="2147484939" r:id="rId5"/>
    <p:sldLayoutId id="2147484940" r:id="rId6"/>
    <p:sldLayoutId id="2147484941" r:id="rId7"/>
    <p:sldLayoutId id="2147484942" r:id="rId8"/>
    <p:sldLayoutId id="2147484943" r:id="rId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68.xml"/><Relationship Id="rId1" Type="http://schemas.openxmlformats.org/officeDocument/2006/relationships/tags" Target="../tags/tag2.xml"/><Relationship Id="rId4" Type="http://schemas.openxmlformats.org/officeDocument/2006/relationships/image" Target="../media/image2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11.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26.png"/><Relationship Id="rId7" Type="http://schemas.openxmlformats.org/officeDocument/2006/relationships/image" Target="../media/image61.svg"/><Relationship Id="rId2" Type="http://schemas.openxmlformats.org/officeDocument/2006/relationships/notesSlide" Target="../notesSlides/notesSlide7.xml"/><Relationship Id="rId1" Type="http://schemas.openxmlformats.org/officeDocument/2006/relationships/slideLayout" Target="../slideLayouts/slideLayout57.xml"/><Relationship Id="rId6" Type="http://schemas.openxmlformats.org/officeDocument/2006/relationships/image" Target="../media/image60.png"/><Relationship Id="rId11" Type="http://schemas.openxmlformats.org/officeDocument/2006/relationships/image" Target="../media/image65.jpeg"/><Relationship Id="rId5" Type="http://schemas.openxmlformats.org/officeDocument/2006/relationships/image" Target="../media/image59.png"/><Relationship Id="rId10" Type="http://schemas.openxmlformats.org/officeDocument/2006/relationships/image" Target="../media/image64.jpeg"/><Relationship Id="rId4" Type="http://schemas.openxmlformats.org/officeDocument/2006/relationships/image" Target="../media/image27.svg"/><Relationship Id="rId9" Type="http://schemas.openxmlformats.org/officeDocument/2006/relationships/image" Target="../media/image63.jpeg"/></Relationships>
</file>

<file path=ppt/slides/_rels/slide12.xml.rels><?xml version="1.0" encoding="UTF-8" standalone="yes"?>
<Relationships xmlns="http://schemas.openxmlformats.org/package/2006/relationships"><Relationship Id="rId8" Type="http://schemas.openxmlformats.org/officeDocument/2006/relationships/image" Target="../media/image72.svg"/><Relationship Id="rId13" Type="http://schemas.openxmlformats.org/officeDocument/2006/relationships/image" Target="../media/image77.svg"/><Relationship Id="rId3" Type="http://schemas.openxmlformats.org/officeDocument/2006/relationships/image" Target="../media/image67.tiff"/><Relationship Id="rId7" Type="http://schemas.openxmlformats.org/officeDocument/2006/relationships/image" Target="../media/image71.png"/><Relationship Id="rId12" Type="http://schemas.openxmlformats.org/officeDocument/2006/relationships/image" Target="../media/image76.png"/><Relationship Id="rId17" Type="http://schemas.openxmlformats.org/officeDocument/2006/relationships/image" Target="../media/image81.jpeg"/><Relationship Id="rId2" Type="http://schemas.openxmlformats.org/officeDocument/2006/relationships/image" Target="../media/image66.tiff"/><Relationship Id="rId16" Type="http://schemas.openxmlformats.org/officeDocument/2006/relationships/image" Target="../media/image80.jpeg"/><Relationship Id="rId1" Type="http://schemas.openxmlformats.org/officeDocument/2006/relationships/slideLayout" Target="../slideLayouts/slideLayout57.xml"/><Relationship Id="rId6" Type="http://schemas.openxmlformats.org/officeDocument/2006/relationships/image" Target="../media/image70.png"/><Relationship Id="rId11" Type="http://schemas.openxmlformats.org/officeDocument/2006/relationships/image" Target="../media/image75.svg"/><Relationship Id="rId5" Type="http://schemas.openxmlformats.org/officeDocument/2006/relationships/image" Target="../media/image69.tiff"/><Relationship Id="rId15" Type="http://schemas.openxmlformats.org/officeDocument/2006/relationships/image" Target="../media/image79.png"/><Relationship Id="rId10" Type="http://schemas.openxmlformats.org/officeDocument/2006/relationships/image" Target="../media/image74.png"/><Relationship Id="rId4" Type="http://schemas.openxmlformats.org/officeDocument/2006/relationships/image" Target="../media/image68.jpeg"/><Relationship Id="rId9" Type="http://schemas.openxmlformats.org/officeDocument/2006/relationships/image" Target="../media/image73.png"/><Relationship Id="rId14" Type="http://schemas.openxmlformats.org/officeDocument/2006/relationships/image" Target="../media/image78.jpeg"/></Relationships>
</file>

<file path=ppt/slides/_rels/slide13.xml.rels><?xml version="1.0" encoding="UTF-8" standalone="yes"?>
<Relationships xmlns="http://schemas.openxmlformats.org/package/2006/relationships"><Relationship Id="rId8" Type="http://schemas.openxmlformats.org/officeDocument/2006/relationships/image" Target="../media/image85.svg"/><Relationship Id="rId13" Type="http://schemas.openxmlformats.org/officeDocument/2006/relationships/image" Target="../media/image90.png"/><Relationship Id="rId18" Type="http://schemas.openxmlformats.org/officeDocument/2006/relationships/image" Target="../media/image61.svg"/><Relationship Id="rId3" Type="http://schemas.openxmlformats.org/officeDocument/2006/relationships/image" Target="../media/image76.png"/><Relationship Id="rId21" Type="http://schemas.openxmlformats.org/officeDocument/2006/relationships/image" Target="../media/image64.jpeg"/><Relationship Id="rId7" Type="http://schemas.openxmlformats.org/officeDocument/2006/relationships/image" Target="../media/image84.png"/><Relationship Id="rId12" Type="http://schemas.openxmlformats.org/officeDocument/2006/relationships/image" Target="../media/image89.jpeg"/><Relationship Id="rId17" Type="http://schemas.openxmlformats.org/officeDocument/2006/relationships/image" Target="../media/image60.png"/><Relationship Id="rId2" Type="http://schemas.openxmlformats.org/officeDocument/2006/relationships/notesSlide" Target="../notesSlides/notesSlide8.xml"/><Relationship Id="rId16" Type="http://schemas.openxmlformats.org/officeDocument/2006/relationships/image" Target="../media/image59.png"/><Relationship Id="rId20" Type="http://schemas.openxmlformats.org/officeDocument/2006/relationships/image" Target="../media/image63.jpeg"/><Relationship Id="rId1" Type="http://schemas.openxmlformats.org/officeDocument/2006/relationships/slideLayout" Target="../slideLayouts/slideLayout57.xml"/><Relationship Id="rId6" Type="http://schemas.openxmlformats.org/officeDocument/2006/relationships/image" Target="../media/image83.svg"/><Relationship Id="rId11" Type="http://schemas.openxmlformats.org/officeDocument/2006/relationships/image" Target="../media/image88.tiff"/><Relationship Id="rId5" Type="http://schemas.openxmlformats.org/officeDocument/2006/relationships/image" Target="../media/image82.png"/><Relationship Id="rId15" Type="http://schemas.openxmlformats.org/officeDocument/2006/relationships/image" Target="../media/image92.png"/><Relationship Id="rId10" Type="http://schemas.openxmlformats.org/officeDocument/2006/relationships/image" Target="../media/image87.svg"/><Relationship Id="rId19" Type="http://schemas.openxmlformats.org/officeDocument/2006/relationships/image" Target="../media/image62.png"/><Relationship Id="rId4" Type="http://schemas.openxmlformats.org/officeDocument/2006/relationships/image" Target="../media/image77.svg"/><Relationship Id="rId9" Type="http://schemas.openxmlformats.org/officeDocument/2006/relationships/image" Target="../media/image86.png"/><Relationship Id="rId14" Type="http://schemas.openxmlformats.org/officeDocument/2006/relationships/image" Target="../media/image91.png"/><Relationship Id="rId22" Type="http://schemas.openxmlformats.org/officeDocument/2006/relationships/image" Target="../media/image65.jpeg"/></Relationships>
</file>

<file path=ppt/slides/_rels/slide14.xml.rels><?xml version="1.0" encoding="UTF-8" standalone="yes"?>
<Relationships xmlns="http://schemas.openxmlformats.org/package/2006/relationships"><Relationship Id="rId8" Type="http://schemas.openxmlformats.org/officeDocument/2006/relationships/image" Target="../media/image70.png"/><Relationship Id="rId13" Type="http://schemas.openxmlformats.org/officeDocument/2006/relationships/image" Target="../media/image76.png"/><Relationship Id="rId18" Type="http://schemas.openxmlformats.org/officeDocument/2006/relationships/image" Target="../media/image81.jpeg"/><Relationship Id="rId3" Type="http://schemas.openxmlformats.org/officeDocument/2006/relationships/image" Target="../media/image94.emf"/><Relationship Id="rId21" Type="http://schemas.openxmlformats.org/officeDocument/2006/relationships/image" Target="../media/image97.png"/><Relationship Id="rId7" Type="http://schemas.openxmlformats.org/officeDocument/2006/relationships/image" Target="../media/image69.tiff"/><Relationship Id="rId12" Type="http://schemas.openxmlformats.org/officeDocument/2006/relationships/image" Target="../media/image75.svg"/><Relationship Id="rId17" Type="http://schemas.openxmlformats.org/officeDocument/2006/relationships/image" Target="../media/image80.jpeg"/><Relationship Id="rId2" Type="http://schemas.openxmlformats.org/officeDocument/2006/relationships/image" Target="../media/image93.tiff"/><Relationship Id="rId16" Type="http://schemas.openxmlformats.org/officeDocument/2006/relationships/image" Target="../media/image79.png"/><Relationship Id="rId20" Type="http://schemas.openxmlformats.org/officeDocument/2006/relationships/image" Target="../media/image96.svg"/><Relationship Id="rId1" Type="http://schemas.openxmlformats.org/officeDocument/2006/relationships/slideLayout" Target="../slideLayouts/slideLayout57.xml"/><Relationship Id="rId6" Type="http://schemas.openxmlformats.org/officeDocument/2006/relationships/image" Target="../media/image68.jpeg"/><Relationship Id="rId11" Type="http://schemas.openxmlformats.org/officeDocument/2006/relationships/image" Target="../media/image74.png"/><Relationship Id="rId24" Type="http://schemas.openxmlformats.org/officeDocument/2006/relationships/image" Target="../media/image100.png"/><Relationship Id="rId5" Type="http://schemas.openxmlformats.org/officeDocument/2006/relationships/image" Target="../media/image67.tiff"/><Relationship Id="rId15" Type="http://schemas.openxmlformats.org/officeDocument/2006/relationships/image" Target="../media/image78.jpeg"/><Relationship Id="rId23" Type="http://schemas.openxmlformats.org/officeDocument/2006/relationships/image" Target="../media/image99.jpeg"/><Relationship Id="rId10" Type="http://schemas.openxmlformats.org/officeDocument/2006/relationships/image" Target="../media/image72.svg"/><Relationship Id="rId19" Type="http://schemas.openxmlformats.org/officeDocument/2006/relationships/image" Target="../media/image95.png"/><Relationship Id="rId4" Type="http://schemas.openxmlformats.org/officeDocument/2006/relationships/image" Target="../media/image66.tiff"/><Relationship Id="rId9" Type="http://schemas.openxmlformats.org/officeDocument/2006/relationships/image" Target="../media/image71.png"/><Relationship Id="rId14" Type="http://schemas.openxmlformats.org/officeDocument/2006/relationships/image" Target="../media/image77.svg"/><Relationship Id="rId22" Type="http://schemas.openxmlformats.org/officeDocument/2006/relationships/image" Target="../media/image98.sv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16.xml.rels><?xml version="1.0" encoding="UTF-8" standalone="yes"?>
<Relationships xmlns="http://schemas.openxmlformats.org/package/2006/relationships"><Relationship Id="rId3" Type="http://schemas.openxmlformats.org/officeDocument/2006/relationships/image" Target="../media/image76.png"/><Relationship Id="rId7" Type="http://schemas.openxmlformats.org/officeDocument/2006/relationships/image" Target="../media/image78.jpeg"/><Relationship Id="rId2" Type="http://schemas.openxmlformats.org/officeDocument/2006/relationships/image" Target="../media/image93.tiff"/><Relationship Id="rId1" Type="http://schemas.openxmlformats.org/officeDocument/2006/relationships/slideLayout" Target="../slideLayouts/slideLayout57.xml"/><Relationship Id="rId6" Type="http://schemas.openxmlformats.org/officeDocument/2006/relationships/image" Target="../media/image102.jpeg"/><Relationship Id="rId5" Type="http://schemas.openxmlformats.org/officeDocument/2006/relationships/image" Target="../media/image101.png"/><Relationship Id="rId4" Type="http://schemas.openxmlformats.org/officeDocument/2006/relationships/image" Target="../media/image77.sv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7.xml"/></Relationships>
</file>

<file path=ppt/slides/_rels/slide18.xml.rels><?xml version="1.0" encoding="UTF-8" standalone="yes"?>
<Relationships xmlns="http://schemas.openxmlformats.org/package/2006/relationships"><Relationship Id="rId3" Type="http://schemas.openxmlformats.org/officeDocument/2006/relationships/image" Target="../media/image77.svg"/><Relationship Id="rId2" Type="http://schemas.openxmlformats.org/officeDocument/2006/relationships/image" Target="../media/image76.png"/><Relationship Id="rId1" Type="http://schemas.openxmlformats.org/officeDocument/2006/relationships/slideLayout" Target="../slideLayouts/slideLayout57.xml"/></Relationships>
</file>

<file path=ppt/slides/_rels/slide19.xml.rels><?xml version="1.0" encoding="UTF-8" standalone="yes"?>
<Relationships xmlns="http://schemas.openxmlformats.org/package/2006/relationships"><Relationship Id="rId8" Type="http://schemas.openxmlformats.org/officeDocument/2006/relationships/image" Target="../media/image81.jpeg"/><Relationship Id="rId3" Type="http://schemas.openxmlformats.org/officeDocument/2006/relationships/image" Target="../media/image77.svg"/><Relationship Id="rId7" Type="http://schemas.openxmlformats.org/officeDocument/2006/relationships/image" Target="../media/image75.svg"/><Relationship Id="rId2" Type="http://schemas.openxmlformats.org/officeDocument/2006/relationships/image" Target="../media/image76.png"/><Relationship Id="rId1" Type="http://schemas.openxmlformats.org/officeDocument/2006/relationships/slideLayout" Target="../slideLayouts/slideLayout57.xml"/><Relationship Id="rId6" Type="http://schemas.openxmlformats.org/officeDocument/2006/relationships/image" Target="../media/image74.png"/><Relationship Id="rId5" Type="http://schemas.openxmlformats.org/officeDocument/2006/relationships/image" Target="../media/image67.tiff"/><Relationship Id="rId4" Type="http://schemas.openxmlformats.org/officeDocument/2006/relationships/image" Target="../media/image66.tiff"/></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70.xml"/><Relationship Id="rId1" Type="http://schemas.openxmlformats.org/officeDocument/2006/relationships/tags" Target="../tags/tag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8.xml"/></Relationships>
</file>

<file path=ppt/slides/_rels/slide21.xml.rels><?xml version="1.0" encoding="UTF-8" standalone="yes"?>
<Relationships xmlns="http://schemas.openxmlformats.org/package/2006/relationships"><Relationship Id="rId3" Type="http://schemas.openxmlformats.org/officeDocument/2006/relationships/image" Target="../media/image76.png"/><Relationship Id="rId7" Type="http://schemas.openxmlformats.org/officeDocument/2006/relationships/image" Target="../media/image80.jpeg"/><Relationship Id="rId2" Type="http://schemas.openxmlformats.org/officeDocument/2006/relationships/notesSlide" Target="../notesSlides/notesSlide11.xml"/><Relationship Id="rId1" Type="http://schemas.openxmlformats.org/officeDocument/2006/relationships/slideLayout" Target="../slideLayouts/slideLayout57.xml"/><Relationship Id="rId6" Type="http://schemas.openxmlformats.org/officeDocument/2006/relationships/image" Target="../media/image79.png"/><Relationship Id="rId5" Type="http://schemas.openxmlformats.org/officeDocument/2006/relationships/image" Target="../media/image66.tiff"/><Relationship Id="rId4" Type="http://schemas.openxmlformats.org/officeDocument/2006/relationships/image" Target="../media/image77.svg"/></Relationships>
</file>

<file path=ppt/slides/_rels/slide22.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104.svg"/><Relationship Id="rId7" Type="http://schemas.openxmlformats.org/officeDocument/2006/relationships/image" Target="../media/image70.png"/><Relationship Id="rId2" Type="http://schemas.openxmlformats.org/officeDocument/2006/relationships/image" Target="../media/image103.png"/><Relationship Id="rId1" Type="http://schemas.openxmlformats.org/officeDocument/2006/relationships/slideLayout" Target="../slideLayouts/slideLayout57.xml"/><Relationship Id="rId6" Type="http://schemas.openxmlformats.org/officeDocument/2006/relationships/image" Target="../media/image72.svg"/><Relationship Id="rId5" Type="http://schemas.openxmlformats.org/officeDocument/2006/relationships/image" Target="../media/image71.png"/><Relationship Id="rId4" Type="http://schemas.openxmlformats.org/officeDocument/2006/relationships/image" Target="../media/image105.png"/><Relationship Id="rId9" Type="http://schemas.openxmlformats.org/officeDocument/2006/relationships/image" Target="../media/image77.svg"/></Relationships>
</file>

<file path=ppt/slides/_rels/slide23.xml.rels><?xml version="1.0" encoding="UTF-8" standalone="yes"?>
<Relationships xmlns="http://schemas.openxmlformats.org/package/2006/relationships"><Relationship Id="rId8" Type="http://schemas.openxmlformats.org/officeDocument/2006/relationships/image" Target="../media/image72.svg"/><Relationship Id="rId13" Type="http://schemas.openxmlformats.org/officeDocument/2006/relationships/image" Target="../media/image108.png"/><Relationship Id="rId3" Type="http://schemas.openxmlformats.org/officeDocument/2006/relationships/image" Target="../media/image77.svg"/><Relationship Id="rId7" Type="http://schemas.openxmlformats.org/officeDocument/2006/relationships/image" Target="../media/image71.png"/><Relationship Id="rId12" Type="http://schemas.openxmlformats.org/officeDocument/2006/relationships/image" Target="../media/image107.png"/><Relationship Id="rId2" Type="http://schemas.openxmlformats.org/officeDocument/2006/relationships/image" Target="../media/image76.png"/><Relationship Id="rId1" Type="http://schemas.openxmlformats.org/officeDocument/2006/relationships/slideLayout" Target="../slideLayouts/slideLayout57.xml"/><Relationship Id="rId6" Type="http://schemas.openxmlformats.org/officeDocument/2006/relationships/image" Target="../media/image104.svg"/><Relationship Id="rId11" Type="http://schemas.openxmlformats.org/officeDocument/2006/relationships/image" Target="../media/image70.png"/><Relationship Id="rId5" Type="http://schemas.openxmlformats.org/officeDocument/2006/relationships/image" Target="../media/image103.png"/><Relationship Id="rId10" Type="http://schemas.openxmlformats.org/officeDocument/2006/relationships/image" Target="../media/image75.svg"/><Relationship Id="rId4" Type="http://schemas.openxmlformats.org/officeDocument/2006/relationships/image" Target="../media/image106.png"/><Relationship Id="rId9" Type="http://schemas.openxmlformats.org/officeDocument/2006/relationships/image" Target="../media/image74.png"/></Relationships>
</file>

<file path=ppt/slides/_rels/slide24.xml.rels><?xml version="1.0" encoding="UTF-8" standalone="yes"?>
<Relationships xmlns="http://schemas.openxmlformats.org/package/2006/relationships"><Relationship Id="rId8" Type="http://schemas.openxmlformats.org/officeDocument/2006/relationships/image" Target="../media/image111.png"/><Relationship Id="rId13" Type="http://schemas.openxmlformats.org/officeDocument/2006/relationships/image" Target="../media/image112.png"/><Relationship Id="rId3" Type="http://schemas.openxmlformats.org/officeDocument/2006/relationships/image" Target="../media/image97.png"/><Relationship Id="rId7" Type="http://schemas.openxmlformats.org/officeDocument/2006/relationships/image" Target="../media/image100.png"/><Relationship Id="rId12" Type="http://schemas.openxmlformats.org/officeDocument/2006/relationships/image" Target="../media/image77.svg"/><Relationship Id="rId2" Type="http://schemas.openxmlformats.org/officeDocument/2006/relationships/notesSlide" Target="../notesSlides/notesSlide12.xml"/><Relationship Id="rId1" Type="http://schemas.openxmlformats.org/officeDocument/2006/relationships/slideLayout" Target="../slideLayouts/slideLayout57.xml"/><Relationship Id="rId6" Type="http://schemas.openxmlformats.org/officeDocument/2006/relationships/image" Target="../media/image110.png"/><Relationship Id="rId11" Type="http://schemas.openxmlformats.org/officeDocument/2006/relationships/image" Target="../media/image76.png"/><Relationship Id="rId5" Type="http://schemas.openxmlformats.org/officeDocument/2006/relationships/image" Target="../media/image109.jpeg"/><Relationship Id="rId10" Type="http://schemas.openxmlformats.org/officeDocument/2006/relationships/image" Target="../media/image96.svg"/><Relationship Id="rId4" Type="http://schemas.openxmlformats.org/officeDocument/2006/relationships/image" Target="../media/image98.svg"/><Relationship Id="rId9" Type="http://schemas.openxmlformats.org/officeDocument/2006/relationships/image" Target="../media/image95.png"/><Relationship Id="rId14" Type="http://schemas.openxmlformats.org/officeDocument/2006/relationships/image" Target="../media/image113.sv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26.xml.rels><?xml version="1.0" encoding="UTF-8" standalone="yes"?>
<Relationships xmlns="http://schemas.openxmlformats.org/package/2006/relationships"><Relationship Id="rId8" Type="http://schemas.openxmlformats.org/officeDocument/2006/relationships/image" Target="../media/image118.jpeg"/><Relationship Id="rId3" Type="http://schemas.openxmlformats.org/officeDocument/2006/relationships/image" Target="../media/image114.png"/><Relationship Id="rId7" Type="http://schemas.openxmlformats.org/officeDocument/2006/relationships/image" Target="../media/image117.jpeg"/><Relationship Id="rId2" Type="http://schemas.openxmlformats.org/officeDocument/2006/relationships/notesSlide" Target="../notesSlides/notesSlide13.xml"/><Relationship Id="rId1" Type="http://schemas.openxmlformats.org/officeDocument/2006/relationships/slideLayout" Target="../slideLayouts/slideLayout38.xml"/><Relationship Id="rId6" Type="http://schemas.openxmlformats.org/officeDocument/2006/relationships/image" Target="../media/image116.jpeg"/><Relationship Id="rId11" Type="http://schemas.openxmlformats.org/officeDocument/2006/relationships/image" Target="../media/image77.svg"/><Relationship Id="rId5" Type="http://schemas.openxmlformats.org/officeDocument/2006/relationships/image" Target="../media/image73.png"/><Relationship Id="rId10" Type="http://schemas.openxmlformats.org/officeDocument/2006/relationships/image" Target="../media/image76.png"/><Relationship Id="rId4" Type="http://schemas.openxmlformats.org/officeDocument/2006/relationships/image" Target="../media/image115.svg"/><Relationship Id="rId9" Type="http://schemas.openxmlformats.org/officeDocument/2006/relationships/image" Target="../media/image119.jpeg"/></Relationships>
</file>

<file path=ppt/slides/_rels/slide27.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114.png"/><Relationship Id="rId7" Type="http://schemas.openxmlformats.org/officeDocument/2006/relationships/image" Target="../media/image93.tiff"/><Relationship Id="rId2" Type="http://schemas.openxmlformats.org/officeDocument/2006/relationships/notesSlide" Target="../notesSlides/notesSlide14.xml"/><Relationship Id="rId1" Type="http://schemas.openxmlformats.org/officeDocument/2006/relationships/slideLayout" Target="../slideLayouts/slideLayout38.xml"/><Relationship Id="rId6" Type="http://schemas.openxmlformats.org/officeDocument/2006/relationships/image" Target="../media/image116.jpeg"/><Relationship Id="rId5" Type="http://schemas.openxmlformats.org/officeDocument/2006/relationships/image" Target="../media/image73.png"/><Relationship Id="rId4" Type="http://schemas.openxmlformats.org/officeDocument/2006/relationships/image" Target="../media/image115.svg"/><Relationship Id="rId9" Type="http://schemas.openxmlformats.org/officeDocument/2006/relationships/image" Target="../media/image77.svg"/></Relationships>
</file>

<file path=ppt/slides/_rels/slide28.xml.rels><?xml version="1.0" encoding="UTF-8" standalone="yes"?>
<Relationships xmlns="http://schemas.openxmlformats.org/package/2006/relationships"><Relationship Id="rId8" Type="http://schemas.openxmlformats.org/officeDocument/2006/relationships/image" Target="../media/image77.svg"/><Relationship Id="rId3" Type="http://schemas.openxmlformats.org/officeDocument/2006/relationships/image" Target="../media/image114.png"/><Relationship Id="rId7" Type="http://schemas.openxmlformats.org/officeDocument/2006/relationships/image" Target="../media/image76.png"/><Relationship Id="rId2" Type="http://schemas.openxmlformats.org/officeDocument/2006/relationships/notesSlide" Target="../notesSlides/notesSlide15.xml"/><Relationship Id="rId1" Type="http://schemas.openxmlformats.org/officeDocument/2006/relationships/slideLayout" Target="../slideLayouts/slideLayout38.xml"/><Relationship Id="rId6" Type="http://schemas.openxmlformats.org/officeDocument/2006/relationships/image" Target="../media/image93.tiff"/><Relationship Id="rId5" Type="http://schemas.openxmlformats.org/officeDocument/2006/relationships/image" Target="../media/image73.png"/><Relationship Id="rId4" Type="http://schemas.openxmlformats.org/officeDocument/2006/relationships/image" Target="../media/image115.sv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8.xml"/></Relationships>
</file>

<file path=ppt/slides/_rels/slide30.xml.rels><?xml version="1.0" encoding="UTF-8" standalone="yes"?>
<Relationships xmlns="http://schemas.openxmlformats.org/package/2006/relationships"><Relationship Id="rId8" Type="http://schemas.openxmlformats.org/officeDocument/2006/relationships/image" Target="../media/image85.svg"/><Relationship Id="rId13" Type="http://schemas.openxmlformats.org/officeDocument/2006/relationships/image" Target="../media/image90.png"/><Relationship Id="rId18" Type="http://schemas.openxmlformats.org/officeDocument/2006/relationships/image" Target="../media/image61.svg"/><Relationship Id="rId3" Type="http://schemas.openxmlformats.org/officeDocument/2006/relationships/image" Target="../media/image26.png"/><Relationship Id="rId21" Type="http://schemas.openxmlformats.org/officeDocument/2006/relationships/image" Target="../media/image64.jpeg"/><Relationship Id="rId7" Type="http://schemas.openxmlformats.org/officeDocument/2006/relationships/image" Target="../media/image84.png"/><Relationship Id="rId12" Type="http://schemas.openxmlformats.org/officeDocument/2006/relationships/image" Target="../media/image89.jpeg"/><Relationship Id="rId17" Type="http://schemas.openxmlformats.org/officeDocument/2006/relationships/image" Target="../media/image60.png"/><Relationship Id="rId2" Type="http://schemas.openxmlformats.org/officeDocument/2006/relationships/notesSlide" Target="../notesSlides/notesSlide16.xml"/><Relationship Id="rId16" Type="http://schemas.openxmlformats.org/officeDocument/2006/relationships/image" Target="../media/image59.png"/><Relationship Id="rId20" Type="http://schemas.openxmlformats.org/officeDocument/2006/relationships/image" Target="../media/image63.jpeg"/><Relationship Id="rId1" Type="http://schemas.openxmlformats.org/officeDocument/2006/relationships/slideLayout" Target="../slideLayouts/slideLayout57.xml"/><Relationship Id="rId6" Type="http://schemas.openxmlformats.org/officeDocument/2006/relationships/image" Target="../media/image83.svg"/><Relationship Id="rId11" Type="http://schemas.openxmlformats.org/officeDocument/2006/relationships/image" Target="../media/image88.tiff"/><Relationship Id="rId5" Type="http://schemas.openxmlformats.org/officeDocument/2006/relationships/image" Target="../media/image82.png"/><Relationship Id="rId15" Type="http://schemas.openxmlformats.org/officeDocument/2006/relationships/image" Target="../media/image92.png"/><Relationship Id="rId10" Type="http://schemas.openxmlformats.org/officeDocument/2006/relationships/image" Target="../media/image120.svg"/><Relationship Id="rId19" Type="http://schemas.openxmlformats.org/officeDocument/2006/relationships/image" Target="../media/image62.png"/><Relationship Id="rId4" Type="http://schemas.openxmlformats.org/officeDocument/2006/relationships/image" Target="../media/image27.svg"/><Relationship Id="rId9" Type="http://schemas.openxmlformats.org/officeDocument/2006/relationships/image" Target="../media/image86.png"/><Relationship Id="rId14" Type="http://schemas.openxmlformats.org/officeDocument/2006/relationships/image" Target="../media/image91.png"/><Relationship Id="rId22" Type="http://schemas.openxmlformats.org/officeDocument/2006/relationships/image" Target="../media/image65.jpeg"/></Relationships>
</file>

<file path=ppt/slides/_rels/slide31.xml.rels><?xml version="1.0" encoding="UTF-8" standalone="yes"?>
<Relationships xmlns="http://schemas.openxmlformats.org/package/2006/relationships"><Relationship Id="rId8" Type="http://schemas.openxmlformats.org/officeDocument/2006/relationships/image" Target="../media/image85.svg"/><Relationship Id="rId13" Type="http://schemas.openxmlformats.org/officeDocument/2006/relationships/image" Target="../media/image90.png"/><Relationship Id="rId18" Type="http://schemas.openxmlformats.org/officeDocument/2006/relationships/image" Target="../media/image64.jpeg"/><Relationship Id="rId3" Type="http://schemas.openxmlformats.org/officeDocument/2006/relationships/image" Target="../media/image26.png"/><Relationship Id="rId21" Type="http://schemas.openxmlformats.org/officeDocument/2006/relationships/image" Target="../media/image125.png"/><Relationship Id="rId7" Type="http://schemas.openxmlformats.org/officeDocument/2006/relationships/image" Target="../media/image84.png"/><Relationship Id="rId12" Type="http://schemas.openxmlformats.org/officeDocument/2006/relationships/image" Target="../media/image89.jpeg"/><Relationship Id="rId17" Type="http://schemas.openxmlformats.org/officeDocument/2006/relationships/image" Target="../media/image122.svg"/><Relationship Id="rId2" Type="http://schemas.openxmlformats.org/officeDocument/2006/relationships/notesSlide" Target="../notesSlides/notesSlide17.xml"/><Relationship Id="rId16" Type="http://schemas.openxmlformats.org/officeDocument/2006/relationships/image" Target="../media/image121.png"/><Relationship Id="rId20" Type="http://schemas.openxmlformats.org/officeDocument/2006/relationships/image" Target="../media/image124.jpeg"/><Relationship Id="rId1" Type="http://schemas.openxmlformats.org/officeDocument/2006/relationships/slideLayout" Target="../slideLayouts/slideLayout57.xml"/><Relationship Id="rId6" Type="http://schemas.openxmlformats.org/officeDocument/2006/relationships/image" Target="../media/image83.svg"/><Relationship Id="rId11" Type="http://schemas.openxmlformats.org/officeDocument/2006/relationships/image" Target="../media/image88.tiff"/><Relationship Id="rId5" Type="http://schemas.openxmlformats.org/officeDocument/2006/relationships/image" Target="../media/image82.png"/><Relationship Id="rId15" Type="http://schemas.openxmlformats.org/officeDocument/2006/relationships/image" Target="../media/image92.png"/><Relationship Id="rId10" Type="http://schemas.openxmlformats.org/officeDocument/2006/relationships/image" Target="../media/image120.svg"/><Relationship Id="rId19" Type="http://schemas.openxmlformats.org/officeDocument/2006/relationships/image" Target="../media/image123.jpeg"/><Relationship Id="rId4" Type="http://schemas.openxmlformats.org/officeDocument/2006/relationships/image" Target="../media/image27.svg"/><Relationship Id="rId9" Type="http://schemas.openxmlformats.org/officeDocument/2006/relationships/image" Target="../media/image86.png"/><Relationship Id="rId14" Type="http://schemas.openxmlformats.org/officeDocument/2006/relationships/image" Target="../media/image9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33.xml.rels><?xml version="1.0" encoding="UTF-8" standalone="yes"?>
<Relationships xmlns="http://schemas.openxmlformats.org/package/2006/relationships"><Relationship Id="rId3" Type="http://schemas.openxmlformats.org/officeDocument/2006/relationships/image" Target="../media/image77.svg"/><Relationship Id="rId2" Type="http://schemas.openxmlformats.org/officeDocument/2006/relationships/image" Target="../media/image76.png"/><Relationship Id="rId1" Type="http://schemas.openxmlformats.org/officeDocument/2006/relationships/slideLayout" Target="../slideLayouts/slideLayout57.xml"/></Relationships>
</file>

<file path=ppt/slides/_rels/slide34.xml.rels><?xml version="1.0" encoding="UTF-8" standalone="yes"?>
<Relationships xmlns="http://schemas.openxmlformats.org/package/2006/relationships"><Relationship Id="rId3" Type="http://schemas.openxmlformats.org/officeDocument/2006/relationships/image" Target="../media/image77.svg"/><Relationship Id="rId2" Type="http://schemas.openxmlformats.org/officeDocument/2006/relationships/image" Target="../media/image76.png"/><Relationship Id="rId1" Type="http://schemas.openxmlformats.org/officeDocument/2006/relationships/slideLayout" Target="../slideLayouts/slideLayout57.xml"/></Relationships>
</file>

<file path=ppt/slides/_rels/slide35.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6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37.xml.rels><?xml version="1.0" encoding="UTF-8" standalone="yes"?>
<Relationships xmlns="http://schemas.openxmlformats.org/package/2006/relationships"><Relationship Id="rId2" Type="http://schemas.openxmlformats.org/officeDocument/2006/relationships/image" Target="../media/image128.tiff"/><Relationship Id="rId1" Type="http://schemas.openxmlformats.org/officeDocument/2006/relationships/slideLayout" Target="../slideLayouts/slideLayout6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39.xml.rels><?xml version="1.0" encoding="UTF-8" standalone="yes"?>
<Relationships xmlns="http://schemas.openxmlformats.org/package/2006/relationships"><Relationship Id="rId8" Type="http://schemas.openxmlformats.org/officeDocument/2006/relationships/image" Target="../media/image132.png"/><Relationship Id="rId3" Type="http://schemas.openxmlformats.org/officeDocument/2006/relationships/image" Target="../media/image26.png"/><Relationship Id="rId7" Type="http://schemas.openxmlformats.org/officeDocument/2006/relationships/image" Target="../media/image131.png"/><Relationship Id="rId2" Type="http://schemas.openxmlformats.org/officeDocument/2006/relationships/image" Target="../media/image73.png"/><Relationship Id="rId1" Type="http://schemas.openxmlformats.org/officeDocument/2006/relationships/slideLayout" Target="../slideLayouts/slideLayout57.xml"/><Relationship Id="rId6" Type="http://schemas.openxmlformats.org/officeDocument/2006/relationships/image" Target="../media/image130.jpeg"/><Relationship Id="rId5" Type="http://schemas.openxmlformats.org/officeDocument/2006/relationships/image" Target="../media/image129.jpeg"/><Relationship Id="rId4" Type="http://schemas.openxmlformats.org/officeDocument/2006/relationships/image" Target="../media/image27.svg"/></Relationships>
</file>

<file path=ppt/slides/_rels/slide4.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3.emf"/><Relationship Id="rId1" Type="http://schemas.openxmlformats.org/officeDocument/2006/relationships/slideLayout" Target="../slideLayouts/slideLayout38.xml"/><Relationship Id="rId4" Type="http://schemas.openxmlformats.org/officeDocument/2006/relationships/image" Target="../media/image25.emf"/></Relationships>
</file>

<file path=ppt/slides/_rels/slide40.xml.rels><?xml version="1.0" encoding="UTF-8" standalone="yes"?>
<Relationships xmlns="http://schemas.openxmlformats.org/package/2006/relationships"><Relationship Id="rId8" Type="http://schemas.openxmlformats.org/officeDocument/2006/relationships/image" Target="../media/image132.png"/><Relationship Id="rId3" Type="http://schemas.openxmlformats.org/officeDocument/2006/relationships/image" Target="../media/image26.png"/><Relationship Id="rId7" Type="http://schemas.openxmlformats.org/officeDocument/2006/relationships/image" Target="../media/image131.png"/><Relationship Id="rId2" Type="http://schemas.openxmlformats.org/officeDocument/2006/relationships/image" Target="../media/image73.png"/><Relationship Id="rId1" Type="http://schemas.openxmlformats.org/officeDocument/2006/relationships/slideLayout" Target="../slideLayouts/slideLayout57.xml"/><Relationship Id="rId6" Type="http://schemas.openxmlformats.org/officeDocument/2006/relationships/image" Target="../media/image130.jpeg"/><Relationship Id="rId5" Type="http://schemas.openxmlformats.org/officeDocument/2006/relationships/image" Target="../media/image129.jpeg"/><Relationship Id="rId4" Type="http://schemas.openxmlformats.org/officeDocument/2006/relationships/image" Target="../media/image27.svg"/><Relationship Id="rId9" Type="http://schemas.openxmlformats.org/officeDocument/2006/relationships/image" Target="../media/image93.tiff"/></Relationships>
</file>

<file path=ppt/slides/_rels/slide41.xml.rels><?xml version="1.0" encoding="UTF-8" standalone="yes"?>
<Relationships xmlns="http://schemas.openxmlformats.org/package/2006/relationships"><Relationship Id="rId8" Type="http://schemas.openxmlformats.org/officeDocument/2006/relationships/hyperlink" Target="https://github.com/dapr/dapr#community" TargetMode="External"/><Relationship Id="rId3" Type="http://schemas.openxmlformats.org/officeDocument/2006/relationships/image" Target="../media/image76.png"/><Relationship Id="rId7" Type="http://schemas.openxmlformats.org/officeDocument/2006/relationships/image" Target="../media/image135.png"/><Relationship Id="rId2" Type="http://schemas.openxmlformats.org/officeDocument/2006/relationships/notesSlide" Target="../notesSlides/notesSlide18.xml"/><Relationship Id="rId1" Type="http://schemas.openxmlformats.org/officeDocument/2006/relationships/slideLayout" Target="../slideLayouts/slideLayout38.xml"/><Relationship Id="rId6" Type="http://schemas.openxmlformats.org/officeDocument/2006/relationships/image" Target="../media/image134.png"/><Relationship Id="rId5" Type="http://schemas.openxmlformats.org/officeDocument/2006/relationships/image" Target="../media/image133.png"/><Relationship Id="rId4" Type="http://schemas.openxmlformats.org/officeDocument/2006/relationships/image" Target="../media/image77.svg"/><Relationship Id="rId9" Type="http://schemas.openxmlformats.org/officeDocument/2006/relationships/image" Target="../media/image38.pn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68.xml"/><Relationship Id="rId1" Type="http://schemas.openxmlformats.org/officeDocument/2006/relationships/tags" Target="../tags/tag4.xml"/><Relationship Id="rId4" Type="http://schemas.openxmlformats.org/officeDocument/2006/relationships/image" Target="../media/image22.png"/></Relationships>
</file>

<file path=ppt/slides/_rels/slide5.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38.xml"/><Relationship Id="rId4" Type="http://schemas.openxmlformats.org/officeDocument/2006/relationships/image" Target="../media/image28.png"/></Relationships>
</file>

<file path=ppt/slides/_rels/slide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xml"/><Relationship Id="rId1" Type="http://schemas.openxmlformats.org/officeDocument/2006/relationships/slideLayout" Target="../slideLayouts/slideLayout57.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7.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4.png"/><Relationship Id="rId7" Type="http://schemas.openxmlformats.org/officeDocument/2006/relationships/hyperlink" Target="https://github.com/dapr/dapr#community" TargetMode="External"/><Relationship Id="rId2" Type="http://schemas.openxmlformats.org/officeDocument/2006/relationships/image" Target="../media/image33.png"/><Relationship Id="rId1" Type="http://schemas.openxmlformats.org/officeDocument/2006/relationships/slideLayout" Target="../slideLayouts/slideLayout57.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8.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2.png"/><Relationship Id="rId2" Type="http://schemas.openxmlformats.org/officeDocument/2006/relationships/notesSlide" Target="../notesSlides/notesSlide5.xml"/><Relationship Id="rId1" Type="http://schemas.openxmlformats.org/officeDocument/2006/relationships/slideLayout" Target="../slideLayouts/slideLayout35.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hyperlink" Target="https://github.com/dapr/dapr#community" TargetMode="External"/></Relationships>
</file>

<file path=ppt/slides/_rels/slide9.xml.rels><?xml version="1.0" encoding="UTF-8" standalone="yes"?>
<Relationships xmlns="http://schemas.openxmlformats.org/package/2006/relationships"><Relationship Id="rId8" Type="http://schemas.openxmlformats.org/officeDocument/2006/relationships/image" Target="../media/image48.svg"/><Relationship Id="rId13" Type="http://schemas.openxmlformats.org/officeDocument/2006/relationships/image" Target="../media/image53.png"/><Relationship Id="rId18" Type="http://schemas.openxmlformats.org/officeDocument/2006/relationships/image" Target="../media/image58.svg"/><Relationship Id="rId3" Type="http://schemas.openxmlformats.org/officeDocument/2006/relationships/image" Target="../media/image43.png"/><Relationship Id="rId7" Type="http://schemas.openxmlformats.org/officeDocument/2006/relationships/image" Target="../media/image47.png"/><Relationship Id="rId12" Type="http://schemas.openxmlformats.org/officeDocument/2006/relationships/image" Target="../media/image52.svg"/><Relationship Id="rId17" Type="http://schemas.openxmlformats.org/officeDocument/2006/relationships/image" Target="../media/image57.png"/><Relationship Id="rId2" Type="http://schemas.openxmlformats.org/officeDocument/2006/relationships/notesSlide" Target="../notesSlides/notesSlide6.xml"/><Relationship Id="rId16" Type="http://schemas.openxmlformats.org/officeDocument/2006/relationships/image" Target="../media/image56.svg"/><Relationship Id="rId1" Type="http://schemas.openxmlformats.org/officeDocument/2006/relationships/slideLayout" Target="../slideLayouts/slideLayout38.xml"/><Relationship Id="rId6" Type="http://schemas.openxmlformats.org/officeDocument/2006/relationships/image" Target="../media/image46.svg"/><Relationship Id="rId11" Type="http://schemas.openxmlformats.org/officeDocument/2006/relationships/image" Target="../media/image51.png"/><Relationship Id="rId5" Type="http://schemas.openxmlformats.org/officeDocument/2006/relationships/image" Target="../media/image45.png"/><Relationship Id="rId15" Type="http://schemas.openxmlformats.org/officeDocument/2006/relationships/image" Target="../media/image55.png"/><Relationship Id="rId10" Type="http://schemas.openxmlformats.org/officeDocument/2006/relationships/image" Target="../media/image50.svg"/><Relationship Id="rId4" Type="http://schemas.openxmlformats.org/officeDocument/2006/relationships/image" Target="../media/image44.svg"/><Relationship Id="rId9" Type="http://schemas.openxmlformats.org/officeDocument/2006/relationships/image" Target="../media/image49.png"/><Relationship Id="rId14" Type="http://schemas.openxmlformats.org/officeDocument/2006/relationships/image" Target="../media/image54.sv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100000">
              <a:schemeClr val="accent1">
                <a:lumMod val="89000"/>
              </a:schemeClr>
            </a:gs>
            <a:gs pos="0">
              <a:schemeClr val="accent1">
                <a:lumMod val="70000"/>
              </a:schemeClr>
            </a:gs>
          </a:gsLst>
          <a:lin ang="10800000" scaled="0"/>
          <a:tileRect/>
        </a:gradFill>
        <a:effectLst/>
      </p:bgPr>
    </p:bg>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249A9107-7CC1-417C-ACF6-D8FCDFA43E66}"/>
              </a:ext>
            </a:extLst>
          </p:cNvPr>
          <p:cNvSpPr txBox="1"/>
          <p:nvPr/>
        </p:nvSpPr>
        <p:spPr>
          <a:xfrm>
            <a:off x="769256" y="1985833"/>
            <a:ext cx="10180825"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6600" b="1" i="0" u="none" strike="noStrike" kern="1200" cap="none" spc="0" normalizeH="0" baseline="0" noProof="0" dirty="0" err="1">
                <a:ln>
                  <a:noFill/>
                </a:ln>
                <a:solidFill>
                  <a:prstClr val="white"/>
                </a:solidFill>
                <a:effectLst/>
                <a:uLnTx/>
                <a:uFillTx/>
                <a:latin typeface="Helvetica" panose="020B0604020202020204" pitchFamily="34" charset="0"/>
                <a:ea typeface="+mn-ea"/>
                <a:cs typeface="Helvetica" panose="020B0604020202020204" pitchFamily="34" charset="0"/>
              </a:rPr>
              <a:t>Introduction</a:t>
            </a:r>
            <a:r>
              <a:rPr kumimoji="0" lang="es-ES" sz="6600" b="1" i="0" u="none" strike="noStrike" kern="1200" cap="none" spc="0" normalizeH="0" baseline="0" noProof="0" dirty="0">
                <a:ln>
                  <a:noFill/>
                </a:ln>
                <a:solidFill>
                  <a:prstClr val="white"/>
                </a:solidFill>
                <a:effectLst/>
                <a:uLnTx/>
                <a:uFillTx/>
                <a:latin typeface="Helvetica" panose="020B0604020202020204" pitchFamily="34" charset="0"/>
                <a:ea typeface="+mn-ea"/>
                <a:cs typeface="Helvetica" panose="020B0604020202020204" pitchFamily="34" charset="0"/>
              </a:rPr>
              <a:t> </a:t>
            </a:r>
            <a:r>
              <a:rPr kumimoji="0" lang="es-ES" sz="6600" b="1" i="0" u="none" strike="noStrike" kern="1200" cap="none" spc="0" normalizeH="0" baseline="0" noProof="0" dirty="0" err="1">
                <a:ln>
                  <a:noFill/>
                </a:ln>
                <a:solidFill>
                  <a:prstClr val="white"/>
                </a:solidFill>
                <a:effectLst/>
                <a:uLnTx/>
                <a:uFillTx/>
                <a:latin typeface="Helvetica" panose="020B0604020202020204" pitchFamily="34" charset="0"/>
                <a:ea typeface="+mn-ea"/>
                <a:cs typeface="Helvetica" panose="020B0604020202020204" pitchFamily="34" charset="0"/>
              </a:rPr>
              <a:t>to</a:t>
            </a:r>
            <a:r>
              <a:rPr kumimoji="0" lang="es-ES" sz="6600" b="1" i="0" u="none" strike="noStrike" kern="1200" cap="none" spc="0" normalizeH="0" baseline="0" noProof="0" dirty="0">
                <a:ln>
                  <a:noFill/>
                </a:ln>
                <a:solidFill>
                  <a:prstClr val="white"/>
                </a:solidFill>
                <a:effectLst/>
                <a:uLnTx/>
                <a:uFillTx/>
                <a:latin typeface="Helvetica" panose="020B0604020202020204" pitchFamily="34" charset="0"/>
                <a:ea typeface="+mn-ea"/>
                <a:cs typeface="Helvetica" panose="020B0604020202020204" pitchFamily="34" charset="0"/>
              </a:rPr>
              <a:t> D</a:t>
            </a:r>
            <a:r>
              <a:rPr kumimoji="0" lang="es-ES" sz="6600" b="1" i="0" u="none" strike="noStrike" kern="1200" cap="none" spc="0" normalizeH="0" baseline="0" noProof="0" dirty="0" err="1">
                <a:ln>
                  <a:noFill/>
                </a:ln>
                <a:solidFill>
                  <a:prstClr val="white"/>
                </a:solidFill>
                <a:effectLst/>
                <a:uLnTx/>
                <a:uFillTx/>
                <a:latin typeface="Helvetica" panose="020B0604020202020204" pitchFamily="34" charset="0"/>
                <a:ea typeface="+mn-ea"/>
                <a:cs typeface="Helvetica" panose="020B0604020202020204" pitchFamily="34" charset="0"/>
              </a:rPr>
              <a:t>apr</a:t>
            </a:r>
            <a:endParaRPr kumimoji="0" lang="es-ES" sz="1400" b="1" i="0" u="none" strike="noStrike" kern="1200" cap="none" spc="0" normalizeH="0" baseline="0" noProof="0" dirty="0">
              <a:ln>
                <a:noFill/>
              </a:ln>
              <a:solidFill>
                <a:prstClr val="white"/>
              </a:solidFill>
              <a:effectLst/>
              <a:uLnTx/>
              <a:uFillTx/>
              <a:latin typeface="Helvetica" panose="020B0604020202020204" pitchFamily="34" charset="0"/>
              <a:ea typeface="+mn-ea"/>
              <a:cs typeface="Helvetica" panose="020B0604020202020204" pitchFamily="34" charset="0"/>
            </a:endParaRPr>
          </a:p>
        </p:txBody>
      </p:sp>
      <p:sp>
        <p:nvSpPr>
          <p:cNvPr id="12" name="CuadroTexto 11">
            <a:extLst>
              <a:ext uri="{FF2B5EF4-FFF2-40B4-BE49-F238E27FC236}">
                <a16:creationId xmlns:a16="http://schemas.microsoft.com/office/drawing/2014/main" id="{9711B393-719D-409E-8EB2-E7DF14C1357A}"/>
              </a:ext>
            </a:extLst>
          </p:cNvPr>
          <p:cNvSpPr txBox="1"/>
          <p:nvPr/>
        </p:nvSpPr>
        <p:spPr>
          <a:xfrm>
            <a:off x="820651" y="3008629"/>
            <a:ext cx="6324164"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prstClr val="white"/>
                </a:solidFill>
                <a:effectLst/>
                <a:uLnTx/>
                <a:uFillTx/>
                <a:latin typeface="Helvetica" panose="020B0604020202020204" pitchFamily="34" charset="0"/>
                <a:ea typeface="+mn-ea"/>
                <a:cs typeface="Helvetica" panose="020B0604020202020204" pitchFamily="34" charset="0"/>
              </a:rPr>
              <a:t>a runtime for building microservices on cloud and edge</a:t>
            </a:r>
            <a:endParaRPr kumimoji="0" lang="es-ES" sz="2400" b="0" i="0" u="none" strike="noStrike" kern="1200" cap="none" spc="0" normalizeH="0" baseline="0" noProof="0" dirty="0">
              <a:ln>
                <a:noFill/>
              </a:ln>
              <a:solidFill>
                <a:prstClr val="white"/>
              </a:solidFill>
              <a:effectLst/>
              <a:uLnTx/>
              <a:uFillTx/>
              <a:latin typeface="Helvetica" panose="020B0604020202020204" pitchFamily="34" charset="0"/>
              <a:ea typeface="+mn-ea"/>
              <a:cs typeface="Helvetica" panose="020B0604020202020204" pitchFamily="34" charset="0"/>
            </a:endParaRPr>
          </a:p>
        </p:txBody>
      </p:sp>
      <p:sp>
        <p:nvSpPr>
          <p:cNvPr id="7" name="CuadroTexto 6">
            <a:extLst>
              <a:ext uri="{FF2B5EF4-FFF2-40B4-BE49-F238E27FC236}">
                <a16:creationId xmlns:a16="http://schemas.microsoft.com/office/drawing/2014/main" id="{BF3D0B16-54D2-4B04-B9E5-587A4B429FB0}"/>
              </a:ext>
            </a:extLst>
          </p:cNvPr>
          <p:cNvSpPr txBox="1"/>
          <p:nvPr/>
        </p:nvSpPr>
        <p:spPr>
          <a:xfrm>
            <a:off x="7354485" y="5225891"/>
            <a:ext cx="395505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1" i="0" u="none" strike="noStrike" kern="1200" cap="none" spc="0" normalizeH="0" baseline="0" noProof="0" dirty="0">
                <a:ln>
                  <a:noFill/>
                </a:ln>
                <a:solidFill>
                  <a:prstClr val="white"/>
                </a:solidFill>
                <a:effectLst/>
                <a:uLnTx/>
                <a:uFillTx/>
                <a:latin typeface="Helvetica" panose="020B0604020202020204" pitchFamily="34" charset="0"/>
                <a:ea typeface="+mn-ea"/>
                <a:cs typeface="Helvetica" panose="020B0604020202020204" pitchFamily="34" charset="0"/>
              </a:rPr>
              <a:t>Carlos Mendible</a:t>
            </a:r>
          </a:p>
        </p:txBody>
      </p:sp>
      <p:sp>
        <p:nvSpPr>
          <p:cNvPr id="8" name="CuadroTexto 7">
            <a:extLst>
              <a:ext uri="{FF2B5EF4-FFF2-40B4-BE49-F238E27FC236}">
                <a16:creationId xmlns:a16="http://schemas.microsoft.com/office/drawing/2014/main" id="{2F707A79-631D-4BCB-9292-933CCC3620A0}"/>
              </a:ext>
            </a:extLst>
          </p:cNvPr>
          <p:cNvSpPr txBox="1"/>
          <p:nvPr/>
        </p:nvSpPr>
        <p:spPr>
          <a:xfrm>
            <a:off x="7354483" y="5564445"/>
            <a:ext cx="3955059"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1" u="none" strike="noStrike" kern="1200" cap="none" spc="0" normalizeH="0" baseline="0" noProof="0" dirty="0">
                <a:ln>
                  <a:noFill/>
                </a:ln>
                <a:solidFill>
                  <a:prstClr val="white"/>
                </a:solidFill>
                <a:effectLst/>
                <a:uLnTx/>
                <a:uFillTx/>
                <a:latin typeface="Helvetica" panose="020B0604020202020204" pitchFamily="34" charset="0"/>
                <a:ea typeface="+mn-ea"/>
                <a:cs typeface="Helvetica" panose="020B0604020202020204" pitchFamily="34" charset="0"/>
              </a:rPr>
              <a:t>Azure </a:t>
            </a:r>
            <a:r>
              <a:rPr kumimoji="0" lang="es-ES" sz="1600" b="0" i="1" u="none" strike="noStrike" kern="1200" cap="none" spc="0" normalizeH="0" baseline="0" noProof="0" dirty="0" err="1">
                <a:ln>
                  <a:noFill/>
                </a:ln>
                <a:solidFill>
                  <a:prstClr val="white"/>
                </a:solidFill>
                <a:effectLst/>
                <a:uLnTx/>
                <a:uFillTx/>
                <a:latin typeface="Helvetica" panose="020B0604020202020204" pitchFamily="34" charset="0"/>
                <a:ea typeface="+mn-ea"/>
                <a:cs typeface="Helvetica" panose="020B0604020202020204" pitchFamily="34" charset="0"/>
              </a:rPr>
              <a:t>Evangelist</a:t>
            </a:r>
            <a:r>
              <a:rPr kumimoji="0" lang="es-ES" sz="1600" b="0" i="1" u="none" strike="noStrike" kern="1200" cap="none" spc="0" normalizeH="0" baseline="0" noProof="0" dirty="0">
                <a:ln>
                  <a:noFill/>
                </a:ln>
                <a:solidFill>
                  <a:prstClr val="white"/>
                </a:solidFill>
                <a:effectLst/>
                <a:uLnTx/>
                <a:uFillTx/>
                <a:latin typeface="Helvetica" panose="020B0604020202020204" pitchFamily="34" charset="0"/>
                <a:ea typeface="+mn-ea"/>
                <a:cs typeface="Helvetica" panose="020B0604020202020204" pitchFamily="34" charset="0"/>
              </a:rPr>
              <a:t> @</a:t>
            </a:r>
            <a:r>
              <a:rPr kumimoji="0" lang="es-ES" sz="1600" b="0" i="1" u="none" strike="noStrike" kern="1200" cap="none" spc="0" normalizeH="0" baseline="0" noProof="0" dirty="0" err="1">
                <a:ln>
                  <a:noFill/>
                </a:ln>
                <a:solidFill>
                  <a:prstClr val="white"/>
                </a:solidFill>
                <a:effectLst/>
                <a:uLnTx/>
                <a:uFillTx/>
                <a:latin typeface="Helvetica" panose="020B0604020202020204" pitchFamily="34" charset="0"/>
                <a:ea typeface="+mn-ea"/>
                <a:cs typeface="Helvetica" panose="020B0604020202020204" pitchFamily="34" charset="0"/>
              </a:rPr>
              <a:t>everis</a:t>
            </a:r>
            <a:r>
              <a:rPr kumimoji="0" lang="es-ES" sz="1600" b="0" i="1" u="none" strike="noStrike" kern="1200" cap="none" spc="0" normalizeH="0" baseline="0" noProof="0" dirty="0">
                <a:ln>
                  <a:noFill/>
                </a:ln>
                <a:solidFill>
                  <a:prstClr val="white"/>
                </a:solidFill>
                <a:effectLst/>
                <a:uLnTx/>
                <a:uFillTx/>
                <a:latin typeface="Helvetica" panose="020B0604020202020204" pitchFamily="34" charset="0"/>
                <a:ea typeface="+mn-ea"/>
                <a:cs typeface="Helvetica" panose="020B060402020202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1" u="none" strike="noStrike" kern="1200" cap="none" spc="0" normalizeH="0" baseline="0" noProof="0" dirty="0">
                <a:ln>
                  <a:noFill/>
                </a:ln>
                <a:solidFill>
                  <a:prstClr val="white"/>
                </a:solidFill>
                <a:effectLst/>
                <a:uLnTx/>
                <a:uFillTx/>
                <a:latin typeface="Helvetica" panose="020B0604020202020204" pitchFamily="34" charset="0"/>
                <a:ea typeface="+mn-ea"/>
                <a:cs typeface="Helvetica" panose="020B0604020202020204" pitchFamily="34" charset="0"/>
              </a:rPr>
              <a:t>Azure &amp; </a:t>
            </a:r>
            <a:r>
              <a:rPr kumimoji="0" lang="es-ES" sz="1600" b="0" i="1" u="none" strike="noStrike" kern="1200" cap="none" spc="0" normalizeH="0" baseline="0" noProof="0" dirty="0" err="1">
                <a:ln>
                  <a:noFill/>
                </a:ln>
                <a:solidFill>
                  <a:prstClr val="white"/>
                </a:solidFill>
                <a:effectLst/>
                <a:uLnTx/>
                <a:uFillTx/>
                <a:latin typeface="Helvetica" panose="020B0604020202020204" pitchFamily="34" charset="0"/>
                <a:ea typeface="+mn-ea"/>
                <a:cs typeface="Helvetica" panose="020B0604020202020204" pitchFamily="34" charset="0"/>
              </a:rPr>
              <a:t>Developer</a:t>
            </a:r>
            <a:r>
              <a:rPr kumimoji="0" lang="es-ES" sz="1600" b="0" i="1" u="none" strike="noStrike" kern="1200" cap="none" spc="0" normalizeH="0" baseline="0" noProof="0" dirty="0">
                <a:ln>
                  <a:noFill/>
                </a:ln>
                <a:solidFill>
                  <a:prstClr val="white"/>
                </a:solidFill>
                <a:effectLst/>
                <a:uLnTx/>
                <a:uFillTx/>
                <a:latin typeface="Helvetica" panose="020B0604020202020204" pitchFamily="34" charset="0"/>
                <a:ea typeface="+mn-ea"/>
                <a:cs typeface="Helvetica" panose="020B0604020202020204" pitchFamily="34" charset="0"/>
              </a:rPr>
              <a:t> Technologies MVP</a:t>
            </a:r>
          </a:p>
        </p:txBody>
      </p:sp>
      <p:sp>
        <p:nvSpPr>
          <p:cNvPr id="11" name="CuadroTexto 10">
            <a:extLst>
              <a:ext uri="{FF2B5EF4-FFF2-40B4-BE49-F238E27FC236}">
                <a16:creationId xmlns:a16="http://schemas.microsoft.com/office/drawing/2014/main" id="{E7F6AFB6-20C3-4BCF-B654-8D2757EE233F}"/>
              </a:ext>
            </a:extLst>
          </p:cNvPr>
          <p:cNvSpPr txBox="1"/>
          <p:nvPr/>
        </p:nvSpPr>
        <p:spPr>
          <a:xfrm>
            <a:off x="7354481" y="6126301"/>
            <a:ext cx="3955059"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1" u="none" strike="noStrike" kern="1200" cap="none" spc="0" normalizeH="0" baseline="0" noProof="0" dirty="0">
                <a:ln>
                  <a:noFill/>
                </a:ln>
                <a:solidFill>
                  <a:prstClr val="white"/>
                </a:solidFill>
                <a:effectLst/>
                <a:uLnTx/>
                <a:uFillTx/>
                <a:latin typeface="Helvetica" panose="020B0604020202020204" pitchFamily="34" charset="0"/>
                <a:ea typeface="+mn-ea"/>
                <a:cs typeface="Helvetica" panose="020B0604020202020204" pitchFamily="34" charset="0"/>
              </a:rPr>
              <a:t>@cmendibl3</a:t>
            </a:r>
          </a:p>
        </p:txBody>
      </p:sp>
      <p:pic>
        <p:nvPicPr>
          <p:cNvPr id="13" name="Picture 10" descr="Image result for dapr logo png">
            <a:extLst>
              <a:ext uri="{FF2B5EF4-FFF2-40B4-BE49-F238E27FC236}">
                <a16:creationId xmlns:a16="http://schemas.microsoft.com/office/drawing/2014/main" id="{E57AC3E5-B10F-4671-A1DF-17F73A408C9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49479" y="4854811"/>
            <a:ext cx="1905000" cy="1905000"/>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7926982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F0C659-607D-4ECF-A5CF-E801DD49B8E5}"/>
              </a:ext>
            </a:extLst>
          </p:cNvPr>
          <p:cNvSpPr>
            <a:spLocks noGrp="1"/>
          </p:cNvSpPr>
          <p:nvPr>
            <p:ph type="title"/>
          </p:nvPr>
        </p:nvSpPr>
        <p:spPr/>
        <p:txBody>
          <a:bodyPr/>
          <a:lstStyle/>
          <a:p>
            <a:r>
              <a:rPr lang="en-US"/>
              <a:t>Application Types</a:t>
            </a:r>
          </a:p>
        </p:txBody>
      </p:sp>
      <p:sp>
        <p:nvSpPr>
          <p:cNvPr id="3" name="Content Placeholder 2">
            <a:extLst>
              <a:ext uri="{FF2B5EF4-FFF2-40B4-BE49-F238E27FC236}">
                <a16:creationId xmlns:a16="http://schemas.microsoft.com/office/drawing/2014/main" id="{036B1343-15D2-4B6D-899F-788F60583DC8}"/>
              </a:ext>
            </a:extLst>
          </p:cNvPr>
          <p:cNvSpPr>
            <a:spLocks noGrp="1"/>
          </p:cNvSpPr>
          <p:nvPr>
            <p:ph sz="quarter" idx="10"/>
          </p:nvPr>
        </p:nvSpPr>
        <p:spPr>
          <a:xfrm>
            <a:off x="584199" y="1435100"/>
            <a:ext cx="11253573" cy="4764381"/>
          </a:xfrm>
        </p:spPr>
        <p:txBody>
          <a:bodyPr/>
          <a:lstStyle/>
          <a:p>
            <a:r>
              <a:rPr lang="en-US"/>
              <a:t>Develop resilient, scalable, microservice-based apps </a:t>
            </a:r>
            <a:r>
              <a:rPr lang="en-US">
                <a:solidFill>
                  <a:schemeClr val="tx1"/>
                </a:solidFill>
              </a:rPr>
              <a:t>that interact with services</a:t>
            </a:r>
          </a:p>
          <a:p>
            <a:pPr lvl="1"/>
            <a:r>
              <a:rPr lang="en-US">
                <a:solidFill>
                  <a:schemeClr val="tx1"/>
                </a:solidFill>
              </a:rPr>
              <a:t>stateless, stateful, long-running, short-lived function-like</a:t>
            </a:r>
          </a:p>
          <a:p>
            <a:r>
              <a:rPr lang="en-US">
                <a:solidFill>
                  <a:schemeClr val="tx1"/>
                </a:solidFill>
              </a:rPr>
              <a:t>Increasingly apps are polyglot. </a:t>
            </a:r>
            <a:r>
              <a:rPr lang="en-US">
                <a:gradFill>
                  <a:gsLst>
                    <a:gs pos="1250">
                      <a:srgbClr val="000000"/>
                    </a:gs>
                    <a:gs pos="100000">
                      <a:srgbClr val="000000"/>
                    </a:gs>
                  </a:gsLst>
                  <a:lin ang="5400000" scaled="0"/>
                </a:gradFill>
              </a:rPr>
              <a:t>Written with different languages and frameworks</a:t>
            </a:r>
          </a:p>
          <a:p>
            <a:endParaRPr lang="en-US">
              <a:gradFill>
                <a:gsLst>
                  <a:gs pos="1250">
                    <a:srgbClr val="000000"/>
                  </a:gs>
                  <a:gs pos="100000">
                    <a:srgbClr val="000000"/>
                  </a:gs>
                </a:gsLst>
                <a:lin ang="5400000" scaled="0"/>
              </a:gradFill>
            </a:endParaRPr>
          </a:p>
          <a:p>
            <a:pPr marL="0" indent="0">
              <a:buNone/>
            </a:pPr>
            <a:endParaRPr lang="en-US">
              <a:gradFill>
                <a:gsLst>
                  <a:gs pos="1250">
                    <a:srgbClr val="000000"/>
                  </a:gs>
                  <a:gs pos="100000">
                    <a:srgbClr val="000000"/>
                  </a:gs>
                </a:gsLst>
                <a:lin ang="5400000" scaled="0"/>
              </a:gradFill>
            </a:endParaRPr>
          </a:p>
          <a:p>
            <a:endParaRPr lang="en-US">
              <a:solidFill>
                <a:schemeClr val="tx1"/>
              </a:solidFill>
            </a:endParaRPr>
          </a:p>
          <a:p>
            <a:endParaRPr lang="en-US"/>
          </a:p>
          <a:p>
            <a:endParaRPr lang="en-US"/>
          </a:p>
        </p:txBody>
      </p:sp>
    </p:spTree>
    <p:extLst>
      <p:ext uri="{BB962C8B-B14F-4D97-AF65-F5344CB8AC3E}">
        <p14:creationId xmlns:p14="http://schemas.microsoft.com/office/powerpoint/2010/main" val="572369107"/>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Rectangle 101">
            <a:extLst>
              <a:ext uri="{FF2B5EF4-FFF2-40B4-BE49-F238E27FC236}">
                <a16:creationId xmlns:a16="http://schemas.microsoft.com/office/drawing/2014/main" id="{137DE030-0A0B-48E7-9B5B-3D4C7821A171}"/>
              </a:ext>
            </a:extLst>
          </p:cNvPr>
          <p:cNvSpPr/>
          <p:nvPr/>
        </p:nvSpPr>
        <p:spPr>
          <a:xfrm>
            <a:off x="15967464" y="0"/>
            <a:ext cx="4354512" cy="6858000"/>
          </a:xfrm>
          <a:prstGeom prst="rect">
            <a:avLst/>
          </a:prstGeom>
          <a:solidFill>
            <a:schemeClr val="bg1"/>
          </a:solidFill>
          <a:ln>
            <a:noFill/>
            <a:headEnd type="none" w="med" len="med"/>
            <a:tailEnd type="none" w="med" len="med"/>
          </a:ln>
          <a:effectLst>
            <a:outerShdw blurRad="152400" sx="102000" sy="102000" algn="ctr" rotWithShape="0">
              <a:schemeClr val="accent6">
                <a:alpha val="5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32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Segoe UI" pitchFamily="34" charset="0"/>
            </a:endParaRPr>
          </a:p>
        </p:txBody>
      </p:sp>
      <p:sp>
        <p:nvSpPr>
          <p:cNvPr id="103" name="Freeform: Shape 102">
            <a:extLst>
              <a:ext uri="{FF2B5EF4-FFF2-40B4-BE49-F238E27FC236}">
                <a16:creationId xmlns:a16="http://schemas.microsoft.com/office/drawing/2014/main" id="{E35252CA-5F29-4087-901B-4231F5699BF2}"/>
              </a:ext>
            </a:extLst>
          </p:cNvPr>
          <p:cNvSpPr/>
          <p:nvPr/>
        </p:nvSpPr>
        <p:spPr>
          <a:xfrm>
            <a:off x="16561967" y="2930402"/>
            <a:ext cx="3225800" cy="997196"/>
          </a:xfrm>
          <a:custGeom>
            <a:avLst/>
            <a:gdLst>
              <a:gd name="connsiteX0" fmla="*/ 0 w 4732020"/>
              <a:gd name="connsiteY0" fmla="*/ 0 h 1164569"/>
              <a:gd name="connsiteX1" fmla="*/ 4732020 w 4732020"/>
              <a:gd name="connsiteY1" fmla="*/ 0 h 1164569"/>
              <a:gd name="connsiteX2" fmla="*/ 4732020 w 4732020"/>
              <a:gd name="connsiteY2" fmla="*/ 1164569 h 1164569"/>
              <a:gd name="connsiteX3" fmla="*/ 0 w 4732020"/>
              <a:gd name="connsiteY3" fmla="*/ 1164569 h 1164569"/>
              <a:gd name="connsiteX4" fmla="*/ 0 w 4732020"/>
              <a:gd name="connsiteY4" fmla="*/ 0 h 1164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2020" h="1164569">
                <a:moveTo>
                  <a:pt x="0" y="0"/>
                </a:moveTo>
                <a:lnTo>
                  <a:pt x="4732020" y="0"/>
                </a:lnTo>
                <a:lnTo>
                  <a:pt x="4732020" y="1164569"/>
                </a:lnTo>
                <a:lnTo>
                  <a:pt x="0" y="116456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spAutoFit/>
          </a:bodyPr>
          <a:lstStyle/>
          <a:p>
            <a:pPr marL="0" marR="0" lvl="0" indent="0" algn="l" defTabSz="1422400" rtl="0" eaLnBrk="1" fontAlgn="auto" latinLnBrk="0" hangingPunct="1">
              <a:lnSpc>
                <a:spcPct val="90000"/>
              </a:lnSpc>
              <a:spcBef>
                <a:spcPct val="0"/>
              </a:spcBef>
              <a:spcAft>
                <a:spcPts val="600"/>
              </a:spcAft>
              <a:buClrTx/>
              <a:buSzTx/>
              <a:buFontTx/>
              <a:buNone/>
              <a:tabLst/>
              <a:defRPr/>
            </a:pPr>
            <a:r>
              <a:rPr kumimoji="0" lang="en-US" sz="3600" b="0" i="0" u="none" strike="noStrike" kern="1200" cap="none" spc="0" normalizeH="0" baseline="0" noProof="0">
                <a:ln>
                  <a:noFill/>
                </a:ln>
                <a:solidFill>
                  <a:srgbClr val="000000"/>
                </a:solidFill>
                <a:effectLst/>
                <a:uLnTx/>
                <a:uFillTx/>
                <a:latin typeface="Segoe UI Semibold"/>
                <a:ea typeface="+mn-ea"/>
                <a:cs typeface="+mn-cs"/>
              </a:rPr>
              <a:t>Microservice building blocks</a:t>
            </a:r>
          </a:p>
        </p:txBody>
      </p:sp>
      <p:cxnSp>
        <p:nvCxnSpPr>
          <p:cNvPr id="106" name="Straight Connector 105">
            <a:extLst>
              <a:ext uri="{FF2B5EF4-FFF2-40B4-BE49-F238E27FC236}">
                <a16:creationId xmlns:a16="http://schemas.microsoft.com/office/drawing/2014/main" id="{74B70E3B-3131-44ED-9282-96F1C3B8241A}"/>
              </a:ext>
            </a:extLst>
          </p:cNvPr>
          <p:cNvCxnSpPr>
            <a:cxnSpLocks/>
          </p:cNvCxnSpPr>
          <p:nvPr/>
        </p:nvCxnSpPr>
        <p:spPr>
          <a:xfrm rot="16200000">
            <a:off x="16850822" y="2313518"/>
            <a:ext cx="0" cy="577710"/>
          </a:xfrm>
          <a:prstGeom prst="line">
            <a:avLst/>
          </a:prstGeom>
          <a:ln w="44450">
            <a:gradFill>
              <a:gsLst>
                <a:gs pos="0">
                  <a:schemeClr val="accent4"/>
                </a:gs>
                <a:gs pos="44000">
                  <a:schemeClr val="accent3"/>
                </a:gs>
                <a:gs pos="100000">
                  <a:schemeClr val="accent1"/>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46B26A5E-5B92-42E6-9D6C-3E3A0CF4F1B0}"/>
              </a:ext>
            </a:extLst>
          </p:cNvPr>
          <p:cNvCxnSpPr>
            <a:cxnSpLocks/>
          </p:cNvCxnSpPr>
          <p:nvPr/>
        </p:nvCxnSpPr>
        <p:spPr>
          <a:xfrm>
            <a:off x="12768651" y="2602373"/>
            <a:ext cx="537774" cy="0"/>
          </a:xfrm>
          <a:prstGeom prst="line">
            <a:avLst/>
          </a:prstGeom>
          <a:ln w="44450">
            <a:gradFill>
              <a:gsLst>
                <a:gs pos="0">
                  <a:schemeClr val="accent4"/>
                </a:gs>
                <a:gs pos="44000">
                  <a:schemeClr val="accent3"/>
                </a:gs>
                <a:gs pos="100000">
                  <a:schemeClr val="accent1"/>
                </a:gs>
              </a:gsLst>
              <a:lin ang="27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7" name="Freeform: Shape 36">
            <a:extLst>
              <a:ext uri="{FF2B5EF4-FFF2-40B4-BE49-F238E27FC236}">
                <a16:creationId xmlns:a16="http://schemas.microsoft.com/office/drawing/2014/main" id="{E46DDF5C-D54E-407B-8DB0-66A849C68042}"/>
              </a:ext>
            </a:extLst>
          </p:cNvPr>
          <p:cNvSpPr/>
          <p:nvPr/>
        </p:nvSpPr>
        <p:spPr>
          <a:xfrm>
            <a:off x="584199" y="585788"/>
            <a:ext cx="8159745" cy="498598"/>
          </a:xfrm>
          <a:custGeom>
            <a:avLst/>
            <a:gdLst>
              <a:gd name="connsiteX0" fmla="*/ 0 w 4732020"/>
              <a:gd name="connsiteY0" fmla="*/ 0 h 1164569"/>
              <a:gd name="connsiteX1" fmla="*/ 4732020 w 4732020"/>
              <a:gd name="connsiteY1" fmla="*/ 0 h 1164569"/>
              <a:gd name="connsiteX2" fmla="*/ 4732020 w 4732020"/>
              <a:gd name="connsiteY2" fmla="*/ 1164569 h 1164569"/>
              <a:gd name="connsiteX3" fmla="*/ 0 w 4732020"/>
              <a:gd name="connsiteY3" fmla="*/ 1164569 h 1164569"/>
              <a:gd name="connsiteX4" fmla="*/ 0 w 4732020"/>
              <a:gd name="connsiteY4" fmla="*/ 0 h 1164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2020" h="1164569">
                <a:moveTo>
                  <a:pt x="0" y="0"/>
                </a:moveTo>
                <a:lnTo>
                  <a:pt x="4732020" y="0"/>
                </a:lnTo>
                <a:lnTo>
                  <a:pt x="4732020" y="1164569"/>
                </a:lnTo>
                <a:lnTo>
                  <a:pt x="0" y="116456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spAutoFit/>
          </a:bodyPr>
          <a:lstStyle/>
          <a:p>
            <a:pPr marL="0" marR="0" lvl="0" indent="0" algn="l" defTabSz="1422400" rtl="0" eaLnBrk="1" fontAlgn="auto" latinLnBrk="0" hangingPunct="1">
              <a:lnSpc>
                <a:spcPct val="90000"/>
              </a:lnSpc>
              <a:spcBef>
                <a:spcPct val="0"/>
              </a:spcBef>
              <a:spcAft>
                <a:spcPts val="600"/>
              </a:spcAft>
              <a:buClrTx/>
              <a:buSzTx/>
              <a:buFontTx/>
              <a:buNone/>
              <a:tabLst/>
              <a:defRPr/>
            </a:pPr>
            <a:r>
              <a:rPr kumimoji="0" lang="en-US" sz="3600" b="0" i="0" u="none" strike="noStrike" kern="1200" cap="none" spc="0" normalizeH="0" baseline="0" noProof="0">
                <a:ln>
                  <a:noFill/>
                </a:ln>
                <a:solidFill>
                  <a:srgbClr val="000000"/>
                </a:solidFill>
                <a:effectLst/>
                <a:uLnTx/>
                <a:uFillTx/>
                <a:latin typeface="Segoe UI Semibold"/>
                <a:ea typeface="+mn-ea"/>
                <a:cs typeface="+mn-cs"/>
              </a:rPr>
              <a:t>Microservice b</a:t>
            </a:r>
            <a:r>
              <a:rPr kumimoji="0" lang="en-US" sz="3600" b="0" i="0" u="none" strike="noStrike" kern="1200" cap="none" spc="0" normalizeH="0" baseline="0" noProof="0" err="1">
                <a:ln>
                  <a:noFill/>
                </a:ln>
                <a:solidFill>
                  <a:srgbClr val="000000"/>
                </a:solidFill>
                <a:effectLst/>
                <a:uLnTx/>
                <a:uFillTx/>
                <a:latin typeface="Segoe UI Semibold"/>
                <a:ea typeface="+mn-ea"/>
                <a:cs typeface="+mn-cs"/>
              </a:rPr>
              <a:t>uilding</a:t>
            </a:r>
            <a:r>
              <a:rPr kumimoji="0" lang="en-US" sz="3600" b="0" i="0" u="none" strike="noStrike" kern="1200" cap="none" spc="0" normalizeH="0" baseline="0" noProof="0">
                <a:ln>
                  <a:noFill/>
                </a:ln>
                <a:solidFill>
                  <a:srgbClr val="000000"/>
                </a:solidFill>
                <a:effectLst/>
                <a:uLnTx/>
                <a:uFillTx/>
                <a:latin typeface="Segoe UI Semibold"/>
                <a:ea typeface="+mn-ea"/>
                <a:cs typeface="+mn-cs"/>
              </a:rPr>
              <a:t> blocks</a:t>
            </a:r>
          </a:p>
        </p:txBody>
      </p:sp>
      <p:grpSp>
        <p:nvGrpSpPr>
          <p:cNvPr id="2" name="Group 1">
            <a:extLst>
              <a:ext uri="{FF2B5EF4-FFF2-40B4-BE49-F238E27FC236}">
                <a16:creationId xmlns:a16="http://schemas.microsoft.com/office/drawing/2014/main" id="{0AC53F3E-275C-4EA8-9170-4C810567F624}"/>
              </a:ext>
            </a:extLst>
          </p:cNvPr>
          <p:cNvGrpSpPr/>
          <p:nvPr/>
        </p:nvGrpSpPr>
        <p:grpSpPr>
          <a:xfrm>
            <a:off x="584200" y="1260477"/>
            <a:ext cx="7645400" cy="752950"/>
            <a:chOff x="584200" y="1384302"/>
            <a:chExt cx="7645400" cy="752950"/>
          </a:xfrm>
        </p:grpSpPr>
        <p:sp>
          <p:nvSpPr>
            <p:cNvPr id="16" name="Freeform: Shape 15">
              <a:extLst>
                <a:ext uri="{FF2B5EF4-FFF2-40B4-BE49-F238E27FC236}">
                  <a16:creationId xmlns:a16="http://schemas.microsoft.com/office/drawing/2014/main" id="{6800456C-A3D6-4EAB-9C65-02FF6FAC8DA0}"/>
                </a:ext>
              </a:extLst>
            </p:cNvPr>
            <p:cNvSpPr/>
            <p:nvPr/>
          </p:nvSpPr>
          <p:spPr>
            <a:xfrm>
              <a:off x="584200" y="1384302"/>
              <a:ext cx="368300" cy="306304"/>
            </a:xfrm>
            <a:custGeom>
              <a:avLst/>
              <a:gdLst>
                <a:gd name="connsiteX0" fmla="*/ 164983 w 185012"/>
                <a:gd name="connsiteY0" fmla="*/ 1431 h 146288"/>
                <a:gd name="connsiteX1" fmla="*/ 63805 w 185012"/>
                <a:gd name="connsiteY1" fmla="*/ 102608 h 146288"/>
                <a:gd name="connsiteX2" fmla="*/ 22899 w 185012"/>
                <a:gd name="connsiteY2" fmla="*/ 61702 h 146288"/>
                <a:gd name="connsiteX3" fmla="*/ 1431 w 185012"/>
                <a:gd name="connsiteY3" fmla="*/ 82155 h 146288"/>
                <a:gd name="connsiteX4" fmla="*/ 63805 w 185012"/>
                <a:gd name="connsiteY4" fmla="*/ 145545 h 146288"/>
                <a:gd name="connsiteX5" fmla="*/ 185436 w 185012"/>
                <a:gd name="connsiteY5" fmla="*/ 22899 h 146288"/>
                <a:gd name="connsiteX6" fmla="*/ 164983 w 185012"/>
                <a:gd name="connsiteY6" fmla="*/ 1431 h 14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5012" h="146288">
                  <a:moveTo>
                    <a:pt x="164983" y="1431"/>
                  </a:moveTo>
                  <a:lnTo>
                    <a:pt x="63805" y="102608"/>
                  </a:lnTo>
                  <a:lnTo>
                    <a:pt x="22899" y="61702"/>
                  </a:lnTo>
                  <a:lnTo>
                    <a:pt x="1431" y="82155"/>
                  </a:lnTo>
                  <a:lnTo>
                    <a:pt x="63805" y="145545"/>
                  </a:lnTo>
                  <a:lnTo>
                    <a:pt x="185436" y="22899"/>
                  </a:lnTo>
                  <a:lnTo>
                    <a:pt x="164983" y="1431"/>
                  </a:lnTo>
                  <a:close/>
                </a:path>
              </a:pathLst>
            </a:custGeom>
            <a:gradFill>
              <a:gsLst>
                <a:gs pos="100000">
                  <a:schemeClr val="accent4"/>
                </a:gs>
                <a:gs pos="68000">
                  <a:schemeClr val="accent3"/>
                </a:gs>
                <a:gs pos="0">
                  <a:schemeClr val="accent1"/>
                </a:gs>
              </a:gsLst>
              <a:lin ang="5400000" scaled="0"/>
            </a:gradFill>
            <a:ln w="422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 name="Rectangle 17">
              <a:extLst>
                <a:ext uri="{FF2B5EF4-FFF2-40B4-BE49-F238E27FC236}">
                  <a16:creationId xmlns:a16="http://schemas.microsoft.com/office/drawing/2014/main" id="{7861E021-D43A-4338-8D4D-7A36E57A94B4}"/>
                </a:ext>
              </a:extLst>
            </p:cNvPr>
            <p:cNvSpPr/>
            <p:nvPr/>
          </p:nvSpPr>
          <p:spPr>
            <a:xfrm>
              <a:off x="1122363" y="1398588"/>
              <a:ext cx="7107237" cy="738664"/>
            </a:xfrm>
            <a:prstGeom prst="rect">
              <a:avLst/>
            </a:prstGeom>
          </p:spPr>
          <p:txBody>
            <a:bodyPr wrap="square" lIns="0" tIns="0" rIns="0" b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Standard APIs accessed over http/</a:t>
              </a:r>
              <a:r>
                <a:rPr kumimoji="0" lang="en-US" sz="1600" b="0" i="0" u="none" strike="noStrike" kern="1200" cap="none" spc="0" normalizeH="0" baseline="0" noProof="0" err="1">
                  <a:ln>
                    <a:noFill/>
                  </a:ln>
                  <a:solidFill>
                    <a:srgbClr val="000000"/>
                  </a:solidFill>
                  <a:effectLst/>
                  <a:uLnTx/>
                  <a:uFillTx/>
                  <a:latin typeface="Segoe UI"/>
                  <a:ea typeface="+mn-ea"/>
                  <a:cs typeface="+mn-cs"/>
                </a:rPr>
                <a:t>gRPC</a:t>
              </a:r>
              <a:r>
                <a:rPr kumimoji="0" lang="en-US" sz="1600" b="0" i="0" u="none" strike="noStrike" kern="1200" cap="none" spc="0" normalizeH="0" baseline="0" noProof="0">
                  <a:ln>
                    <a:noFill/>
                  </a:ln>
                  <a:solidFill>
                    <a:srgbClr val="000000"/>
                  </a:solidFill>
                  <a:effectLst/>
                  <a:uLnTx/>
                  <a:uFillTx/>
                  <a:latin typeface="Segoe UI"/>
                  <a:ea typeface="+mn-ea"/>
                  <a:cs typeface="+mn-cs"/>
                </a:rPr>
                <a:t> protocols from user service code</a:t>
              </a:r>
              <a:br>
                <a:rPr kumimoji="0" lang="en-US" sz="1600" b="0" i="0" u="none" strike="noStrike" kern="1200" cap="none" spc="0" normalizeH="0" baseline="0" noProof="0">
                  <a:ln>
                    <a:noFill/>
                  </a:ln>
                  <a:solidFill>
                    <a:srgbClr val="000000"/>
                  </a:solidFill>
                  <a:effectLst/>
                  <a:uLnTx/>
                  <a:uFillTx/>
                  <a:latin typeface="Segoe UI"/>
                  <a:ea typeface="+mn-ea"/>
                  <a:cs typeface="+mn-cs"/>
                </a:rPr>
              </a:br>
              <a:r>
                <a:rPr kumimoji="0" lang="en-US" sz="1600" b="0" i="0" u="none" strike="noStrike" kern="1200" cap="none" spc="0" normalizeH="0" baseline="0" noProof="0">
                  <a:ln>
                    <a:noFill/>
                  </a:ln>
                  <a:solidFill>
                    <a:srgbClr val="0078D4"/>
                  </a:solidFill>
                  <a:effectLst/>
                  <a:uLnTx/>
                  <a:uFillTx/>
                  <a:latin typeface="Segoe UI Semibold"/>
                  <a:ea typeface="+mn-ea"/>
                  <a:cs typeface="+mn-cs"/>
                </a:rPr>
                <a:t>       http://localhost:3500/v1.0/state/inventory/orderkey</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78D4"/>
                  </a:solidFill>
                  <a:effectLst/>
                  <a:uLnTx/>
                  <a:uFillTx/>
                  <a:latin typeface="Segoe UI Semibold"/>
                  <a:ea typeface="+mn-ea"/>
                  <a:cs typeface="+mn-cs"/>
                </a:rPr>
                <a:t>       http://localhost:3500/v1.0/invoke/myapp/method/neworder</a:t>
              </a:r>
            </a:p>
          </p:txBody>
        </p:sp>
      </p:grpSp>
      <p:grpSp>
        <p:nvGrpSpPr>
          <p:cNvPr id="22" name="Group 21">
            <a:extLst>
              <a:ext uri="{FF2B5EF4-FFF2-40B4-BE49-F238E27FC236}">
                <a16:creationId xmlns:a16="http://schemas.microsoft.com/office/drawing/2014/main" id="{83EDE581-DEC2-4F17-B62E-D4D1E329DDA9}"/>
              </a:ext>
            </a:extLst>
          </p:cNvPr>
          <p:cNvGrpSpPr/>
          <p:nvPr/>
        </p:nvGrpSpPr>
        <p:grpSpPr>
          <a:xfrm>
            <a:off x="584200" y="2017713"/>
            <a:ext cx="7645400" cy="306304"/>
            <a:chOff x="584200" y="1384302"/>
            <a:chExt cx="7645400" cy="306304"/>
          </a:xfrm>
        </p:grpSpPr>
        <p:sp>
          <p:nvSpPr>
            <p:cNvPr id="23" name="Freeform: Shape 22">
              <a:extLst>
                <a:ext uri="{FF2B5EF4-FFF2-40B4-BE49-F238E27FC236}">
                  <a16:creationId xmlns:a16="http://schemas.microsoft.com/office/drawing/2014/main" id="{F056B3DA-E546-4B2B-8B28-377DA33A54DB}"/>
                </a:ext>
              </a:extLst>
            </p:cNvPr>
            <p:cNvSpPr/>
            <p:nvPr/>
          </p:nvSpPr>
          <p:spPr>
            <a:xfrm>
              <a:off x="584200" y="1384302"/>
              <a:ext cx="368300" cy="306304"/>
            </a:xfrm>
            <a:custGeom>
              <a:avLst/>
              <a:gdLst>
                <a:gd name="connsiteX0" fmla="*/ 164983 w 185012"/>
                <a:gd name="connsiteY0" fmla="*/ 1431 h 146288"/>
                <a:gd name="connsiteX1" fmla="*/ 63805 w 185012"/>
                <a:gd name="connsiteY1" fmla="*/ 102608 h 146288"/>
                <a:gd name="connsiteX2" fmla="*/ 22899 w 185012"/>
                <a:gd name="connsiteY2" fmla="*/ 61702 h 146288"/>
                <a:gd name="connsiteX3" fmla="*/ 1431 w 185012"/>
                <a:gd name="connsiteY3" fmla="*/ 82155 h 146288"/>
                <a:gd name="connsiteX4" fmla="*/ 63805 w 185012"/>
                <a:gd name="connsiteY4" fmla="*/ 145545 h 146288"/>
                <a:gd name="connsiteX5" fmla="*/ 185436 w 185012"/>
                <a:gd name="connsiteY5" fmla="*/ 22899 h 146288"/>
                <a:gd name="connsiteX6" fmla="*/ 164983 w 185012"/>
                <a:gd name="connsiteY6" fmla="*/ 1431 h 14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5012" h="146288">
                  <a:moveTo>
                    <a:pt x="164983" y="1431"/>
                  </a:moveTo>
                  <a:lnTo>
                    <a:pt x="63805" y="102608"/>
                  </a:lnTo>
                  <a:lnTo>
                    <a:pt x="22899" y="61702"/>
                  </a:lnTo>
                  <a:lnTo>
                    <a:pt x="1431" y="82155"/>
                  </a:lnTo>
                  <a:lnTo>
                    <a:pt x="63805" y="145545"/>
                  </a:lnTo>
                  <a:lnTo>
                    <a:pt x="185436" y="22899"/>
                  </a:lnTo>
                  <a:lnTo>
                    <a:pt x="164983" y="1431"/>
                  </a:lnTo>
                  <a:close/>
                </a:path>
              </a:pathLst>
            </a:custGeom>
            <a:gradFill>
              <a:gsLst>
                <a:gs pos="100000">
                  <a:schemeClr val="accent4"/>
                </a:gs>
                <a:gs pos="68000">
                  <a:schemeClr val="accent3"/>
                </a:gs>
                <a:gs pos="0">
                  <a:schemeClr val="accent1"/>
                </a:gs>
              </a:gsLst>
              <a:lin ang="5400000" scaled="0"/>
            </a:gradFill>
            <a:ln w="422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4" name="Rectangle 23">
              <a:extLst>
                <a:ext uri="{FF2B5EF4-FFF2-40B4-BE49-F238E27FC236}">
                  <a16:creationId xmlns:a16="http://schemas.microsoft.com/office/drawing/2014/main" id="{12FA70C1-B983-416A-93F4-F1F810CD7B5D}"/>
                </a:ext>
              </a:extLst>
            </p:cNvPr>
            <p:cNvSpPr/>
            <p:nvPr/>
          </p:nvSpPr>
          <p:spPr>
            <a:xfrm>
              <a:off x="1122363" y="1398588"/>
              <a:ext cx="7107237" cy="246221"/>
            </a:xfrm>
            <a:prstGeom prst="rect">
              <a:avLst/>
            </a:prstGeom>
          </p:spPr>
          <p:txBody>
            <a:bodyPr wrap="square" lIns="0" tIns="0" rIns="0" b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Runs as local “side car library” dynamically loaded at runtime for each service</a:t>
              </a:r>
            </a:p>
          </p:txBody>
        </p:sp>
      </p:grpSp>
      <p:sp>
        <p:nvSpPr>
          <p:cNvPr id="96" name="Rectangle 95">
            <a:extLst>
              <a:ext uri="{FF2B5EF4-FFF2-40B4-BE49-F238E27FC236}">
                <a16:creationId xmlns:a16="http://schemas.microsoft.com/office/drawing/2014/main" id="{E5C2FFAA-0500-4708-9EAF-98E20659F3CF}"/>
              </a:ext>
            </a:extLst>
          </p:cNvPr>
          <p:cNvSpPr/>
          <p:nvPr/>
        </p:nvSpPr>
        <p:spPr bwMode="auto">
          <a:xfrm>
            <a:off x="672616" y="4533984"/>
            <a:ext cx="11025188" cy="2103438"/>
          </a:xfrm>
          <a:prstGeom prst="rect">
            <a:avLst/>
          </a:prstGeom>
          <a:solidFill>
            <a:schemeClr val="bg1"/>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7" name="Rectangle 96">
            <a:extLst>
              <a:ext uri="{FF2B5EF4-FFF2-40B4-BE49-F238E27FC236}">
                <a16:creationId xmlns:a16="http://schemas.microsoft.com/office/drawing/2014/main" id="{46D6B244-8BD6-4FCC-8B8C-DF8236DB5CEC}"/>
              </a:ext>
            </a:extLst>
          </p:cNvPr>
          <p:cNvSpPr/>
          <p:nvPr/>
        </p:nvSpPr>
        <p:spPr bwMode="auto">
          <a:xfrm>
            <a:off x="2615188" y="4948751"/>
            <a:ext cx="1115445" cy="1499446"/>
          </a:xfrm>
          <a:prstGeom prst="rect">
            <a:avLst/>
          </a:prstGeom>
          <a:solidFill>
            <a:schemeClr val="accent1"/>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731520" rIns="18288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Service-to- service invocation</a:t>
            </a:r>
          </a:p>
        </p:txBody>
      </p:sp>
      <p:sp>
        <p:nvSpPr>
          <p:cNvPr id="98" name="Rectangle 97">
            <a:extLst>
              <a:ext uri="{FF2B5EF4-FFF2-40B4-BE49-F238E27FC236}">
                <a16:creationId xmlns:a16="http://schemas.microsoft.com/office/drawing/2014/main" id="{34C467A5-6839-45DA-904F-3233BD8207E7}"/>
              </a:ext>
            </a:extLst>
          </p:cNvPr>
          <p:cNvSpPr/>
          <p:nvPr/>
        </p:nvSpPr>
        <p:spPr bwMode="auto">
          <a:xfrm>
            <a:off x="3725414" y="4948751"/>
            <a:ext cx="1115445" cy="1499446"/>
          </a:xfrm>
          <a:prstGeom prst="rect">
            <a:avLst/>
          </a:prstGeom>
          <a:solidFill>
            <a:srgbClr val="156AB3"/>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0" rIns="9144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State management</a:t>
            </a:r>
          </a:p>
        </p:txBody>
      </p:sp>
      <p:sp>
        <p:nvSpPr>
          <p:cNvPr id="99" name="Rectangle 98">
            <a:extLst>
              <a:ext uri="{FF2B5EF4-FFF2-40B4-BE49-F238E27FC236}">
                <a16:creationId xmlns:a16="http://schemas.microsoft.com/office/drawing/2014/main" id="{7C67CC95-AFD8-4FE9-8F6D-5FFE236A7DD1}"/>
              </a:ext>
            </a:extLst>
          </p:cNvPr>
          <p:cNvSpPr/>
          <p:nvPr/>
        </p:nvSpPr>
        <p:spPr bwMode="auto">
          <a:xfrm>
            <a:off x="4835640" y="4948751"/>
            <a:ext cx="1115445" cy="1499446"/>
          </a:xfrm>
          <a:prstGeom prst="rect">
            <a:avLst/>
          </a:prstGeom>
          <a:solidFill>
            <a:srgbClr val="185A96"/>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0" rIns="9144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Publish</a:t>
            </a:r>
            <a:b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b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and</a:t>
            </a:r>
            <a:b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b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subscribe</a:t>
            </a:r>
          </a:p>
        </p:txBody>
      </p:sp>
      <p:sp>
        <p:nvSpPr>
          <p:cNvPr id="100" name="Rectangle 99">
            <a:extLst>
              <a:ext uri="{FF2B5EF4-FFF2-40B4-BE49-F238E27FC236}">
                <a16:creationId xmlns:a16="http://schemas.microsoft.com/office/drawing/2014/main" id="{FE646FA6-6D6D-4847-B151-6470351FA070}"/>
              </a:ext>
            </a:extLst>
          </p:cNvPr>
          <p:cNvSpPr/>
          <p:nvPr/>
        </p:nvSpPr>
        <p:spPr bwMode="auto">
          <a:xfrm>
            <a:off x="5946102" y="4948751"/>
            <a:ext cx="1115445" cy="1499446"/>
          </a:xfrm>
          <a:prstGeom prst="rect">
            <a:avLst/>
          </a:prstGeom>
          <a:solidFill>
            <a:srgbClr val="1D4A79"/>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0" rIns="9144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Resource</a:t>
            </a:r>
            <a:b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b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bindings</a:t>
            </a:r>
            <a:b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b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and triggers</a:t>
            </a:r>
          </a:p>
        </p:txBody>
      </p:sp>
      <p:sp>
        <p:nvSpPr>
          <p:cNvPr id="101" name="Rectangle 100">
            <a:extLst>
              <a:ext uri="{FF2B5EF4-FFF2-40B4-BE49-F238E27FC236}">
                <a16:creationId xmlns:a16="http://schemas.microsoft.com/office/drawing/2014/main" id="{E82A8394-4B22-4892-BF2C-3C4B33CAF485}"/>
              </a:ext>
            </a:extLst>
          </p:cNvPr>
          <p:cNvSpPr/>
          <p:nvPr/>
        </p:nvSpPr>
        <p:spPr bwMode="auto">
          <a:xfrm>
            <a:off x="7057604" y="4948751"/>
            <a:ext cx="1115445" cy="1499446"/>
          </a:xfrm>
          <a:prstGeom prst="rect">
            <a:avLst/>
          </a:prstGeom>
          <a:solidFill>
            <a:srgbClr val="23395C"/>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0" rIns="9144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Actors</a:t>
            </a:r>
          </a:p>
        </p:txBody>
      </p:sp>
      <p:sp>
        <p:nvSpPr>
          <p:cNvPr id="104" name="Rectangle 103">
            <a:extLst>
              <a:ext uri="{FF2B5EF4-FFF2-40B4-BE49-F238E27FC236}">
                <a16:creationId xmlns:a16="http://schemas.microsoft.com/office/drawing/2014/main" id="{0E72599B-2081-48C7-855C-9F97D66370F2}"/>
              </a:ext>
            </a:extLst>
          </p:cNvPr>
          <p:cNvSpPr/>
          <p:nvPr/>
        </p:nvSpPr>
        <p:spPr bwMode="auto">
          <a:xfrm>
            <a:off x="8168066" y="4948751"/>
            <a:ext cx="1115445" cy="1499446"/>
          </a:xfrm>
          <a:prstGeom prst="rect">
            <a:avLst/>
          </a:prstGeom>
          <a:solidFill>
            <a:srgbClr val="1A2C45"/>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0" rIns="9144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Distributed</a:t>
            </a:r>
            <a:b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b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tracing</a:t>
            </a:r>
          </a:p>
        </p:txBody>
      </p:sp>
      <p:sp>
        <p:nvSpPr>
          <p:cNvPr id="105" name="Rectangle 104">
            <a:extLst>
              <a:ext uri="{FF2B5EF4-FFF2-40B4-BE49-F238E27FC236}">
                <a16:creationId xmlns:a16="http://schemas.microsoft.com/office/drawing/2014/main" id="{58DB9A5D-8B29-4939-8E9E-11E4D305F0D2}"/>
              </a:ext>
            </a:extLst>
          </p:cNvPr>
          <p:cNvSpPr/>
          <p:nvPr/>
        </p:nvSpPr>
        <p:spPr bwMode="auto">
          <a:xfrm>
            <a:off x="9268529" y="4948751"/>
            <a:ext cx="1115445" cy="1499446"/>
          </a:xfrm>
          <a:prstGeom prst="rect">
            <a:avLst/>
          </a:prstGeom>
          <a:solidFill>
            <a:srgbClr val="121D2F"/>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0" rIns="9144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Secrets</a:t>
            </a:r>
          </a:p>
        </p:txBody>
      </p:sp>
      <p:pic>
        <p:nvPicPr>
          <p:cNvPr id="108" name="Graphic 107">
            <a:extLst>
              <a:ext uri="{FF2B5EF4-FFF2-40B4-BE49-F238E27FC236}">
                <a16:creationId xmlns:a16="http://schemas.microsoft.com/office/drawing/2014/main" id="{EAB82445-8548-42DC-9ED5-FF6A8D04D3B3}"/>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9333" t="18330" r="9333" b="18330"/>
          <a:stretch/>
        </p:blipFill>
        <p:spPr>
          <a:xfrm>
            <a:off x="1079743" y="5208968"/>
            <a:ext cx="1065348" cy="829670"/>
          </a:xfrm>
          <a:prstGeom prst="rect">
            <a:avLst/>
          </a:prstGeom>
        </p:spPr>
      </p:pic>
      <p:grpSp>
        <p:nvGrpSpPr>
          <p:cNvPr id="109" name="Group 108">
            <a:extLst>
              <a:ext uri="{FF2B5EF4-FFF2-40B4-BE49-F238E27FC236}">
                <a16:creationId xmlns:a16="http://schemas.microsoft.com/office/drawing/2014/main" id="{8BE3E29D-4A14-4139-AC3F-DAD8A05744AE}"/>
              </a:ext>
            </a:extLst>
          </p:cNvPr>
          <p:cNvGrpSpPr/>
          <p:nvPr/>
        </p:nvGrpSpPr>
        <p:grpSpPr>
          <a:xfrm>
            <a:off x="2966762" y="5228733"/>
            <a:ext cx="418791" cy="314215"/>
            <a:chOff x="3018614" y="4968330"/>
            <a:chExt cx="418791" cy="314215"/>
          </a:xfrm>
        </p:grpSpPr>
        <p:sp>
          <p:nvSpPr>
            <p:cNvPr id="110" name="Rectangle 932">
              <a:extLst>
                <a:ext uri="{FF2B5EF4-FFF2-40B4-BE49-F238E27FC236}">
                  <a16:creationId xmlns:a16="http://schemas.microsoft.com/office/drawing/2014/main" id="{0C0C0180-08B6-4524-9D51-2A99D79184D3}"/>
                </a:ext>
              </a:extLst>
            </p:cNvPr>
            <p:cNvSpPr>
              <a:spLocks noChangeArrowheads="1"/>
            </p:cNvSpPr>
            <p:nvPr/>
          </p:nvSpPr>
          <p:spPr bwMode="auto">
            <a:xfrm>
              <a:off x="3228010" y="5232925"/>
              <a:ext cx="103995" cy="12027"/>
            </a:xfrm>
            <a:prstGeom prst="rect">
              <a:avLst/>
            </a:pr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11" name="Freeform 933">
              <a:extLst>
                <a:ext uri="{FF2B5EF4-FFF2-40B4-BE49-F238E27FC236}">
                  <a16:creationId xmlns:a16="http://schemas.microsoft.com/office/drawing/2014/main" id="{17D75889-A1A1-4E12-909D-80B7B515DEC0}"/>
                </a:ext>
              </a:extLst>
            </p:cNvPr>
            <p:cNvSpPr>
              <a:spLocks/>
            </p:cNvSpPr>
            <p:nvPr/>
          </p:nvSpPr>
          <p:spPr bwMode="auto">
            <a:xfrm>
              <a:off x="3327789" y="5216387"/>
              <a:ext cx="21079" cy="43599"/>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12" name="Freeform 934">
              <a:extLst>
                <a:ext uri="{FF2B5EF4-FFF2-40B4-BE49-F238E27FC236}">
                  <a16:creationId xmlns:a16="http://schemas.microsoft.com/office/drawing/2014/main" id="{A278325F-463A-4E8F-8021-2AA864D772FD}"/>
                </a:ext>
              </a:extLst>
            </p:cNvPr>
            <p:cNvSpPr>
              <a:spLocks/>
            </p:cNvSpPr>
            <p:nvPr/>
          </p:nvSpPr>
          <p:spPr bwMode="auto">
            <a:xfrm>
              <a:off x="3223793" y="5008917"/>
              <a:ext cx="108210" cy="216489"/>
            </a:xfrm>
            <a:custGeom>
              <a:avLst/>
              <a:gdLst>
                <a:gd name="T0" fmla="*/ 7 w 77"/>
                <a:gd name="T1" fmla="*/ 144 h 144"/>
                <a:gd name="T2" fmla="*/ 0 w 77"/>
                <a:gd name="T3" fmla="*/ 144 h 144"/>
                <a:gd name="T4" fmla="*/ 0 w 77"/>
                <a:gd name="T5" fmla="*/ 0 h 144"/>
                <a:gd name="T6" fmla="*/ 77 w 77"/>
                <a:gd name="T7" fmla="*/ 0 h 144"/>
                <a:gd name="T8" fmla="*/ 77 w 77"/>
                <a:gd name="T9" fmla="*/ 7 h 144"/>
                <a:gd name="T10" fmla="*/ 7 w 77"/>
                <a:gd name="T11" fmla="*/ 7 h 144"/>
                <a:gd name="T12" fmla="*/ 7 w 77"/>
                <a:gd name="T13" fmla="*/ 144 h 144"/>
              </a:gdLst>
              <a:ahLst/>
              <a:cxnLst>
                <a:cxn ang="0">
                  <a:pos x="T0" y="T1"/>
                </a:cxn>
                <a:cxn ang="0">
                  <a:pos x="T2" y="T3"/>
                </a:cxn>
                <a:cxn ang="0">
                  <a:pos x="T4" y="T5"/>
                </a:cxn>
                <a:cxn ang="0">
                  <a:pos x="T6" y="T7"/>
                </a:cxn>
                <a:cxn ang="0">
                  <a:pos x="T8" y="T9"/>
                </a:cxn>
                <a:cxn ang="0">
                  <a:pos x="T10" y="T11"/>
                </a:cxn>
                <a:cxn ang="0">
                  <a:pos x="T12" y="T13"/>
                </a:cxn>
              </a:cxnLst>
              <a:rect l="0" t="0" r="r" b="b"/>
              <a:pathLst>
                <a:path w="77" h="144">
                  <a:moveTo>
                    <a:pt x="7" y="144"/>
                  </a:moveTo>
                  <a:lnTo>
                    <a:pt x="0" y="144"/>
                  </a:lnTo>
                  <a:lnTo>
                    <a:pt x="0" y="0"/>
                  </a:lnTo>
                  <a:lnTo>
                    <a:pt x="77" y="0"/>
                  </a:lnTo>
                  <a:lnTo>
                    <a:pt x="77" y="7"/>
                  </a:lnTo>
                  <a:lnTo>
                    <a:pt x="7" y="7"/>
                  </a:lnTo>
                  <a:lnTo>
                    <a:pt x="7" y="144"/>
                  </a:ln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13" name="Rectangle 936">
              <a:extLst>
                <a:ext uri="{FF2B5EF4-FFF2-40B4-BE49-F238E27FC236}">
                  <a16:creationId xmlns:a16="http://schemas.microsoft.com/office/drawing/2014/main" id="{E6C51EE2-F3FB-4048-B8DA-B6975999BEB0}"/>
                </a:ext>
              </a:extLst>
            </p:cNvPr>
            <p:cNvSpPr>
              <a:spLocks noChangeArrowheads="1"/>
            </p:cNvSpPr>
            <p:nvPr/>
          </p:nvSpPr>
          <p:spPr bwMode="auto">
            <a:xfrm>
              <a:off x="3244874" y="5121673"/>
              <a:ext cx="89942" cy="10525"/>
            </a:xfrm>
            <a:prstGeom prst="rect">
              <a:avLst/>
            </a:pr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14" name="Rectangle 937">
              <a:extLst>
                <a:ext uri="{FF2B5EF4-FFF2-40B4-BE49-F238E27FC236}">
                  <a16:creationId xmlns:a16="http://schemas.microsoft.com/office/drawing/2014/main" id="{2C4D7434-0AE6-4EDB-A776-F88CEA6D897C}"/>
                </a:ext>
              </a:extLst>
            </p:cNvPr>
            <p:cNvSpPr>
              <a:spLocks noChangeArrowheads="1"/>
            </p:cNvSpPr>
            <p:nvPr/>
          </p:nvSpPr>
          <p:spPr bwMode="auto">
            <a:xfrm>
              <a:off x="3070611" y="5121673"/>
              <a:ext cx="92752" cy="10525"/>
            </a:xfrm>
            <a:prstGeom prst="rect">
              <a:avLst/>
            </a:pr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15" name="Oval 938">
              <a:extLst>
                <a:ext uri="{FF2B5EF4-FFF2-40B4-BE49-F238E27FC236}">
                  <a16:creationId xmlns:a16="http://schemas.microsoft.com/office/drawing/2014/main" id="{5E448DD6-80DF-4CED-9143-4F4045D31002}"/>
                </a:ext>
              </a:extLst>
            </p:cNvPr>
            <p:cNvSpPr>
              <a:spLocks noChangeArrowheads="1"/>
            </p:cNvSpPr>
            <p:nvPr/>
          </p:nvSpPr>
          <p:spPr bwMode="auto">
            <a:xfrm>
              <a:off x="3350274" y="4968330"/>
              <a:ext cx="87131" cy="88702"/>
            </a:xfrm>
            <a:prstGeom prst="ellipse">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16" name="Rectangle 939">
              <a:extLst>
                <a:ext uri="{FF2B5EF4-FFF2-40B4-BE49-F238E27FC236}">
                  <a16:creationId xmlns:a16="http://schemas.microsoft.com/office/drawing/2014/main" id="{E64411B7-E6D6-48A0-890F-537F31EA31BC}"/>
                </a:ext>
              </a:extLst>
            </p:cNvPr>
            <p:cNvSpPr>
              <a:spLocks noChangeArrowheads="1"/>
            </p:cNvSpPr>
            <p:nvPr/>
          </p:nvSpPr>
          <p:spPr bwMode="auto">
            <a:xfrm>
              <a:off x="3350274" y="5081084"/>
              <a:ext cx="87131" cy="90204"/>
            </a:xfrm>
            <a:prstGeom prst="rect">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17" name="Oval 940">
              <a:extLst>
                <a:ext uri="{FF2B5EF4-FFF2-40B4-BE49-F238E27FC236}">
                  <a16:creationId xmlns:a16="http://schemas.microsoft.com/office/drawing/2014/main" id="{29F9AB6B-3611-40B7-B733-91F992557B7F}"/>
                </a:ext>
              </a:extLst>
            </p:cNvPr>
            <p:cNvSpPr>
              <a:spLocks noChangeArrowheads="1"/>
            </p:cNvSpPr>
            <p:nvPr/>
          </p:nvSpPr>
          <p:spPr bwMode="auto">
            <a:xfrm>
              <a:off x="3350274" y="5193841"/>
              <a:ext cx="87131" cy="88702"/>
            </a:xfrm>
            <a:prstGeom prst="ellipse">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18" name="Oval 941">
              <a:extLst>
                <a:ext uri="{FF2B5EF4-FFF2-40B4-BE49-F238E27FC236}">
                  <a16:creationId xmlns:a16="http://schemas.microsoft.com/office/drawing/2014/main" id="{6C8A2D1F-99A9-4411-8547-BBA62D4BBFEB}"/>
                </a:ext>
              </a:extLst>
            </p:cNvPr>
            <p:cNvSpPr>
              <a:spLocks noChangeArrowheads="1"/>
            </p:cNvSpPr>
            <p:nvPr/>
          </p:nvSpPr>
          <p:spPr bwMode="auto">
            <a:xfrm>
              <a:off x="3018614" y="5081084"/>
              <a:ext cx="88536" cy="90204"/>
            </a:xfrm>
            <a:prstGeom prst="ellipse">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19" name="Oval 942">
              <a:extLst>
                <a:ext uri="{FF2B5EF4-FFF2-40B4-BE49-F238E27FC236}">
                  <a16:creationId xmlns:a16="http://schemas.microsoft.com/office/drawing/2014/main" id="{1057A2EC-9F5F-4790-A551-A86F1E7FD414}"/>
                </a:ext>
              </a:extLst>
            </p:cNvPr>
            <p:cNvSpPr>
              <a:spLocks noChangeArrowheads="1"/>
            </p:cNvSpPr>
            <p:nvPr/>
          </p:nvSpPr>
          <p:spPr bwMode="auto">
            <a:xfrm>
              <a:off x="3184444" y="5081084"/>
              <a:ext cx="87131" cy="90204"/>
            </a:xfrm>
            <a:prstGeom prst="ellipse">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20" name="Rectangle 943">
              <a:extLst>
                <a:ext uri="{FF2B5EF4-FFF2-40B4-BE49-F238E27FC236}">
                  <a16:creationId xmlns:a16="http://schemas.microsoft.com/office/drawing/2014/main" id="{CCDCC93D-D19B-44D0-AA68-19C5D9CA8C18}"/>
                </a:ext>
              </a:extLst>
            </p:cNvPr>
            <p:cNvSpPr>
              <a:spLocks noChangeArrowheads="1"/>
            </p:cNvSpPr>
            <p:nvPr/>
          </p:nvSpPr>
          <p:spPr bwMode="auto">
            <a:xfrm>
              <a:off x="3184444" y="4968331"/>
              <a:ext cx="87131" cy="88702"/>
            </a:xfrm>
            <a:prstGeom prst="rect">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21" name="Rectangle 944" descr="component solutions">
              <a:extLst>
                <a:ext uri="{FF2B5EF4-FFF2-40B4-BE49-F238E27FC236}">
                  <a16:creationId xmlns:a16="http://schemas.microsoft.com/office/drawing/2014/main" id="{DE919DC2-03CC-4E0A-A639-D2E7ECDA98B9}"/>
                </a:ext>
              </a:extLst>
            </p:cNvPr>
            <p:cNvSpPr>
              <a:spLocks noChangeArrowheads="1"/>
            </p:cNvSpPr>
            <p:nvPr/>
          </p:nvSpPr>
          <p:spPr bwMode="auto">
            <a:xfrm>
              <a:off x="3184444" y="5193843"/>
              <a:ext cx="87131" cy="88702"/>
            </a:xfrm>
            <a:prstGeom prst="rect">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22" name="Freeform 945">
              <a:extLst>
                <a:ext uri="{FF2B5EF4-FFF2-40B4-BE49-F238E27FC236}">
                  <a16:creationId xmlns:a16="http://schemas.microsoft.com/office/drawing/2014/main" id="{E6959533-5C1A-4E2D-A9DC-42553DAE26A7}"/>
                </a:ext>
              </a:extLst>
            </p:cNvPr>
            <p:cNvSpPr>
              <a:spLocks/>
            </p:cNvSpPr>
            <p:nvPr/>
          </p:nvSpPr>
          <p:spPr bwMode="auto">
            <a:xfrm>
              <a:off x="3327789" y="5105142"/>
              <a:ext cx="22485" cy="43599"/>
            </a:xfrm>
            <a:custGeom>
              <a:avLst/>
              <a:gdLst>
                <a:gd name="T0" fmla="*/ 0 w 16"/>
                <a:gd name="T1" fmla="*/ 0 h 29"/>
                <a:gd name="T2" fmla="*/ 16 w 16"/>
                <a:gd name="T3" fmla="*/ 14 h 29"/>
                <a:gd name="T4" fmla="*/ 0 w 16"/>
                <a:gd name="T5" fmla="*/ 29 h 29"/>
                <a:gd name="T6" fmla="*/ 0 w 16"/>
                <a:gd name="T7" fmla="*/ 0 h 29"/>
              </a:gdLst>
              <a:ahLst/>
              <a:cxnLst>
                <a:cxn ang="0">
                  <a:pos x="T0" y="T1"/>
                </a:cxn>
                <a:cxn ang="0">
                  <a:pos x="T2" y="T3"/>
                </a:cxn>
                <a:cxn ang="0">
                  <a:pos x="T4" y="T5"/>
                </a:cxn>
                <a:cxn ang="0">
                  <a:pos x="T6" y="T7"/>
                </a:cxn>
              </a:cxnLst>
              <a:rect l="0" t="0" r="r" b="b"/>
              <a:pathLst>
                <a:path w="16" h="29">
                  <a:moveTo>
                    <a:pt x="0" y="0"/>
                  </a:moveTo>
                  <a:lnTo>
                    <a:pt x="16" y="14"/>
                  </a:lnTo>
                  <a:lnTo>
                    <a:pt x="0" y="29"/>
                  </a:lnTo>
                  <a:lnTo>
                    <a:pt x="0" y="0"/>
                  </a:ln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23" name="Freeform 946">
              <a:extLst>
                <a:ext uri="{FF2B5EF4-FFF2-40B4-BE49-F238E27FC236}">
                  <a16:creationId xmlns:a16="http://schemas.microsoft.com/office/drawing/2014/main" id="{152F53FB-4A95-4B96-A47B-525F6EDA3331}"/>
                </a:ext>
              </a:extLst>
            </p:cNvPr>
            <p:cNvSpPr>
              <a:spLocks/>
            </p:cNvSpPr>
            <p:nvPr/>
          </p:nvSpPr>
          <p:spPr bwMode="auto">
            <a:xfrm>
              <a:off x="3327789" y="4992390"/>
              <a:ext cx="21079" cy="43599"/>
            </a:xfrm>
            <a:custGeom>
              <a:avLst/>
              <a:gdLst>
                <a:gd name="T0" fmla="*/ 0 w 15"/>
                <a:gd name="T1" fmla="*/ 0 h 29"/>
                <a:gd name="T2" fmla="*/ 15 w 15"/>
                <a:gd name="T3" fmla="*/ 15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5"/>
                  </a:lnTo>
                  <a:lnTo>
                    <a:pt x="0" y="29"/>
                  </a:lnTo>
                  <a:lnTo>
                    <a:pt x="0" y="0"/>
                  </a:ln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24" name="Freeform 947">
              <a:extLst>
                <a:ext uri="{FF2B5EF4-FFF2-40B4-BE49-F238E27FC236}">
                  <a16:creationId xmlns:a16="http://schemas.microsoft.com/office/drawing/2014/main" id="{93D0E0F4-F881-4F1B-94D2-2BCA2CF9AB04}"/>
                </a:ext>
              </a:extLst>
            </p:cNvPr>
            <p:cNvSpPr>
              <a:spLocks/>
            </p:cNvSpPr>
            <p:nvPr/>
          </p:nvSpPr>
          <p:spPr bwMode="auto">
            <a:xfrm>
              <a:off x="3157749" y="5105168"/>
              <a:ext cx="21079" cy="43599"/>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25" name="Group 124">
            <a:extLst>
              <a:ext uri="{FF2B5EF4-FFF2-40B4-BE49-F238E27FC236}">
                <a16:creationId xmlns:a16="http://schemas.microsoft.com/office/drawing/2014/main" id="{BF298773-3FC3-4DB0-882A-57561C36D3EE}"/>
              </a:ext>
            </a:extLst>
          </p:cNvPr>
          <p:cNvGrpSpPr/>
          <p:nvPr/>
        </p:nvGrpSpPr>
        <p:grpSpPr>
          <a:xfrm>
            <a:off x="4198680" y="5230996"/>
            <a:ext cx="233132" cy="309689"/>
            <a:chOff x="4385537" y="4970593"/>
            <a:chExt cx="233132" cy="309689"/>
          </a:xfrm>
        </p:grpSpPr>
        <p:sp>
          <p:nvSpPr>
            <p:cNvPr id="126" name="Freeform: Shape 125">
              <a:extLst>
                <a:ext uri="{FF2B5EF4-FFF2-40B4-BE49-F238E27FC236}">
                  <a16:creationId xmlns:a16="http://schemas.microsoft.com/office/drawing/2014/main" id="{4F4A04DA-4CA9-4A07-A951-6B1F7B735357}"/>
                </a:ext>
              </a:extLst>
            </p:cNvPr>
            <p:cNvSpPr/>
            <p:nvPr/>
          </p:nvSpPr>
          <p:spPr>
            <a:xfrm>
              <a:off x="4385537" y="4970593"/>
              <a:ext cx="233132" cy="94979"/>
            </a:xfrm>
            <a:custGeom>
              <a:avLst/>
              <a:gdLst>
                <a:gd name="connsiteX0" fmla="*/ 665832 w 665832"/>
                <a:gd name="connsiteY0" fmla="*/ 135632 h 271264"/>
                <a:gd name="connsiteX1" fmla="*/ 332916 w 665832"/>
                <a:gd name="connsiteY1" fmla="*/ 271264 h 271264"/>
                <a:gd name="connsiteX2" fmla="*/ 0 w 665832"/>
                <a:gd name="connsiteY2" fmla="*/ 135632 h 271264"/>
                <a:gd name="connsiteX3" fmla="*/ 332916 w 665832"/>
                <a:gd name="connsiteY3" fmla="*/ 0 h 271264"/>
                <a:gd name="connsiteX4" fmla="*/ 665832 w 665832"/>
                <a:gd name="connsiteY4" fmla="*/ 135632 h 271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5832" h="271264">
                  <a:moveTo>
                    <a:pt x="665832" y="135632"/>
                  </a:moveTo>
                  <a:cubicBezTo>
                    <a:pt x="665832" y="210540"/>
                    <a:pt x="516780" y="271264"/>
                    <a:pt x="332916" y="271264"/>
                  </a:cubicBezTo>
                  <a:cubicBezTo>
                    <a:pt x="149052" y="271264"/>
                    <a:pt x="0" y="210540"/>
                    <a:pt x="0" y="135632"/>
                  </a:cubicBezTo>
                  <a:cubicBezTo>
                    <a:pt x="0" y="60725"/>
                    <a:pt x="149052" y="0"/>
                    <a:pt x="332916" y="0"/>
                  </a:cubicBezTo>
                  <a:cubicBezTo>
                    <a:pt x="516780" y="0"/>
                    <a:pt x="665832" y="60725"/>
                    <a:pt x="665832" y="135632"/>
                  </a:cubicBezTo>
                  <a:close/>
                </a:path>
              </a:pathLst>
            </a:custGeom>
            <a:solidFill>
              <a:schemeClr val="bg1"/>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7" name="Freeform: Shape 126">
              <a:extLst>
                <a:ext uri="{FF2B5EF4-FFF2-40B4-BE49-F238E27FC236}">
                  <a16:creationId xmlns:a16="http://schemas.microsoft.com/office/drawing/2014/main" id="{BD671F54-3ED7-4FD0-B3B8-272F28F63450}"/>
                </a:ext>
              </a:extLst>
            </p:cNvPr>
            <p:cNvSpPr/>
            <p:nvPr/>
          </p:nvSpPr>
          <p:spPr>
            <a:xfrm>
              <a:off x="4385537" y="5018370"/>
              <a:ext cx="233132" cy="261912"/>
            </a:xfrm>
            <a:custGeom>
              <a:avLst/>
              <a:gdLst>
                <a:gd name="connsiteX0" fmla="*/ 332916 w 665832"/>
                <a:gd name="connsiteY0" fmla="*/ 135632 h 748031"/>
                <a:gd name="connsiteX1" fmla="*/ 0 w 665832"/>
                <a:gd name="connsiteY1" fmla="*/ 0 h 748031"/>
                <a:gd name="connsiteX2" fmla="*/ 0 w 665832"/>
                <a:gd name="connsiteY2" fmla="*/ 617332 h 748031"/>
                <a:gd name="connsiteX3" fmla="*/ 332916 w 665832"/>
                <a:gd name="connsiteY3" fmla="*/ 752964 h 748031"/>
                <a:gd name="connsiteX4" fmla="*/ 665832 w 665832"/>
                <a:gd name="connsiteY4" fmla="*/ 617332 h 748031"/>
                <a:gd name="connsiteX5" fmla="*/ 665832 w 665832"/>
                <a:gd name="connsiteY5" fmla="*/ 0 h 748031"/>
                <a:gd name="connsiteX6" fmla="*/ 332916 w 665832"/>
                <a:gd name="connsiteY6" fmla="*/ 135632 h 748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5832" h="748031">
                  <a:moveTo>
                    <a:pt x="332916" y="135632"/>
                  </a:moveTo>
                  <a:cubicBezTo>
                    <a:pt x="149607" y="135632"/>
                    <a:pt x="0" y="74803"/>
                    <a:pt x="0" y="0"/>
                  </a:cubicBezTo>
                  <a:lnTo>
                    <a:pt x="0" y="617332"/>
                  </a:lnTo>
                  <a:cubicBezTo>
                    <a:pt x="0" y="692135"/>
                    <a:pt x="148785" y="752964"/>
                    <a:pt x="332916" y="752964"/>
                  </a:cubicBezTo>
                  <a:cubicBezTo>
                    <a:pt x="517047" y="752964"/>
                    <a:pt x="665832" y="692135"/>
                    <a:pt x="665832" y="617332"/>
                  </a:cubicBezTo>
                  <a:lnTo>
                    <a:pt x="665832" y="0"/>
                  </a:lnTo>
                  <a:cubicBezTo>
                    <a:pt x="666654" y="74803"/>
                    <a:pt x="517047" y="135632"/>
                    <a:pt x="332916" y="135632"/>
                  </a:cubicBezTo>
                  <a:close/>
                </a:path>
              </a:pathLst>
            </a:custGeom>
            <a:solidFill>
              <a:srgbClr val="50E6FF"/>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8" name="Freeform: Shape 127">
              <a:extLst>
                <a:ext uri="{FF2B5EF4-FFF2-40B4-BE49-F238E27FC236}">
                  <a16:creationId xmlns:a16="http://schemas.microsoft.com/office/drawing/2014/main" id="{445DF31F-0B71-470E-957A-0EB4ADA84350}"/>
                </a:ext>
              </a:extLst>
            </p:cNvPr>
            <p:cNvSpPr/>
            <p:nvPr/>
          </p:nvSpPr>
          <p:spPr>
            <a:xfrm>
              <a:off x="4410289" y="4998799"/>
              <a:ext cx="181325" cy="66197"/>
            </a:xfrm>
            <a:custGeom>
              <a:avLst/>
              <a:gdLst>
                <a:gd name="connsiteX0" fmla="*/ 524445 w 517869"/>
                <a:gd name="connsiteY0" fmla="*/ 106862 h 189062"/>
                <a:gd name="connsiteX1" fmla="*/ 262223 w 517869"/>
                <a:gd name="connsiteY1" fmla="*/ 0 h 189062"/>
                <a:gd name="connsiteX2" fmla="*/ 0 w 517869"/>
                <a:gd name="connsiteY2" fmla="*/ 106862 h 189062"/>
                <a:gd name="connsiteX3" fmla="*/ 22194 w 517869"/>
                <a:gd name="connsiteY3" fmla="*/ 149606 h 189062"/>
                <a:gd name="connsiteX4" fmla="*/ 262223 w 517869"/>
                <a:gd name="connsiteY4" fmla="*/ 190707 h 189062"/>
                <a:gd name="connsiteX5" fmla="*/ 503073 w 517869"/>
                <a:gd name="connsiteY5" fmla="*/ 149606 h 189062"/>
                <a:gd name="connsiteX6" fmla="*/ 524445 w 517869"/>
                <a:gd name="connsiteY6" fmla="*/ 106862 h 18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7869" h="189062">
                  <a:moveTo>
                    <a:pt x="524445" y="106862"/>
                  </a:moveTo>
                  <a:cubicBezTo>
                    <a:pt x="524445" y="47677"/>
                    <a:pt x="406897" y="0"/>
                    <a:pt x="262223" y="0"/>
                  </a:cubicBezTo>
                  <a:cubicBezTo>
                    <a:pt x="117548" y="0"/>
                    <a:pt x="0" y="47677"/>
                    <a:pt x="0" y="106862"/>
                  </a:cubicBezTo>
                  <a:cubicBezTo>
                    <a:pt x="0" y="121658"/>
                    <a:pt x="7398" y="136454"/>
                    <a:pt x="22194" y="149606"/>
                  </a:cubicBezTo>
                  <a:cubicBezTo>
                    <a:pt x="83024" y="175089"/>
                    <a:pt x="167691" y="190707"/>
                    <a:pt x="262223" y="190707"/>
                  </a:cubicBezTo>
                  <a:cubicBezTo>
                    <a:pt x="356754" y="190707"/>
                    <a:pt x="442244" y="175089"/>
                    <a:pt x="503073" y="149606"/>
                  </a:cubicBezTo>
                  <a:cubicBezTo>
                    <a:pt x="517047" y="136454"/>
                    <a:pt x="524445" y="121658"/>
                    <a:pt x="524445" y="106862"/>
                  </a:cubicBezTo>
                  <a:close/>
                </a:path>
              </a:pathLst>
            </a:custGeom>
            <a:solidFill>
              <a:srgbClr val="0078D4"/>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29" name="Group 128">
            <a:extLst>
              <a:ext uri="{FF2B5EF4-FFF2-40B4-BE49-F238E27FC236}">
                <a16:creationId xmlns:a16="http://schemas.microsoft.com/office/drawing/2014/main" id="{0E98C103-D37D-465E-87C9-ACA17B055845}"/>
              </a:ext>
            </a:extLst>
          </p:cNvPr>
          <p:cNvGrpSpPr/>
          <p:nvPr/>
        </p:nvGrpSpPr>
        <p:grpSpPr>
          <a:xfrm>
            <a:off x="5198004" y="5276017"/>
            <a:ext cx="494558" cy="219646"/>
            <a:chOff x="5522126" y="5015614"/>
            <a:chExt cx="494558" cy="219646"/>
          </a:xfrm>
        </p:grpSpPr>
        <p:sp>
          <p:nvSpPr>
            <p:cNvPr id="130" name="AutoShape 131">
              <a:extLst>
                <a:ext uri="{FF2B5EF4-FFF2-40B4-BE49-F238E27FC236}">
                  <a16:creationId xmlns:a16="http://schemas.microsoft.com/office/drawing/2014/main" id="{80432D6B-A5A0-42B1-BE29-D2935B2F6480}"/>
                </a:ext>
              </a:extLst>
            </p:cNvPr>
            <p:cNvSpPr>
              <a:spLocks noChangeAspect="1" noChangeArrowheads="1" noTextEdit="1"/>
            </p:cNvSpPr>
            <p:nvPr/>
          </p:nvSpPr>
          <p:spPr bwMode="auto">
            <a:xfrm>
              <a:off x="5523543" y="5015614"/>
              <a:ext cx="493141" cy="219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31" name="Rectangle 133">
              <a:extLst>
                <a:ext uri="{FF2B5EF4-FFF2-40B4-BE49-F238E27FC236}">
                  <a16:creationId xmlns:a16="http://schemas.microsoft.com/office/drawing/2014/main" id="{6606A63C-ADD7-4E02-AB50-9C57B6CABE46}"/>
                </a:ext>
              </a:extLst>
            </p:cNvPr>
            <p:cNvSpPr>
              <a:spLocks noChangeArrowheads="1"/>
            </p:cNvSpPr>
            <p:nvPr/>
          </p:nvSpPr>
          <p:spPr bwMode="auto">
            <a:xfrm>
              <a:off x="5522126" y="5015614"/>
              <a:ext cx="77939" cy="77939"/>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32" name="Rectangle 134">
              <a:extLst>
                <a:ext uri="{FF2B5EF4-FFF2-40B4-BE49-F238E27FC236}">
                  <a16:creationId xmlns:a16="http://schemas.microsoft.com/office/drawing/2014/main" id="{B3363212-6CC8-46CE-AD3E-539681459498}"/>
                </a:ext>
              </a:extLst>
            </p:cNvPr>
            <p:cNvSpPr>
              <a:spLocks noChangeArrowheads="1"/>
            </p:cNvSpPr>
            <p:nvPr/>
          </p:nvSpPr>
          <p:spPr bwMode="auto">
            <a:xfrm>
              <a:off x="5625572" y="5015614"/>
              <a:ext cx="77939" cy="7793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33" name="Rectangle 135">
              <a:extLst>
                <a:ext uri="{FF2B5EF4-FFF2-40B4-BE49-F238E27FC236}">
                  <a16:creationId xmlns:a16="http://schemas.microsoft.com/office/drawing/2014/main" id="{CB1C3E4E-EEB1-478C-9DF7-FA6B9A8617AA}"/>
                </a:ext>
              </a:extLst>
            </p:cNvPr>
            <p:cNvSpPr>
              <a:spLocks noChangeArrowheads="1"/>
            </p:cNvSpPr>
            <p:nvPr/>
          </p:nvSpPr>
          <p:spPr bwMode="auto">
            <a:xfrm>
              <a:off x="5729018" y="5015614"/>
              <a:ext cx="77939" cy="77939"/>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34" name="Rectangle 136">
              <a:extLst>
                <a:ext uri="{FF2B5EF4-FFF2-40B4-BE49-F238E27FC236}">
                  <a16:creationId xmlns:a16="http://schemas.microsoft.com/office/drawing/2014/main" id="{54FB02D8-461E-426A-A8BB-D79117F4692A}"/>
                </a:ext>
              </a:extLst>
            </p:cNvPr>
            <p:cNvSpPr>
              <a:spLocks noChangeArrowheads="1"/>
            </p:cNvSpPr>
            <p:nvPr/>
          </p:nvSpPr>
          <p:spPr bwMode="auto">
            <a:xfrm>
              <a:off x="5832465" y="5015614"/>
              <a:ext cx="77939" cy="7793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35" name="Rectangle 137">
              <a:extLst>
                <a:ext uri="{FF2B5EF4-FFF2-40B4-BE49-F238E27FC236}">
                  <a16:creationId xmlns:a16="http://schemas.microsoft.com/office/drawing/2014/main" id="{7BDB7E84-5F3E-49E4-83F8-0C9DDC66BCB8}"/>
                </a:ext>
              </a:extLst>
            </p:cNvPr>
            <p:cNvSpPr>
              <a:spLocks noChangeArrowheads="1"/>
            </p:cNvSpPr>
            <p:nvPr/>
          </p:nvSpPr>
          <p:spPr bwMode="auto">
            <a:xfrm>
              <a:off x="5523543" y="5120477"/>
              <a:ext cx="442126" cy="77939"/>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36" name="Freeform 138">
              <a:extLst>
                <a:ext uri="{FF2B5EF4-FFF2-40B4-BE49-F238E27FC236}">
                  <a16:creationId xmlns:a16="http://schemas.microsoft.com/office/drawing/2014/main" id="{39B21BA4-94FB-44F3-89AC-B98075D2E65C}"/>
                </a:ext>
              </a:extLst>
            </p:cNvPr>
            <p:cNvSpPr>
              <a:spLocks/>
            </p:cNvSpPr>
            <p:nvPr/>
          </p:nvSpPr>
          <p:spPr bwMode="auto">
            <a:xfrm>
              <a:off x="5942996" y="5086468"/>
              <a:ext cx="73688" cy="147375"/>
            </a:xfrm>
            <a:custGeom>
              <a:avLst/>
              <a:gdLst>
                <a:gd name="T0" fmla="*/ 0 w 52"/>
                <a:gd name="T1" fmla="*/ 104 h 104"/>
                <a:gd name="T2" fmla="*/ 52 w 52"/>
                <a:gd name="T3" fmla="*/ 52 h 104"/>
                <a:gd name="T4" fmla="*/ 0 w 52"/>
                <a:gd name="T5" fmla="*/ 0 h 104"/>
                <a:gd name="T6" fmla="*/ 0 w 52"/>
                <a:gd name="T7" fmla="*/ 104 h 104"/>
              </a:gdLst>
              <a:ahLst/>
              <a:cxnLst>
                <a:cxn ang="0">
                  <a:pos x="T0" y="T1"/>
                </a:cxn>
                <a:cxn ang="0">
                  <a:pos x="T2" y="T3"/>
                </a:cxn>
                <a:cxn ang="0">
                  <a:pos x="T4" y="T5"/>
                </a:cxn>
                <a:cxn ang="0">
                  <a:pos x="T6" y="T7"/>
                </a:cxn>
              </a:cxnLst>
              <a:rect l="0" t="0" r="r" b="b"/>
              <a:pathLst>
                <a:path w="52" h="104">
                  <a:moveTo>
                    <a:pt x="0" y="104"/>
                  </a:moveTo>
                  <a:lnTo>
                    <a:pt x="52" y="52"/>
                  </a:lnTo>
                  <a:lnTo>
                    <a:pt x="0" y="0"/>
                  </a:lnTo>
                  <a:lnTo>
                    <a:pt x="0" y="104"/>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37" name="Graphic 12">
            <a:extLst>
              <a:ext uri="{FF2B5EF4-FFF2-40B4-BE49-F238E27FC236}">
                <a16:creationId xmlns:a16="http://schemas.microsoft.com/office/drawing/2014/main" id="{81A1CBBE-D259-41A5-89DC-8ADB8F4C3293}"/>
              </a:ext>
            </a:extLst>
          </p:cNvPr>
          <p:cNvGrpSpPr/>
          <p:nvPr/>
        </p:nvGrpSpPr>
        <p:grpSpPr>
          <a:xfrm>
            <a:off x="6279593" y="5253736"/>
            <a:ext cx="413866" cy="264208"/>
            <a:chOff x="6668136" y="1819109"/>
            <a:chExt cx="605942" cy="386828"/>
          </a:xfrm>
        </p:grpSpPr>
        <p:sp>
          <p:nvSpPr>
            <p:cNvPr id="138" name="Freeform: Shape 137">
              <a:extLst>
                <a:ext uri="{FF2B5EF4-FFF2-40B4-BE49-F238E27FC236}">
                  <a16:creationId xmlns:a16="http://schemas.microsoft.com/office/drawing/2014/main" id="{CCDCD610-B084-4102-B35F-ABEA1298582D}"/>
                </a:ext>
              </a:extLst>
            </p:cNvPr>
            <p:cNvSpPr/>
            <p:nvPr/>
          </p:nvSpPr>
          <p:spPr>
            <a:xfrm>
              <a:off x="6915067" y="1921957"/>
              <a:ext cx="359011" cy="177397"/>
            </a:xfrm>
            <a:custGeom>
              <a:avLst/>
              <a:gdLst>
                <a:gd name="connsiteX0" fmla="*/ 322135 w 359010"/>
                <a:gd name="connsiteY0" fmla="*/ 51823 h 177397"/>
                <a:gd name="connsiteX1" fmla="*/ 169371 w 359010"/>
                <a:gd name="connsiteY1" fmla="*/ 51823 h 177397"/>
                <a:gd name="connsiteX2" fmla="*/ 88699 w 359010"/>
                <a:gd name="connsiteY2" fmla="*/ 0 h 177397"/>
                <a:gd name="connsiteX3" fmla="*/ 0 w 359010"/>
                <a:gd name="connsiteY3" fmla="*/ 88699 h 177397"/>
                <a:gd name="connsiteX4" fmla="*/ 88699 w 359010"/>
                <a:gd name="connsiteY4" fmla="*/ 177397 h 177397"/>
                <a:gd name="connsiteX5" fmla="*/ 169371 w 359010"/>
                <a:gd name="connsiteY5" fmla="*/ 125574 h 177397"/>
                <a:gd name="connsiteX6" fmla="*/ 322135 w 359010"/>
                <a:gd name="connsiteY6" fmla="*/ 125574 h 177397"/>
                <a:gd name="connsiteX7" fmla="*/ 359011 w 359010"/>
                <a:gd name="connsiteY7" fmla="*/ 88699 h 177397"/>
                <a:gd name="connsiteX8" fmla="*/ 322135 w 359010"/>
                <a:gd name="connsiteY8" fmla="*/ 51823 h 177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9010" h="177397">
                  <a:moveTo>
                    <a:pt x="322135" y="51823"/>
                  </a:moveTo>
                  <a:lnTo>
                    <a:pt x="169371" y="51823"/>
                  </a:lnTo>
                  <a:cubicBezTo>
                    <a:pt x="155370" y="21253"/>
                    <a:pt x="124530" y="0"/>
                    <a:pt x="88699" y="0"/>
                  </a:cubicBezTo>
                  <a:cubicBezTo>
                    <a:pt x="39715" y="0"/>
                    <a:pt x="0" y="39715"/>
                    <a:pt x="0" y="88699"/>
                  </a:cubicBezTo>
                  <a:cubicBezTo>
                    <a:pt x="0" y="137682"/>
                    <a:pt x="39715" y="177397"/>
                    <a:pt x="88699" y="177397"/>
                  </a:cubicBezTo>
                  <a:cubicBezTo>
                    <a:pt x="124530" y="177397"/>
                    <a:pt x="155370" y="156144"/>
                    <a:pt x="169371" y="125574"/>
                  </a:cubicBezTo>
                  <a:lnTo>
                    <a:pt x="322135" y="125574"/>
                  </a:lnTo>
                  <a:cubicBezTo>
                    <a:pt x="342503" y="125574"/>
                    <a:pt x="359011" y="109066"/>
                    <a:pt x="359011" y="88699"/>
                  </a:cubicBezTo>
                  <a:cubicBezTo>
                    <a:pt x="359011" y="68331"/>
                    <a:pt x="342503" y="51823"/>
                    <a:pt x="322135" y="51823"/>
                  </a:cubicBezTo>
                  <a:close/>
                </a:path>
              </a:pathLst>
            </a:custGeom>
            <a:solidFill>
              <a:srgbClr val="FFFFFF"/>
            </a:solidFill>
            <a:ln w="1224"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39" name="Freeform: Shape 138">
              <a:extLst>
                <a:ext uri="{FF2B5EF4-FFF2-40B4-BE49-F238E27FC236}">
                  <a16:creationId xmlns:a16="http://schemas.microsoft.com/office/drawing/2014/main" id="{911C3170-6095-4DA5-9378-EB62A93DC72B}"/>
                </a:ext>
              </a:extLst>
            </p:cNvPr>
            <p:cNvSpPr/>
            <p:nvPr/>
          </p:nvSpPr>
          <p:spPr>
            <a:xfrm>
              <a:off x="6668136" y="1819109"/>
              <a:ext cx="519949" cy="386828"/>
            </a:xfrm>
            <a:custGeom>
              <a:avLst/>
              <a:gdLst>
                <a:gd name="connsiteX0" fmla="*/ 337525 w 519949"/>
                <a:gd name="connsiteY0" fmla="*/ 315425 h 386828"/>
                <a:gd name="connsiteX1" fmla="*/ 215601 w 519949"/>
                <a:gd name="connsiteY1" fmla="*/ 188584 h 386828"/>
                <a:gd name="connsiteX2" fmla="*/ 333136 w 519949"/>
                <a:gd name="connsiteY2" fmla="*/ 71467 h 386828"/>
                <a:gd name="connsiteX3" fmla="*/ 441207 w 519949"/>
                <a:gd name="connsiteY3" fmla="*/ 129153 h 386828"/>
                <a:gd name="connsiteX4" fmla="*/ 519949 w 519949"/>
                <a:gd name="connsiteY4" fmla="*/ 129153 h 386828"/>
                <a:gd name="connsiteX5" fmla="*/ 335189 w 519949"/>
                <a:gd name="connsiteY5" fmla="*/ 14 h 386828"/>
                <a:gd name="connsiteX6" fmla="*/ 151166 w 519949"/>
                <a:gd name="connsiteY6" fmla="*/ 141764 h 386828"/>
                <a:gd name="connsiteX7" fmla="*/ 38375 w 519949"/>
                <a:gd name="connsiteY7" fmla="*/ 141764 h 386828"/>
                <a:gd name="connsiteX8" fmla="*/ 0 w 519949"/>
                <a:gd name="connsiteY8" fmla="*/ 180140 h 386828"/>
                <a:gd name="connsiteX9" fmla="*/ 0 w 519949"/>
                <a:gd name="connsiteY9" fmla="*/ 202954 h 386828"/>
                <a:gd name="connsiteX10" fmla="*/ 38375 w 519949"/>
                <a:gd name="connsiteY10" fmla="*/ 241329 h 386828"/>
                <a:gd name="connsiteX11" fmla="*/ 150134 w 519949"/>
                <a:gd name="connsiteY11" fmla="*/ 241329 h 386828"/>
                <a:gd name="connsiteX12" fmla="*/ 337525 w 519949"/>
                <a:gd name="connsiteY12" fmla="*/ 386829 h 386828"/>
                <a:gd name="connsiteX13" fmla="*/ 519949 w 519949"/>
                <a:gd name="connsiteY13" fmla="*/ 257677 h 386828"/>
                <a:gd name="connsiteX14" fmla="*/ 441207 w 519949"/>
                <a:gd name="connsiteY14" fmla="*/ 257677 h 386828"/>
                <a:gd name="connsiteX15" fmla="*/ 337525 w 519949"/>
                <a:gd name="connsiteY15" fmla="*/ 315425 h 386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19949" h="386828">
                  <a:moveTo>
                    <a:pt x="337525" y="315425"/>
                  </a:moveTo>
                  <a:cubicBezTo>
                    <a:pt x="268641" y="315425"/>
                    <a:pt x="212909" y="258046"/>
                    <a:pt x="215601" y="188584"/>
                  </a:cubicBezTo>
                  <a:cubicBezTo>
                    <a:pt x="218059" y="125097"/>
                    <a:pt x="269636" y="73704"/>
                    <a:pt x="333136" y="71467"/>
                  </a:cubicBezTo>
                  <a:cubicBezTo>
                    <a:pt x="378666" y="69869"/>
                    <a:pt x="418934" y="93346"/>
                    <a:pt x="441207" y="129153"/>
                  </a:cubicBezTo>
                  <a:lnTo>
                    <a:pt x="519949" y="129153"/>
                  </a:lnTo>
                  <a:cubicBezTo>
                    <a:pt x="493153" y="53312"/>
                    <a:pt x="420323" y="-994"/>
                    <a:pt x="335189" y="14"/>
                  </a:cubicBezTo>
                  <a:cubicBezTo>
                    <a:pt x="247646" y="1046"/>
                    <a:pt x="173698" y="60982"/>
                    <a:pt x="151166" y="141764"/>
                  </a:cubicBezTo>
                  <a:lnTo>
                    <a:pt x="38375" y="141764"/>
                  </a:lnTo>
                  <a:cubicBezTo>
                    <a:pt x="17184" y="141764"/>
                    <a:pt x="0" y="158949"/>
                    <a:pt x="0" y="180140"/>
                  </a:cubicBezTo>
                  <a:lnTo>
                    <a:pt x="0" y="202954"/>
                  </a:lnTo>
                  <a:cubicBezTo>
                    <a:pt x="0" y="224145"/>
                    <a:pt x="17184" y="241329"/>
                    <a:pt x="38375" y="241329"/>
                  </a:cubicBezTo>
                  <a:lnTo>
                    <a:pt x="150134" y="241329"/>
                  </a:lnTo>
                  <a:cubicBezTo>
                    <a:pt x="171510" y="324877"/>
                    <a:pt x="247412" y="386829"/>
                    <a:pt x="337525" y="386829"/>
                  </a:cubicBezTo>
                  <a:cubicBezTo>
                    <a:pt x="421651" y="386829"/>
                    <a:pt x="493399" y="332830"/>
                    <a:pt x="519949" y="257677"/>
                  </a:cubicBezTo>
                  <a:lnTo>
                    <a:pt x="441207" y="257677"/>
                  </a:lnTo>
                  <a:cubicBezTo>
                    <a:pt x="419659" y="292316"/>
                    <a:pt x="381247" y="315425"/>
                    <a:pt x="337525" y="315425"/>
                  </a:cubicBezTo>
                  <a:close/>
                </a:path>
              </a:pathLst>
            </a:custGeom>
            <a:solidFill>
              <a:schemeClr val="accent3"/>
            </a:solidFill>
            <a:ln w="1224"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40" name="Group 139">
            <a:extLst>
              <a:ext uri="{FF2B5EF4-FFF2-40B4-BE49-F238E27FC236}">
                <a16:creationId xmlns:a16="http://schemas.microsoft.com/office/drawing/2014/main" id="{382822AC-E5F0-49A9-A7AE-9A9D2FD6F61D}"/>
              </a:ext>
            </a:extLst>
          </p:cNvPr>
          <p:cNvGrpSpPr/>
          <p:nvPr/>
        </p:nvGrpSpPr>
        <p:grpSpPr>
          <a:xfrm>
            <a:off x="7417611" y="5204528"/>
            <a:ext cx="395430" cy="362625"/>
            <a:chOff x="8058210" y="4944318"/>
            <a:chExt cx="395430" cy="362625"/>
          </a:xfrm>
        </p:grpSpPr>
        <p:sp>
          <p:nvSpPr>
            <p:cNvPr id="141" name="Freeform: Shape 140">
              <a:extLst>
                <a:ext uri="{FF2B5EF4-FFF2-40B4-BE49-F238E27FC236}">
                  <a16:creationId xmlns:a16="http://schemas.microsoft.com/office/drawing/2014/main" id="{E4DF3075-0E48-4DCF-9327-00DE805B7ADE}"/>
                </a:ext>
              </a:extLst>
            </p:cNvPr>
            <p:cNvSpPr/>
            <p:nvPr/>
          </p:nvSpPr>
          <p:spPr>
            <a:xfrm>
              <a:off x="8306131" y="5128287"/>
              <a:ext cx="147509" cy="73754"/>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chemeClr val="bg1"/>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2" name="Freeform: Shape 141">
              <a:extLst>
                <a:ext uri="{FF2B5EF4-FFF2-40B4-BE49-F238E27FC236}">
                  <a16:creationId xmlns:a16="http://schemas.microsoft.com/office/drawing/2014/main" id="{D0BB3248-D0B5-4AD0-A609-F5ACC3D5F2AC}"/>
                </a:ext>
              </a:extLst>
            </p:cNvPr>
            <p:cNvSpPr/>
            <p:nvPr/>
          </p:nvSpPr>
          <p:spPr>
            <a:xfrm>
              <a:off x="8338239" y="5027164"/>
              <a:ext cx="81949" cy="81949"/>
            </a:xfrm>
            <a:custGeom>
              <a:avLst/>
              <a:gdLst>
                <a:gd name="connsiteX0" fmla="*/ 102398 w 101142"/>
                <a:gd name="connsiteY0" fmla="*/ 52195 h 101141"/>
                <a:gd name="connsiteX1" fmla="*/ 52196 w 101142"/>
                <a:gd name="connsiteY1" fmla="*/ 102397 h 101141"/>
                <a:gd name="connsiteX2" fmla="*/ 1994 w 101142"/>
                <a:gd name="connsiteY2" fmla="*/ 52195 h 101141"/>
                <a:gd name="connsiteX3" fmla="*/ 52196 w 101142"/>
                <a:gd name="connsiteY3" fmla="*/ 1994 h 101141"/>
                <a:gd name="connsiteX4" fmla="*/ 102398 w 101142"/>
                <a:gd name="connsiteY4" fmla="*/ 52195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5"/>
                  </a:moveTo>
                  <a:cubicBezTo>
                    <a:pt x="102398" y="79981"/>
                    <a:pt x="79896" y="102397"/>
                    <a:pt x="52196" y="102397"/>
                  </a:cubicBezTo>
                  <a:cubicBezTo>
                    <a:pt x="24495" y="102397"/>
                    <a:pt x="1994" y="79896"/>
                    <a:pt x="1994" y="52195"/>
                  </a:cubicBezTo>
                  <a:cubicBezTo>
                    <a:pt x="1994" y="24495"/>
                    <a:pt x="24495" y="1994"/>
                    <a:pt x="52196" y="1994"/>
                  </a:cubicBezTo>
                  <a:cubicBezTo>
                    <a:pt x="79896" y="1994"/>
                    <a:pt x="102398" y="24495"/>
                    <a:pt x="102398" y="52195"/>
                  </a:cubicBezTo>
                  <a:close/>
                </a:path>
              </a:pathLst>
            </a:custGeom>
            <a:solidFill>
              <a:schemeClr val="bg1"/>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3" name="Freeform: Shape 142">
              <a:extLst>
                <a:ext uri="{FF2B5EF4-FFF2-40B4-BE49-F238E27FC236}">
                  <a16:creationId xmlns:a16="http://schemas.microsoft.com/office/drawing/2014/main" id="{BD43CC8F-B76B-41D7-B589-686E4FB298B9}"/>
                </a:ext>
              </a:extLst>
            </p:cNvPr>
            <p:cNvSpPr/>
            <p:nvPr/>
          </p:nvSpPr>
          <p:spPr>
            <a:xfrm>
              <a:off x="8181822" y="5045410"/>
              <a:ext cx="147509" cy="73754"/>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chemeClr val="accent3"/>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4" name="Freeform: Shape 143">
              <a:extLst>
                <a:ext uri="{FF2B5EF4-FFF2-40B4-BE49-F238E27FC236}">
                  <a16:creationId xmlns:a16="http://schemas.microsoft.com/office/drawing/2014/main" id="{36D07F71-9087-404F-AD92-4B05CA552122}"/>
                </a:ext>
              </a:extLst>
            </p:cNvPr>
            <p:cNvSpPr/>
            <p:nvPr/>
          </p:nvSpPr>
          <p:spPr>
            <a:xfrm>
              <a:off x="8213938" y="4944318"/>
              <a:ext cx="81949" cy="81949"/>
            </a:xfrm>
            <a:custGeom>
              <a:avLst/>
              <a:gdLst>
                <a:gd name="connsiteX0" fmla="*/ 102398 w 101142"/>
                <a:gd name="connsiteY0" fmla="*/ 52196 h 101141"/>
                <a:gd name="connsiteX1" fmla="*/ 52196 w 101142"/>
                <a:gd name="connsiteY1" fmla="*/ 102397 h 101141"/>
                <a:gd name="connsiteX2" fmla="*/ 1994 w 101142"/>
                <a:gd name="connsiteY2" fmla="*/ 52196 h 101141"/>
                <a:gd name="connsiteX3" fmla="*/ 52111 w 101142"/>
                <a:gd name="connsiteY3" fmla="*/ 1994 h 101141"/>
                <a:gd name="connsiteX4" fmla="*/ 102398 w 101142"/>
                <a:gd name="connsiteY4" fmla="*/ 52196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6"/>
                  </a:moveTo>
                  <a:cubicBezTo>
                    <a:pt x="102398" y="79982"/>
                    <a:pt x="79896" y="102397"/>
                    <a:pt x="52196" y="102397"/>
                  </a:cubicBezTo>
                  <a:cubicBezTo>
                    <a:pt x="24496" y="102397"/>
                    <a:pt x="1994" y="79896"/>
                    <a:pt x="1994" y="52196"/>
                  </a:cubicBezTo>
                  <a:cubicBezTo>
                    <a:pt x="1994" y="24495"/>
                    <a:pt x="24410" y="1994"/>
                    <a:pt x="52111" y="1994"/>
                  </a:cubicBezTo>
                  <a:cubicBezTo>
                    <a:pt x="79812" y="1994"/>
                    <a:pt x="102398" y="24495"/>
                    <a:pt x="102398" y="52196"/>
                  </a:cubicBezTo>
                  <a:close/>
                </a:path>
              </a:pathLst>
            </a:custGeom>
            <a:solidFill>
              <a:schemeClr val="accent3"/>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5" name="Freeform: Shape 144">
              <a:extLst>
                <a:ext uri="{FF2B5EF4-FFF2-40B4-BE49-F238E27FC236}">
                  <a16:creationId xmlns:a16="http://schemas.microsoft.com/office/drawing/2014/main" id="{50E2BF16-E18C-4E5E-91C0-C4CD50F43B6E}"/>
                </a:ext>
              </a:extLst>
            </p:cNvPr>
            <p:cNvSpPr/>
            <p:nvPr/>
          </p:nvSpPr>
          <p:spPr>
            <a:xfrm>
              <a:off x="8181822" y="5233189"/>
              <a:ext cx="147509" cy="73754"/>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chemeClr val="bg1"/>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6" name="Freeform: Shape 145">
              <a:extLst>
                <a:ext uri="{FF2B5EF4-FFF2-40B4-BE49-F238E27FC236}">
                  <a16:creationId xmlns:a16="http://schemas.microsoft.com/office/drawing/2014/main" id="{D1E90991-A6BA-46AB-BE3D-7D99E2A9D1F1}"/>
                </a:ext>
              </a:extLst>
            </p:cNvPr>
            <p:cNvSpPr/>
            <p:nvPr/>
          </p:nvSpPr>
          <p:spPr>
            <a:xfrm>
              <a:off x="8213938" y="5132128"/>
              <a:ext cx="81949" cy="81949"/>
            </a:xfrm>
            <a:custGeom>
              <a:avLst/>
              <a:gdLst>
                <a:gd name="connsiteX0" fmla="*/ 102398 w 101142"/>
                <a:gd name="connsiteY0" fmla="*/ 52196 h 101141"/>
                <a:gd name="connsiteX1" fmla="*/ 52196 w 101142"/>
                <a:gd name="connsiteY1" fmla="*/ 102398 h 101141"/>
                <a:gd name="connsiteX2" fmla="*/ 1994 w 101142"/>
                <a:gd name="connsiteY2" fmla="*/ 52196 h 101141"/>
                <a:gd name="connsiteX3" fmla="*/ 52196 w 101142"/>
                <a:gd name="connsiteY3" fmla="*/ 1994 h 101141"/>
                <a:gd name="connsiteX4" fmla="*/ 102398 w 101142"/>
                <a:gd name="connsiteY4" fmla="*/ 52196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6"/>
                  </a:moveTo>
                  <a:cubicBezTo>
                    <a:pt x="102398" y="79982"/>
                    <a:pt x="79896" y="102398"/>
                    <a:pt x="52196" y="102398"/>
                  </a:cubicBezTo>
                  <a:cubicBezTo>
                    <a:pt x="24496" y="102398"/>
                    <a:pt x="1994" y="79896"/>
                    <a:pt x="1994" y="52196"/>
                  </a:cubicBezTo>
                  <a:cubicBezTo>
                    <a:pt x="1994" y="24496"/>
                    <a:pt x="24496" y="1994"/>
                    <a:pt x="52196" y="1994"/>
                  </a:cubicBezTo>
                  <a:cubicBezTo>
                    <a:pt x="79896" y="1994"/>
                    <a:pt x="102398" y="24410"/>
                    <a:pt x="102398" y="52196"/>
                  </a:cubicBezTo>
                  <a:close/>
                </a:path>
              </a:pathLst>
            </a:custGeom>
            <a:solidFill>
              <a:schemeClr val="bg1"/>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7" name="Freeform: Shape 146">
              <a:extLst>
                <a:ext uri="{FF2B5EF4-FFF2-40B4-BE49-F238E27FC236}">
                  <a16:creationId xmlns:a16="http://schemas.microsoft.com/office/drawing/2014/main" id="{2D52C098-007D-46FD-AFCB-383C3FA627C0}"/>
                </a:ext>
              </a:extLst>
            </p:cNvPr>
            <p:cNvSpPr/>
            <p:nvPr/>
          </p:nvSpPr>
          <p:spPr>
            <a:xfrm>
              <a:off x="8058210" y="5128287"/>
              <a:ext cx="147509" cy="73754"/>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chemeClr val="accent3"/>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8" name="Freeform: Shape 147">
              <a:extLst>
                <a:ext uri="{FF2B5EF4-FFF2-40B4-BE49-F238E27FC236}">
                  <a16:creationId xmlns:a16="http://schemas.microsoft.com/office/drawing/2014/main" id="{DD43D4FC-2B12-4A5E-AF33-7452638757CD}"/>
                </a:ext>
              </a:extLst>
            </p:cNvPr>
            <p:cNvSpPr/>
            <p:nvPr/>
          </p:nvSpPr>
          <p:spPr>
            <a:xfrm>
              <a:off x="8090326" y="5027164"/>
              <a:ext cx="81949" cy="81949"/>
            </a:xfrm>
            <a:custGeom>
              <a:avLst/>
              <a:gdLst>
                <a:gd name="connsiteX0" fmla="*/ 102398 w 101142"/>
                <a:gd name="connsiteY0" fmla="*/ 52195 h 101141"/>
                <a:gd name="connsiteX1" fmla="*/ 52196 w 101142"/>
                <a:gd name="connsiteY1" fmla="*/ 102397 h 101141"/>
                <a:gd name="connsiteX2" fmla="*/ 1994 w 101142"/>
                <a:gd name="connsiteY2" fmla="*/ 52195 h 101141"/>
                <a:gd name="connsiteX3" fmla="*/ 52111 w 101142"/>
                <a:gd name="connsiteY3" fmla="*/ 1994 h 101141"/>
                <a:gd name="connsiteX4" fmla="*/ 102398 w 101142"/>
                <a:gd name="connsiteY4" fmla="*/ 52195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5"/>
                  </a:moveTo>
                  <a:cubicBezTo>
                    <a:pt x="102398" y="79981"/>
                    <a:pt x="79897" y="102397"/>
                    <a:pt x="52196" y="102397"/>
                  </a:cubicBezTo>
                  <a:cubicBezTo>
                    <a:pt x="24495" y="102397"/>
                    <a:pt x="1994" y="79896"/>
                    <a:pt x="1994" y="52195"/>
                  </a:cubicBezTo>
                  <a:cubicBezTo>
                    <a:pt x="1994" y="24495"/>
                    <a:pt x="24410" y="1994"/>
                    <a:pt x="52111" y="1994"/>
                  </a:cubicBezTo>
                  <a:cubicBezTo>
                    <a:pt x="79811" y="1994"/>
                    <a:pt x="102398" y="24495"/>
                    <a:pt x="102398" y="52195"/>
                  </a:cubicBezTo>
                  <a:close/>
                </a:path>
              </a:pathLst>
            </a:custGeom>
            <a:solidFill>
              <a:schemeClr val="accent3"/>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49" name="Group 148">
            <a:extLst>
              <a:ext uri="{FF2B5EF4-FFF2-40B4-BE49-F238E27FC236}">
                <a16:creationId xmlns:a16="http://schemas.microsoft.com/office/drawing/2014/main" id="{B58A696D-EE9D-4C20-B439-75FDB1B9A207}"/>
              </a:ext>
            </a:extLst>
          </p:cNvPr>
          <p:cNvGrpSpPr/>
          <p:nvPr/>
        </p:nvGrpSpPr>
        <p:grpSpPr>
          <a:xfrm>
            <a:off x="8537194" y="5232465"/>
            <a:ext cx="363103" cy="306751"/>
            <a:chOff x="9332611" y="4972062"/>
            <a:chExt cx="363103" cy="306751"/>
          </a:xfrm>
        </p:grpSpPr>
        <p:sp>
          <p:nvSpPr>
            <p:cNvPr id="150" name="Freeform 855">
              <a:extLst>
                <a:ext uri="{FF2B5EF4-FFF2-40B4-BE49-F238E27FC236}">
                  <a16:creationId xmlns:a16="http://schemas.microsoft.com/office/drawing/2014/main" id="{C11FC39D-7B51-4BFA-9477-EE905FACA487}"/>
                </a:ext>
              </a:extLst>
            </p:cNvPr>
            <p:cNvSpPr>
              <a:spLocks/>
            </p:cNvSpPr>
            <p:nvPr/>
          </p:nvSpPr>
          <p:spPr bwMode="auto">
            <a:xfrm rot="10242739" flipV="1">
              <a:off x="9369582" y="5132579"/>
              <a:ext cx="164165" cy="82897"/>
            </a:xfrm>
            <a:custGeom>
              <a:avLst/>
              <a:gdLst>
                <a:gd name="T0" fmla="*/ 192 w 384"/>
                <a:gd name="T1" fmla="*/ 0 h 192"/>
                <a:gd name="T2" fmla="*/ 0 w 384"/>
                <a:gd name="T3" fmla="*/ 192 h 192"/>
                <a:gd name="T4" fmla="*/ 41 w 384"/>
                <a:gd name="T5" fmla="*/ 192 h 192"/>
                <a:gd name="T6" fmla="*/ 85 w 384"/>
                <a:gd name="T7" fmla="*/ 85 h 192"/>
                <a:gd name="T8" fmla="*/ 192 w 384"/>
                <a:gd name="T9" fmla="*/ 41 h 192"/>
                <a:gd name="T10" fmla="*/ 299 w 384"/>
                <a:gd name="T11" fmla="*/ 85 h 192"/>
                <a:gd name="T12" fmla="*/ 343 w 384"/>
                <a:gd name="T13" fmla="*/ 192 h 192"/>
                <a:gd name="T14" fmla="*/ 384 w 384"/>
                <a:gd name="T15" fmla="*/ 192 h 192"/>
                <a:gd name="T16" fmla="*/ 192 w 384"/>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4" h="192">
                  <a:moveTo>
                    <a:pt x="192" y="0"/>
                  </a:moveTo>
                  <a:cubicBezTo>
                    <a:pt x="86" y="0"/>
                    <a:pt x="0" y="86"/>
                    <a:pt x="0" y="192"/>
                  </a:cubicBezTo>
                  <a:cubicBezTo>
                    <a:pt x="41" y="192"/>
                    <a:pt x="41" y="192"/>
                    <a:pt x="41" y="192"/>
                  </a:cubicBezTo>
                  <a:cubicBezTo>
                    <a:pt x="41" y="152"/>
                    <a:pt x="56" y="114"/>
                    <a:pt x="85" y="85"/>
                  </a:cubicBezTo>
                  <a:cubicBezTo>
                    <a:pt x="114" y="56"/>
                    <a:pt x="152" y="41"/>
                    <a:pt x="192" y="41"/>
                  </a:cubicBezTo>
                  <a:cubicBezTo>
                    <a:pt x="232" y="41"/>
                    <a:pt x="270" y="56"/>
                    <a:pt x="299" y="85"/>
                  </a:cubicBezTo>
                  <a:cubicBezTo>
                    <a:pt x="328" y="114"/>
                    <a:pt x="343" y="152"/>
                    <a:pt x="343" y="192"/>
                  </a:cubicBezTo>
                  <a:cubicBezTo>
                    <a:pt x="384" y="192"/>
                    <a:pt x="384" y="192"/>
                    <a:pt x="384" y="192"/>
                  </a:cubicBezTo>
                  <a:cubicBezTo>
                    <a:pt x="384" y="86"/>
                    <a:pt x="298" y="0"/>
                    <a:pt x="192"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51" name="Oval 757">
              <a:extLst>
                <a:ext uri="{FF2B5EF4-FFF2-40B4-BE49-F238E27FC236}">
                  <a16:creationId xmlns:a16="http://schemas.microsoft.com/office/drawing/2014/main" id="{251A3901-E690-4D3C-8CC1-10F0B77559B9}"/>
                </a:ext>
              </a:extLst>
            </p:cNvPr>
            <p:cNvSpPr>
              <a:spLocks noChangeArrowheads="1"/>
            </p:cNvSpPr>
            <p:nvPr/>
          </p:nvSpPr>
          <p:spPr bwMode="auto">
            <a:xfrm>
              <a:off x="9332611" y="5197354"/>
              <a:ext cx="81459" cy="81459"/>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52" name="Freeform 855">
              <a:extLst>
                <a:ext uri="{FF2B5EF4-FFF2-40B4-BE49-F238E27FC236}">
                  <a16:creationId xmlns:a16="http://schemas.microsoft.com/office/drawing/2014/main" id="{0A6D5A11-C1A6-4C99-BEE7-3371519A26DD}"/>
                </a:ext>
              </a:extLst>
            </p:cNvPr>
            <p:cNvSpPr>
              <a:spLocks/>
            </p:cNvSpPr>
            <p:nvPr/>
          </p:nvSpPr>
          <p:spPr bwMode="auto">
            <a:xfrm rot="15186172" flipV="1">
              <a:off x="9434981" y="5022187"/>
              <a:ext cx="164165" cy="82897"/>
            </a:xfrm>
            <a:custGeom>
              <a:avLst/>
              <a:gdLst>
                <a:gd name="T0" fmla="*/ 192 w 384"/>
                <a:gd name="T1" fmla="*/ 0 h 192"/>
                <a:gd name="T2" fmla="*/ 0 w 384"/>
                <a:gd name="T3" fmla="*/ 192 h 192"/>
                <a:gd name="T4" fmla="*/ 41 w 384"/>
                <a:gd name="T5" fmla="*/ 192 h 192"/>
                <a:gd name="T6" fmla="*/ 85 w 384"/>
                <a:gd name="T7" fmla="*/ 85 h 192"/>
                <a:gd name="T8" fmla="*/ 192 w 384"/>
                <a:gd name="T9" fmla="*/ 41 h 192"/>
                <a:gd name="T10" fmla="*/ 299 w 384"/>
                <a:gd name="T11" fmla="*/ 85 h 192"/>
                <a:gd name="T12" fmla="*/ 343 w 384"/>
                <a:gd name="T13" fmla="*/ 192 h 192"/>
                <a:gd name="T14" fmla="*/ 384 w 384"/>
                <a:gd name="T15" fmla="*/ 192 h 192"/>
                <a:gd name="T16" fmla="*/ 192 w 384"/>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4" h="192">
                  <a:moveTo>
                    <a:pt x="192" y="0"/>
                  </a:moveTo>
                  <a:cubicBezTo>
                    <a:pt x="86" y="0"/>
                    <a:pt x="0" y="86"/>
                    <a:pt x="0" y="192"/>
                  </a:cubicBezTo>
                  <a:cubicBezTo>
                    <a:pt x="41" y="192"/>
                    <a:pt x="41" y="192"/>
                    <a:pt x="41" y="192"/>
                  </a:cubicBezTo>
                  <a:cubicBezTo>
                    <a:pt x="41" y="152"/>
                    <a:pt x="56" y="114"/>
                    <a:pt x="85" y="85"/>
                  </a:cubicBezTo>
                  <a:cubicBezTo>
                    <a:pt x="114" y="56"/>
                    <a:pt x="152" y="41"/>
                    <a:pt x="192" y="41"/>
                  </a:cubicBezTo>
                  <a:cubicBezTo>
                    <a:pt x="232" y="41"/>
                    <a:pt x="270" y="56"/>
                    <a:pt x="299" y="85"/>
                  </a:cubicBezTo>
                  <a:cubicBezTo>
                    <a:pt x="328" y="114"/>
                    <a:pt x="343" y="152"/>
                    <a:pt x="343" y="192"/>
                  </a:cubicBezTo>
                  <a:cubicBezTo>
                    <a:pt x="384" y="192"/>
                    <a:pt x="384" y="192"/>
                    <a:pt x="384" y="192"/>
                  </a:cubicBezTo>
                  <a:cubicBezTo>
                    <a:pt x="384" y="86"/>
                    <a:pt x="298" y="0"/>
                    <a:pt x="192"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53" name="Oval 757">
              <a:extLst>
                <a:ext uri="{FF2B5EF4-FFF2-40B4-BE49-F238E27FC236}">
                  <a16:creationId xmlns:a16="http://schemas.microsoft.com/office/drawing/2014/main" id="{14D616E8-1C6C-4D77-9406-E9659FAD4976}"/>
                </a:ext>
              </a:extLst>
            </p:cNvPr>
            <p:cNvSpPr>
              <a:spLocks noChangeArrowheads="1"/>
            </p:cNvSpPr>
            <p:nvPr/>
          </p:nvSpPr>
          <p:spPr bwMode="auto">
            <a:xfrm rot="4943433">
              <a:off x="9412184" y="4972062"/>
              <a:ext cx="81459" cy="81459"/>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54" name="Freeform 855">
              <a:extLst>
                <a:ext uri="{FF2B5EF4-FFF2-40B4-BE49-F238E27FC236}">
                  <a16:creationId xmlns:a16="http://schemas.microsoft.com/office/drawing/2014/main" id="{480BEC6B-8E9A-4013-86F4-7CC203184F96}"/>
                </a:ext>
              </a:extLst>
            </p:cNvPr>
            <p:cNvSpPr>
              <a:spLocks/>
            </p:cNvSpPr>
            <p:nvPr/>
          </p:nvSpPr>
          <p:spPr bwMode="auto">
            <a:xfrm rot="1131571" flipV="1">
              <a:off x="9479573" y="5162870"/>
              <a:ext cx="164165" cy="82897"/>
            </a:xfrm>
            <a:custGeom>
              <a:avLst/>
              <a:gdLst>
                <a:gd name="T0" fmla="*/ 192 w 384"/>
                <a:gd name="T1" fmla="*/ 0 h 192"/>
                <a:gd name="T2" fmla="*/ 0 w 384"/>
                <a:gd name="T3" fmla="*/ 192 h 192"/>
                <a:gd name="T4" fmla="*/ 41 w 384"/>
                <a:gd name="T5" fmla="*/ 192 h 192"/>
                <a:gd name="T6" fmla="*/ 85 w 384"/>
                <a:gd name="T7" fmla="*/ 85 h 192"/>
                <a:gd name="T8" fmla="*/ 192 w 384"/>
                <a:gd name="T9" fmla="*/ 41 h 192"/>
                <a:gd name="T10" fmla="*/ 299 w 384"/>
                <a:gd name="T11" fmla="*/ 85 h 192"/>
                <a:gd name="T12" fmla="*/ 343 w 384"/>
                <a:gd name="T13" fmla="*/ 192 h 192"/>
                <a:gd name="T14" fmla="*/ 384 w 384"/>
                <a:gd name="T15" fmla="*/ 192 h 192"/>
                <a:gd name="T16" fmla="*/ 192 w 384"/>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4" h="192">
                  <a:moveTo>
                    <a:pt x="192" y="0"/>
                  </a:moveTo>
                  <a:cubicBezTo>
                    <a:pt x="86" y="0"/>
                    <a:pt x="0" y="86"/>
                    <a:pt x="0" y="192"/>
                  </a:cubicBezTo>
                  <a:cubicBezTo>
                    <a:pt x="41" y="192"/>
                    <a:pt x="41" y="192"/>
                    <a:pt x="41" y="192"/>
                  </a:cubicBezTo>
                  <a:cubicBezTo>
                    <a:pt x="41" y="152"/>
                    <a:pt x="56" y="114"/>
                    <a:pt x="85" y="85"/>
                  </a:cubicBezTo>
                  <a:cubicBezTo>
                    <a:pt x="114" y="56"/>
                    <a:pt x="152" y="41"/>
                    <a:pt x="192" y="41"/>
                  </a:cubicBezTo>
                  <a:cubicBezTo>
                    <a:pt x="232" y="41"/>
                    <a:pt x="270" y="56"/>
                    <a:pt x="299" y="85"/>
                  </a:cubicBezTo>
                  <a:cubicBezTo>
                    <a:pt x="328" y="114"/>
                    <a:pt x="343" y="152"/>
                    <a:pt x="343" y="192"/>
                  </a:cubicBezTo>
                  <a:cubicBezTo>
                    <a:pt x="384" y="192"/>
                    <a:pt x="384" y="192"/>
                    <a:pt x="384" y="192"/>
                  </a:cubicBezTo>
                  <a:cubicBezTo>
                    <a:pt x="384" y="86"/>
                    <a:pt x="298" y="0"/>
                    <a:pt x="192"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55" name="Oval 757">
              <a:extLst>
                <a:ext uri="{FF2B5EF4-FFF2-40B4-BE49-F238E27FC236}">
                  <a16:creationId xmlns:a16="http://schemas.microsoft.com/office/drawing/2014/main" id="{4B363F5D-5499-4C3E-8155-67EEF2142107}"/>
                </a:ext>
              </a:extLst>
            </p:cNvPr>
            <p:cNvSpPr>
              <a:spLocks noChangeArrowheads="1"/>
            </p:cNvSpPr>
            <p:nvPr/>
          </p:nvSpPr>
          <p:spPr bwMode="auto">
            <a:xfrm rot="4943433">
              <a:off x="9614255" y="5146328"/>
              <a:ext cx="81459" cy="81459"/>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56" name="Oval 757">
              <a:extLst>
                <a:ext uri="{FF2B5EF4-FFF2-40B4-BE49-F238E27FC236}">
                  <a16:creationId xmlns:a16="http://schemas.microsoft.com/office/drawing/2014/main" id="{ADECD826-4B3A-4ED1-8740-8FBCA5F77114}"/>
                </a:ext>
              </a:extLst>
            </p:cNvPr>
            <p:cNvSpPr>
              <a:spLocks noChangeArrowheads="1"/>
            </p:cNvSpPr>
            <p:nvPr/>
          </p:nvSpPr>
          <p:spPr bwMode="auto">
            <a:xfrm>
              <a:off x="9432399" y="5075906"/>
              <a:ext cx="145899" cy="145899"/>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57" name="Group 156">
            <a:extLst>
              <a:ext uri="{FF2B5EF4-FFF2-40B4-BE49-F238E27FC236}">
                <a16:creationId xmlns:a16="http://schemas.microsoft.com/office/drawing/2014/main" id="{2A2EE95D-212C-40EF-8AEF-CE9D104C05EA}"/>
              </a:ext>
            </a:extLst>
          </p:cNvPr>
          <p:cNvGrpSpPr/>
          <p:nvPr/>
        </p:nvGrpSpPr>
        <p:grpSpPr>
          <a:xfrm>
            <a:off x="4302662" y="4002017"/>
            <a:ext cx="3765096" cy="713904"/>
            <a:chOff x="4201547" y="3743325"/>
            <a:chExt cx="3765096" cy="713904"/>
          </a:xfrm>
        </p:grpSpPr>
        <p:grpSp>
          <p:nvGrpSpPr>
            <p:cNvPr id="158" name="Group 157">
              <a:extLst>
                <a:ext uri="{FF2B5EF4-FFF2-40B4-BE49-F238E27FC236}">
                  <a16:creationId xmlns:a16="http://schemas.microsoft.com/office/drawing/2014/main" id="{65BD3D73-604D-43D3-881D-D1DC9F318712}"/>
                </a:ext>
              </a:extLst>
            </p:cNvPr>
            <p:cNvGrpSpPr/>
            <p:nvPr/>
          </p:nvGrpSpPr>
          <p:grpSpPr>
            <a:xfrm>
              <a:off x="4201547" y="4079063"/>
              <a:ext cx="3765096" cy="378166"/>
              <a:chOff x="5123845" y="4079063"/>
              <a:chExt cx="3765096" cy="378166"/>
            </a:xfrm>
          </p:grpSpPr>
          <p:sp>
            <p:nvSpPr>
              <p:cNvPr id="162" name="Rounded Rectangle 5">
                <a:extLst>
                  <a:ext uri="{FF2B5EF4-FFF2-40B4-BE49-F238E27FC236}">
                    <a16:creationId xmlns:a16="http://schemas.microsoft.com/office/drawing/2014/main" id="{6C55A1CA-FAA8-4A65-9662-D03E77C699DD}"/>
                  </a:ext>
                </a:extLst>
              </p:cNvPr>
              <p:cNvSpPr/>
              <p:nvPr/>
            </p:nvSpPr>
            <p:spPr bwMode="auto">
              <a:xfrm flipH="1">
                <a:off x="5123845" y="4081986"/>
                <a:ext cx="1644726" cy="375243"/>
              </a:xfrm>
              <a:prstGeom prst="rect">
                <a:avLst/>
              </a:prstGeom>
              <a:solidFill>
                <a:schemeClr val="bg1"/>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UI Semibold"/>
                    <a:ea typeface="+mn-ea"/>
                    <a:cs typeface="Segoe UI" pitchFamily="34" charset="0"/>
                  </a:rPr>
                  <a:t>HTTP API</a:t>
                </a:r>
              </a:p>
            </p:txBody>
          </p:sp>
          <p:sp>
            <p:nvSpPr>
              <p:cNvPr id="163" name="Rounded Rectangle 5">
                <a:extLst>
                  <a:ext uri="{FF2B5EF4-FFF2-40B4-BE49-F238E27FC236}">
                    <a16:creationId xmlns:a16="http://schemas.microsoft.com/office/drawing/2014/main" id="{7FDF6CF5-D56C-427C-935B-AB8514DC951C}"/>
                  </a:ext>
                </a:extLst>
              </p:cNvPr>
              <p:cNvSpPr/>
              <p:nvPr/>
            </p:nvSpPr>
            <p:spPr bwMode="auto">
              <a:xfrm flipH="1">
                <a:off x="7244215" y="4079063"/>
                <a:ext cx="1644726" cy="375243"/>
              </a:xfrm>
              <a:prstGeom prst="rect">
                <a:avLst/>
              </a:prstGeom>
              <a:solidFill>
                <a:schemeClr val="bg1"/>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UI Semibold"/>
                    <a:ea typeface="+mn-ea"/>
                    <a:cs typeface="Segoe UI" pitchFamily="34" charset="0"/>
                  </a:rPr>
                  <a:t>gRPC API</a:t>
                </a:r>
              </a:p>
            </p:txBody>
          </p:sp>
        </p:grpSp>
        <p:grpSp>
          <p:nvGrpSpPr>
            <p:cNvPr id="159" name="Group 158">
              <a:extLst>
                <a:ext uri="{FF2B5EF4-FFF2-40B4-BE49-F238E27FC236}">
                  <a16:creationId xmlns:a16="http://schemas.microsoft.com/office/drawing/2014/main" id="{A721A271-DC70-47FC-BCDE-3E6B54D22B1A}"/>
                </a:ext>
              </a:extLst>
            </p:cNvPr>
            <p:cNvGrpSpPr/>
            <p:nvPr/>
          </p:nvGrpSpPr>
          <p:grpSpPr>
            <a:xfrm>
              <a:off x="5008563" y="3743325"/>
              <a:ext cx="2141537" cy="336549"/>
              <a:chOff x="5008563" y="3743325"/>
              <a:chExt cx="2141537" cy="336549"/>
            </a:xfrm>
          </p:grpSpPr>
          <p:sp>
            <p:nvSpPr>
              <p:cNvPr id="160" name="Rectangle 2">
                <a:extLst>
                  <a:ext uri="{FF2B5EF4-FFF2-40B4-BE49-F238E27FC236}">
                    <a16:creationId xmlns:a16="http://schemas.microsoft.com/office/drawing/2014/main" id="{745B1DFF-8C1D-413E-83C6-E1C11B7FEBE0}"/>
                  </a:ext>
                </a:extLst>
              </p:cNvPr>
              <p:cNvSpPr/>
              <p:nvPr/>
            </p:nvSpPr>
            <p:spPr bwMode="auto">
              <a:xfrm>
                <a:off x="5008563" y="3930649"/>
                <a:ext cx="2141537" cy="149225"/>
              </a:xfrm>
              <a:custGeom>
                <a:avLst/>
                <a:gdLst>
                  <a:gd name="connsiteX0" fmla="*/ 0 w 2222499"/>
                  <a:gd name="connsiteY0" fmla="*/ 0 h 128270"/>
                  <a:gd name="connsiteX1" fmla="*/ 2222499 w 2222499"/>
                  <a:gd name="connsiteY1" fmla="*/ 0 h 128270"/>
                  <a:gd name="connsiteX2" fmla="*/ 2222499 w 2222499"/>
                  <a:gd name="connsiteY2" fmla="*/ 128270 h 128270"/>
                  <a:gd name="connsiteX3" fmla="*/ 0 w 2222499"/>
                  <a:gd name="connsiteY3" fmla="*/ 128270 h 128270"/>
                  <a:gd name="connsiteX4" fmla="*/ 0 w 2222499"/>
                  <a:gd name="connsiteY4" fmla="*/ 0 h 128270"/>
                  <a:gd name="connsiteX0" fmla="*/ 0 w 2222499"/>
                  <a:gd name="connsiteY0" fmla="*/ 128270 h 219710"/>
                  <a:gd name="connsiteX1" fmla="*/ 0 w 2222499"/>
                  <a:gd name="connsiteY1" fmla="*/ 0 h 219710"/>
                  <a:gd name="connsiteX2" fmla="*/ 2222499 w 2222499"/>
                  <a:gd name="connsiteY2" fmla="*/ 0 h 219710"/>
                  <a:gd name="connsiteX3" fmla="*/ 2222499 w 2222499"/>
                  <a:gd name="connsiteY3" fmla="*/ 128270 h 219710"/>
                  <a:gd name="connsiteX4" fmla="*/ 91440 w 2222499"/>
                  <a:gd name="connsiteY4" fmla="*/ 219710 h 219710"/>
                  <a:gd name="connsiteX0" fmla="*/ 0 w 2222499"/>
                  <a:gd name="connsiteY0" fmla="*/ 128270 h 721360"/>
                  <a:gd name="connsiteX1" fmla="*/ 0 w 2222499"/>
                  <a:gd name="connsiteY1" fmla="*/ 0 h 721360"/>
                  <a:gd name="connsiteX2" fmla="*/ 2222499 w 2222499"/>
                  <a:gd name="connsiteY2" fmla="*/ 0 h 721360"/>
                  <a:gd name="connsiteX3" fmla="*/ 2222499 w 2222499"/>
                  <a:gd name="connsiteY3" fmla="*/ 128270 h 721360"/>
                  <a:gd name="connsiteX4" fmla="*/ 1821815 w 2222499"/>
                  <a:gd name="connsiteY4" fmla="*/ 721360 h 721360"/>
                  <a:gd name="connsiteX0" fmla="*/ 0 w 2222499"/>
                  <a:gd name="connsiteY0" fmla="*/ 128270 h 359410"/>
                  <a:gd name="connsiteX1" fmla="*/ 0 w 2222499"/>
                  <a:gd name="connsiteY1" fmla="*/ 0 h 359410"/>
                  <a:gd name="connsiteX2" fmla="*/ 2222499 w 2222499"/>
                  <a:gd name="connsiteY2" fmla="*/ 0 h 359410"/>
                  <a:gd name="connsiteX3" fmla="*/ 2222499 w 2222499"/>
                  <a:gd name="connsiteY3" fmla="*/ 128270 h 359410"/>
                  <a:gd name="connsiteX4" fmla="*/ 1139190 w 2222499"/>
                  <a:gd name="connsiteY4" fmla="*/ 359410 h 359410"/>
                  <a:gd name="connsiteX0" fmla="*/ 0 w 2222499"/>
                  <a:gd name="connsiteY0" fmla="*/ 128270 h 128270"/>
                  <a:gd name="connsiteX1" fmla="*/ 0 w 2222499"/>
                  <a:gd name="connsiteY1" fmla="*/ 0 h 128270"/>
                  <a:gd name="connsiteX2" fmla="*/ 2222499 w 2222499"/>
                  <a:gd name="connsiteY2" fmla="*/ 0 h 128270"/>
                  <a:gd name="connsiteX3" fmla="*/ 2222499 w 2222499"/>
                  <a:gd name="connsiteY3" fmla="*/ 128270 h 128270"/>
                </a:gdLst>
                <a:ahLst/>
                <a:cxnLst>
                  <a:cxn ang="0">
                    <a:pos x="connsiteX0" y="connsiteY0"/>
                  </a:cxn>
                  <a:cxn ang="0">
                    <a:pos x="connsiteX1" y="connsiteY1"/>
                  </a:cxn>
                  <a:cxn ang="0">
                    <a:pos x="connsiteX2" y="connsiteY2"/>
                  </a:cxn>
                  <a:cxn ang="0">
                    <a:pos x="connsiteX3" y="connsiteY3"/>
                  </a:cxn>
                </a:cxnLst>
                <a:rect l="l" t="t" r="r" b="b"/>
                <a:pathLst>
                  <a:path w="2222499" h="128270">
                    <a:moveTo>
                      <a:pt x="0" y="128270"/>
                    </a:moveTo>
                    <a:lnTo>
                      <a:pt x="0" y="0"/>
                    </a:lnTo>
                    <a:lnTo>
                      <a:pt x="2222499" y="0"/>
                    </a:lnTo>
                    <a:lnTo>
                      <a:pt x="2222499" y="128270"/>
                    </a:lnTo>
                  </a:path>
                </a:pathLst>
              </a:custGeom>
              <a:noFill/>
              <a:ln w="19050">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61" name="Straight Connector 160">
                <a:extLst>
                  <a:ext uri="{FF2B5EF4-FFF2-40B4-BE49-F238E27FC236}">
                    <a16:creationId xmlns:a16="http://schemas.microsoft.com/office/drawing/2014/main" id="{AAE9B188-9BBA-458C-85BB-E8C1689F0A8F}"/>
                  </a:ext>
                </a:extLst>
              </p:cNvPr>
              <p:cNvCxnSpPr>
                <a:cxnSpLocks/>
              </p:cNvCxnSpPr>
              <p:nvPr/>
            </p:nvCxnSpPr>
            <p:spPr>
              <a:xfrm flipH="1" flipV="1">
                <a:off x="6089651" y="3743325"/>
                <a:ext cx="1" cy="196851"/>
              </a:xfrm>
              <a:prstGeom prst="line">
                <a:avLst/>
              </a:prstGeom>
              <a:ln w="19050">
                <a:solidFill>
                  <a:schemeClr val="accent6"/>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sp>
        <p:nvSpPr>
          <p:cNvPr id="178" name="Rectangle 177">
            <a:extLst>
              <a:ext uri="{FF2B5EF4-FFF2-40B4-BE49-F238E27FC236}">
                <a16:creationId xmlns:a16="http://schemas.microsoft.com/office/drawing/2014/main" id="{BBC1F640-C58B-462D-8D31-5FD939FFD8E3}"/>
              </a:ext>
            </a:extLst>
          </p:cNvPr>
          <p:cNvSpPr/>
          <p:nvPr/>
        </p:nvSpPr>
        <p:spPr bwMode="auto">
          <a:xfrm>
            <a:off x="10378991" y="4948751"/>
            <a:ext cx="1115445" cy="1499446"/>
          </a:xfrm>
          <a:prstGeom prst="rect">
            <a:avLst/>
          </a:prstGeom>
          <a:solidFill>
            <a:schemeClr val="tx1"/>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0" rIns="9144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Extensible</a:t>
            </a:r>
          </a:p>
        </p:txBody>
      </p:sp>
      <p:grpSp>
        <p:nvGrpSpPr>
          <p:cNvPr id="179" name="Group 178">
            <a:extLst>
              <a:ext uri="{FF2B5EF4-FFF2-40B4-BE49-F238E27FC236}">
                <a16:creationId xmlns:a16="http://schemas.microsoft.com/office/drawing/2014/main" id="{EED55488-176F-4943-A2A2-C0ED85A45960}"/>
              </a:ext>
            </a:extLst>
          </p:cNvPr>
          <p:cNvGrpSpPr/>
          <p:nvPr/>
        </p:nvGrpSpPr>
        <p:grpSpPr>
          <a:xfrm>
            <a:off x="10801970" y="5252640"/>
            <a:ext cx="269485" cy="266401"/>
            <a:chOff x="10615894" y="4992237"/>
            <a:chExt cx="269485" cy="266401"/>
          </a:xfrm>
        </p:grpSpPr>
        <p:sp>
          <p:nvSpPr>
            <p:cNvPr id="180" name="Freeform: Shape 179">
              <a:extLst>
                <a:ext uri="{FF2B5EF4-FFF2-40B4-BE49-F238E27FC236}">
                  <a16:creationId xmlns:a16="http://schemas.microsoft.com/office/drawing/2014/main" id="{C13B0B59-BFF7-442A-A2CC-CD3CCA160066}"/>
                </a:ext>
              </a:extLst>
            </p:cNvPr>
            <p:cNvSpPr/>
            <p:nvPr/>
          </p:nvSpPr>
          <p:spPr>
            <a:xfrm>
              <a:off x="10747879" y="5041638"/>
              <a:ext cx="93474" cy="88800"/>
            </a:xfrm>
            <a:custGeom>
              <a:avLst/>
              <a:gdLst>
                <a:gd name="connsiteX0" fmla="*/ 144342 w 143125"/>
                <a:gd name="connsiteY0" fmla="*/ 80293 h 135969"/>
                <a:gd name="connsiteX1" fmla="*/ 81796 w 143125"/>
                <a:gd name="connsiteY1" fmla="*/ 136971 h 135969"/>
                <a:gd name="connsiteX2" fmla="*/ 43295 w 143125"/>
                <a:gd name="connsiteY2" fmla="*/ 99186 h 135969"/>
                <a:gd name="connsiteX3" fmla="*/ 72135 w 143125"/>
                <a:gd name="connsiteY3" fmla="*/ 66124 h 135969"/>
                <a:gd name="connsiteX4" fmla="*/ 72135 w 143125"/>
                <a:gd name="connsiteY4" fmla="*/ 51954 h 135969"/>
                <a:gd name="connsiteX5" fmla="*/ 72135 w 143125"/>
                <a:gd name="connsiteY5" fmla="*/ 51954 h 135969"/>
                <a:gd name="connsiteX6" fmla="*/ 52885 w 143125"/>
                <a:gd name="connsiteY6" fmla="*/ 51954 h 135969"/>
                <a:gd name="connsiteX7" fmla="*/ 24045 w 143125"/>
                <a:gd name="connsiteY7" fmla="*/ 80293 h 135969"/>
                <a:gd name="connsiteX8" fmla="*/ 0 w 143125"/>
                <a:gd name="connsiteY8" fmla="*/ 56678 h 135969"/>
                <a:gd name="connsiteX9" fmla="*/ 62546 w 143125"/>
                <a:gd name="connsiteY9" fmla="*/ 0 h 135969"/>
                <a:gd name="connsiteX10" fmla="*/ 144342 w 143125"/>
                <a:gd name="connsiteY10" fmla="*/ 80293 h 135969"/>
                <a:gd name="connsiteX11" fmla="*/ 144342 w 143125"/>
                <a:gd name="connsiteY11" fmla="*/ 80293 h 13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3125" h="135969">
                  <a:moveTo>
                    <a:pt x="144342" y="80293"/>
                  </a:moveTo>
                  <a:cubicBezTo>
                    <a:pt x="81796" y="136971"/>
                    <a:pt x="81796" y="136971"/>
                    <a:pt x="81796" y="136971"/>
                  </a:cubicBezTo>
                  <a:cubicBezTo>
                    <a:pt x="43295" y="99186"/>
                    <a:pt x="43295" y="99186"/>
                    <a:pt x="43295" y="99186"/>
                  </a:cubicBezTo>
                  <a:cubicBezTo>
                    <a:pt x="72135" y="66124"/>
                    <a:pt x="72135" y="66124"/>
                    <a:pt x="72135" y="66124"/>
                  </a:cubicBezTo>
                  <a:cubicBezTo>
                    <a:pt x="76930" y="61401"/>
                    <a:pt x="76930" y="56678"/>
                    <a:pt x="72135" y="51954"/>
                  </a:cubicBezTo>
                  <a:lnTo>
                    <a:pt x="72135" y="51954"/>
                  </a:lnTo>
                  <a:cubicBezTo>
                    <a:pt x="67341" y="47231"/>
                    <a:pt x="57680" y="47231"/>
                    <a:pt x="52885" y="51954"/>
                  </a:cubicBezTo>
                  <a:cubicBezTo>
                    <a:pt x="24045" y="80293"/>
                    <a:pt x="24045" y="80293"/>
                    <a:pt x="24045" y="80293"/>
                  </a:cubicBezTo>
                  <a:cubicBezTo>
                    <a:pt x="0" y="56678"/>
                    <a:pt x="0" y="56678"/>
                    <a:pt x="0" y="56678"/>
                  </a:cubicBezTo>
                  <a:cubicBezTo>
                    <a:pt x="62546" y="0"/>
                    <a:pt x="62546" y="0"/>
                    <a:pt x="62546" y="0"/>
                  </a:cubicBezTo>
                  <a:cubicBezTo>
                    <a:pt x="144342" y="80293"/>
                    <a:pt x="144342" y="80293"/>
                    <a:pt x="144342" y="80293"/>
                  </a:cubicBezTo>
                  <a:lnTo>
                    <a:pt x="144342" y="80293"/>
                  </a:lnTo>
                  <a:close/>
                </a:path>
              </a:pathLst>
            </a:custGeom>
            <a:solidFill>
              <a:schemeClr val="bg1"/>
            </a:solidFill>
            <a:ln w="432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1" name="Freeform: Shape 180">
              <a:extLst>
                <a:ext uri="{FF2B5EF4-FFF2-40B4-BE49-F238E27FC236}">
                  <a16:creationId xmlns:a16="http://schemas.microsoft.com/office/drawing/2014/main" id="{499DAC90-3119-4362-AD09-88F42DCBDA59}"/>
                </a:ext>
              </a:extLst>
            </p:cNvPr>
            <p:cNvSpPr/>
            <p:nvPr/>
          </p:nvSpPr>
          <p:spPr>
            <a:xfrm>
              <a:off x="10622156" y="5124923"/>
              <a:ext cx="130863" cy="130863"/>
            </a:xfrm>
            <a:custGeom>
              <a:avLst/>
              <a:gdLst>
                <a:gd name="connsiteX0" fmla="*/ 206888 w 200375"/>
                <a:gd name="connsiteY0" fmla="*/ 80293 h 200375"/>
                <a:gd name="connsiteX1" fmla="*/ 163592 w 200375"/>
                <a:gd name="connsiteY1" fmla="*/ 37785 h 200375"/>
                <a:gd name="connsiteX2" fmla="*/ 91457 w 200375"/>
                <a:gd name="connsiteY2" fmla="*/ 108632 h 200375"/>
                <a:gd name="connsiteX3" fmla="*/ 72207 w 200375"/>
                <a:gd name="connsiteY3" fmla="*/ 108632 h 200375"/>
                <a:gd name="connsiteX4" fmla="*/ 72207 w 200375"/>
                <a:gd name="connsiteY4" fmla="*/ 108632 h 200375"/>
                <a:gd name="connsiteX5" fmla="*/ 72207 w 200375"/>
                <a:gd name="connsiteY5" fmla="*/ 94463 h 200375"/>
                <a:gd name="connsiteX6" fmla="*/ 149208 w 200375"/>
                <a:gd name="connsiteY6" fmla="*/ 18893 h 200375"/>
                <a:gd name="connsiteX7" fmla="*/ 125163 w 200375"/>
                <a:gd name="connsiteY7" fmla="*/ 0 h 200375"/>
                <a:gd name="connsiteX8" fmla="*/ 33706 w 200375"/>
                <a:gd name="connsiteY8" fmla="*/ 89811 h 200375"/>
                <a:gd name="connsiteX9" fmla="*/ 0 w 200375"/>
                <a:gd name="connsiteY9" fmla="*/ 203166 h 200375"/>
                <a:gd name="connsiteX10" fmla="*/ 115502 w 200375"/>
                <a:gd name="connsiteY10" fmla="*/ 170104 h 200375"/>
                <a:gd name="connsiteX11" fmla="*/ 206888 w 200375"/>
                <a:gd name="connsiteY11" fmla="*/ 80293 h 200375"/>
                <a:gd name="connsiteX12" fmla="*/ 206888 w 200375"/>
                <a:gd name="connsiteY12" fmla="*/ 80293 h 200375"/>
                <a:gd name="connsiteX13" fmla="*/ 206888 w 200375"/>
                <a:gd name="connsiteY13" fmla="*/ 80293 h 200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0375" h="200375">
                  <a:moveTo>
                    <a:pt x="206888" y="80293"/>
                  </a:moveTo>
                  <a:cubicBezTo>
                    <a:pt x="163592" y="37785"/>
                    <a:pt x="163592" y="37785"/>
                    <a:pt x="163592" y="37785"/>
                  </a:cubicBezTo>
                  <a:cubicBezTo>
                    <a:pt x="91457" y="108632"/>
                    <a:pt x="91457" y="108632"/>
                    <a:pt x="91457" y="108632"/>
                  </a:cubicBezTo>
                  <a:cubicBezTo>
                    <a:pt x="86663" y="113355"/>
                    <a:pt x="77002" y="113355"/>
                    <a:pt x="72207" y="108632"/>
                  </a:cubicBezTo>
                  <a:lnTo>
                    <a:pt x="72207" y="108632"/>
                  </a:lnTo>
                  <a:cubicBezTo>
                    <a:pt x="67412" y="103909"/>
                    <a:pt x="67412" y="99186"/>
                    <a:pt x="72207" y="94463"/>
                  </a:cubicBezTo>
                  <a:cubicBezTo>
                    <a:pt x="149208" y="18893"/>
                    <a:pt x="149208" y="18893"/>
                    <a:pt x="149208" y="18893"/>
                  </a:cubicBezTo>
                  <a:cubicBezTo>
                    <a:pt x="125163" y="0"/>
                    <a:pt x="125163" y="0"/>
                    <a:pt x="125163" y="0"/>
                  </a:cubicBezTo>
                  <a:cubicBezTo>
                    <a:pt x="33706" y="89811"/>
                    <a:pt x="33706" y="89811"/>
                    <a:pt x="33706" y="89811"/>
                  </a:cubicBezTo>
                  <a:cubicBezTo>
                    <a:pt x="0" y="203166"/>
                    <a:pt x="0" y="203166"/>
                    <a:pt x="0" y="203166"/>
                  </a:cubicBezTo>
                  <a:cubicBezTo>
                    <a:pt x="115502" y="170104"/>
                    <a:pt x="115502" y="170104"/>
                    <a:pt x="115502" y="170104"/>
                  </a:cubicBezTo>
                  <a:lnTo>
                    <a:pt x="206888" y="80293"/>
                  </a:lnTo>
                  <a:lnTo>
                    <a:pt x="206888" y="80293"/>
                  </a:lnTo>
                  <a:lnTo>
                    <a:pt x="206888" y="80293"/>
                  </a:lnTo>
                  <a:close/>
                </a:path>
              </a:pathLst>
            </a:custGeom>
            <a:solidFill>
              <a:schemeClr val="bg1"/>
            </a:solidFill>
            <a:ln w="432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2" name="Freeform: Shape 181">
              <a:extLst>
                <a:ext uri="{FF2B5EF4-FFF2-40B4-BE49-F238E27FC236}">
                  <a16:creationId xmlns:a16="http://schemas.microsoft.com/office/drawing/2014/main" id="{10A29DFA-265C-426C-8A5C-BCCC997195D0}"/>
                </a:ext>
              </a:extLst>
            </p:cNvPr>
            <p:cNvSpPr/>
            <p:nvPr/>
          </p:nvSpPr>
          <p:spPr>
            <a:xfrm>
              <a:off x="10801253" y="4992237"/>
              <a:ext cx="84126" cy="88800"/>
            </a:xfrm>
            <a:custGeom>
              <a:avLst/>
              <a:gdLst>
                <a:gd name="connsiteX0" fmla="*/ 81868 w 128812"/>
                <a:gd name="connsiteY0" fmla="*/ 137042 h 135969"/>
                <a:gd name="connsiteX1" fmla="*/ 134824 w 128812"/>
                <a:gd name="connsiteY1" fmla="*/ 80365 h 135969"/>
                <a:gd name="connsiteX2" fmla="*/ 52956 w 128812"/>
                <a:gd name="connsiteY2" fmla="*/ 0 h 135969"/>
                <a:gd name="connsiteX3" fmla="*/ 0 w 128812"/>
                <a:gd name="connsiteY3" fmla="*/ 56678 h 135969"/>
                <a:gd name="connsiteX4" fmla="*/ 81868 w 128812"/>
                <a:gd name="connsiteY4" fmla="*/ 137042 h 135969"/>
                <a:gd name="connsiteX5" fmla="*/ 81868 w 128812"/>
                <a:gd name="connsiteY5" fmla="*/ 137042 h 135969"/>
                <a:gd name="connsiteX6" fmla="*/ 81868 w 128812"/>
                <a:gd name="connsiteY6" fmla="*/ 137042 h 13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812" h="135969">
                  <a:moveTo>
                    <a:pt x="81868" y="137042"/>
                  </a:moveTo>
                  <a:cubicBezTo>
                    <a:pt x="134824" y="80365"/>
                    <a:pt x="134824" y="80365"/>
                    <a:pt x="134824" y="80365"/>
                  </a:cubicBezTo>
                  <a:cubicBezTo>
                    <a:pt x="52956" y="0"/>
                    <a:pt x="52956" y="0"/>
                    <a:pt x="52956" y="0"/>
                  </a:cubicBezTo>
                  <a:cubicBezTo>
                    <a:pt x="0" y="56678"/>
                    <a:pt x="0" y="56678"/>
                    <a:pt x="0" y="56678"/>
                  </a:cubicBezTo>
                  <a:lnTo>
                    <a:pt x="81868" y="137042"/>
                  </a:lnTo>
                  <a:lnTo>
                    <a:pt x="81868" y="137042"/>
                  </a:lnTo>
                  <a:lnTo>
                    <a:pt x="81868" y="137042"/>
                  </a:lnTo>
                  <a:close/>
                </a:path>
              </a:pathLst>
            </a:custGeom>
            <a:solidFill>
              <a:schemeClr val="bg1"/>
            </a:solidFill>
            <a:ln w="432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3" name="Freeform: Shape 182">
              <a:extLst>
                <a:ext uri="{FF2B5EF4-FFF2-40B4-BE49-F238E27FC236}">
                  <a16:creationId xmlns:a16="http://schemas.microsoft.com/office/drawing/2014/main" id="{FB9DD0F7-5809-443E-A9B3-1C67CEFE5355}"/>
                </a:ext>
              </a:extLst>
            </p:cNvPr>
            <p:cNvSpPr/>
            <p:nvPr/>
          </p:nvSpPr>
          <p:spPr>
            <a:xfrm>
              <a:off x="10615894" y="4992237"/>
              <a:ext cx="261726" cy="266401"/>
            </a:xfrm>
            <a:custGeom>
              <a:avLst/>
              <a:gdLst>
                <a:gd name="connsiteX0" fmla="*/ 317524 w 400751"/>
                <a:gd name="connsiteY0" fmla="*/ 240951 h 407907"/>
                <a:gd name="connsiteX1" fmla="*/ 298274 w 400751"/>
                <a:gd name="connsiteY1" fmla="*/ 240951 h 407907"/>
                <a:gd name="connsiteX2" fmla="*/ 168387 w 400751"/>
                <a:gd name="connsiteY2" fmla="*/ 118150 h 407907"/>
                <a:gd name="connsiteX3" fmla="*/ 173182 w 400751"/>
                <a:gd name="connsiteY3" fmla="*/ 85088 h 407907"/>
                <a:gd name="connsiteX4" fmla="*/ 86591 w 400751"/>
                <a:gd name="connsiteY4" fmla="*/ 0 h 407907"/>
                <a:gd name="connsiteX5" fmla="*/ 86591 w 400751"/>
                <a:gd name="connsiteY5" fmla="*/ 0 h 407907"/>
                <a:gd name="connsiteX6" fmla="*/ 91386 w 400751"/>
                <a:gd name="connsiteY6" fmla="*/ 23616 h 407907"/>
                <a:gd name="connsiteX7" fmla="*/ 120225 w 400751"/>
                <a:gd name="connsiteY7" fmla="*/ 70847 h 407907"/>
                <a:gd name="connsiteX8" fmla="*/ 72135 w 400751"/>
                <a:gd name="connsiteY8" fmla="*/ 118078 h 407907"/>
                <a:gd name="connsiteX9" fmla="*/ 19179 w 400751"/>
                <a:gd name="connsiteY9" fmla="*/ 75570 h 407907"/>
                <a:gd name="connsiteX10" fmla="*/ 4795 w 400751"/>
                <a:gd name="connsiteY10" fmla="*/ 61401 h 407907"/>
                <a:gd name="connsiteX11" fmla="*/ 0 w 400751"/>
                <a:gd name="connsiteY11" fmla="*/ 85016 h 407907"/>
                <a:gd name="connsiteX12" fmla="*/ 86591 w 400751"/>
                <a:gd name="connsiteY12" fmla="*/ 170033 h 407907"/>
                <a:gd name="connsiteX13" fmla="*/ 110636 w 400751"/>
                <a:gd name="connsiteY13" fmla="*/ 170033 h 407907"/>
                <a:gd name="connsiteX14" fmla="*/ 240522 w 400751"/>
                <a:gd name="connsiteY14" fmla="*/ 292906 h 407907"/>
                <a:gd name="connsiteX15" fmla="*/ 235728 w 400751"/>
                <a:gd name="connsiteY15" fmla="*/ 325968 h 407907"/>
                <a:gd name="connsiteX16" fmla="*/ 322319 w 400751"/>
                <a:gd name="connsiteY16" fmla="*/ 410984 h 407907"/>
                <a:gd name="connsiteX17" fmla="*/ 322319 w 400751"/>
                <a:gd name="connsiteY17" fmla="*/ 410984 h 407907"/>
                <a:gd name="connsiteX18" fmla="*/ 317524 w 400751"/>
                <a:gd name="connsiteY18" fmla="*/ 387369 h 407907"/>
                <a:gd name="connsiteX19" fmla="*/ 288684 w 400751"/>
                <a:gd name="connsiteY19" fmla="*/ 344860 h 407907"/>
                <a:gd name="connsiteX20" fmla="*/ 336774 w 400751"/>
                <a:gd name="connsiteY20" fmla="*/ 292906 h 407907"/>
                <a:gd name="connsiteX21" fmla="*/ 384865 w 400751"/>
                <a:gd name="connsiteY21" fmla="*/ 335414 h 407907"/>
                <a:gd name="connsiteX22" fmla="*/ 404115 w 400751"/>
                <a:gd name="connsiteY22" fmla="*/ 349583 h 407907"/>
                <a:gd name="connsiteX23" fmla="*/ 404115 w 400751"/>
                <a:gd name="connsiteY23" fmla="*/ 325968 h 407907"/>
                <a:gd name="connsiteX24" fmla="*/ 317524 w 400751"/>
                <a:gd name="connsiteY24" fmla="*/ 240951 h 407907"/>
                <a:gd name="connsiteX25" fmla="*/ 317524 w 400751"/>
                <a:gd name="connsiteY25" fmla="*/ 240951 h 407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00751" h="407907">
                  <a:moveTo>
                    <a:pt x="317524" y="240951"/>
                  </a:moveTo>
                  <a:cubicBezTo>
                    <a:pt x="312729" y="240951"/>
                    <a:pt x="307935" y="240951"/>
                    <a:pt x="298274" y="240951"/>
                  </a:cubicBezTo>
                  <a:cubicBezTo>
                    <a:pt x="168387" y="118150"/>
                    <a:pt x="168387" y="118150"/>
                    <a:pt x="168387" y="118150"/>
                  </a:cubicBezTo>
                  <a:cubicBezTo>
                    <a:pt x="173182" y="108704"/>
                    <a:pt x="173182" y="99257"/>
                    <a:pt x="173182" y="85088"/>
                  </a:cubicBezTo>
                  <a:cubicBezTo>
                    <a:pt x="173182" y="37785"/>
                    <a:pt x="134681" y="0"/>
                    <a:pt x="86591" y="0"/>
                  </a:cubicBezTo>
                  <a:lnTo>
                    <a:pt x="86591" y="0"/>
                  </a:lnTo>
                  <a:cubicBezTo>
                    <a:pt x="91386" y="23616"/>
                    <a:pt x="91386" y="23616"/>
                    <a:pt x="91386" y="23616"/>
                  </a:cubicBezTo>
                  <a:cubicBezTo>
                    <a:pt x="110636" y="33062"/>
                    <a:pt x="120225" y="51954"/>
                    <a:pt x="120225" y="70847"/>
                  </a:cubicBezTo>
                  <a:cubicBezTo>
                    <a:pt x="120225" y="94463"/>
                    <a:pt x="100975" y="118078"/>
                    <a:pt x="72135" y="118078"/>
                  </a:cubicBezTo>
                  <a:cubicBezTo>
                    <a:pt x="48090" y="118078"/>
                    <a:pt x="24045" y="99186"/>
                    <a:pt x="19179" y="75570"/>
                  </a:cubicBezTo>
                  <a:cubicBezTo>
                    <a:pt x="4795" y="61401"/>
                    <a:pt x="4795" y="61401"/>
                    <a:pt x="4795" y="61401"/>
                  </a:cubicBezTo>
                  <a:cubicBezTo>
                    <a:pt x="4795" y="70847"/>
                    <a:pt x="0" y="80293"/>
                    <a:pt x="0" y="85016"/>
                  </a:cubicBezTo>
                  <a:cubicBezTo>
                    <a:pt x="0" y="132248"/>
                    <a:pt x="43295" y="170033"/>
                    <a:pt x="86591" y="170033"/>
                  </a:cubicBezTo>
                  <a:cubicBezTo>
                    <a:pt x="96180" y="170033"/>
                    <a:pt x="105841" y="170033"/>
                    <a:pt x="110636" y="170033"/>
                  </a:cubicBezTo>
                  <a:cubicBezTo>
                    <a:pt x="240522" y="292906"/>
                    <a:pt x="240522" y="292906"/>
                    <a:pt x="240522" y="292906"/>
                  </a:cubicBezTo>
                  <a:cubicBezTo>
                    <a:pt x="235728" y="302352"/>
                    <a:pt x="235728" y="316522"/>
                    <a:pt x="235728" y="325968"/>
                  </a:cubicBezTo>
                  <a:cubicBezTo>
                    <a:pt x="235728" y="373199"/>
                    <a:pt x="274229" y="410984"/>
                    <a:pt x="322319" y="410984"/>
                  </a:cubicBezTo>
                  <a:lnTo>
                    <a:pt x="322319" y="410984"/>
                  </a:lnTo>
                  <a:cubicBezTo>
                    <a:pt x="317524" y="387369"/>
                    <a:pt x="317524" y="387369"/>
                    <a:pt x="317524" y="387369"/>
                  </a:cubicBezTo>
                  <a:cubicBezTo>
                    <a:pt x="298274" y="377922"/>
                    <a:pt x="288684" y="363753"/>
                    <a:pt x="288684" y="344860"/>
                  </a:cubicBezTo>
                  <a:cubicBezTo>
                    <a:pt x="288684" y="316522"/>
                    <a:pt x="307935" y="292906"/>
                    <a:pt x="336774" y="292906"/>
                  </a:cubicBezTo>
                  <a:cubicBezTo>
                    <a:pt x="360819" y="292906"/>
                    <a:pt x="384865" y="311798"/>
                    <a:pt x="384865" y="335414"/>
                  </a:cubicBezTo>
                  <a:cubicBezTo>
                    <a:pt x="404115" y="349583"/>
                    <a:pt x="404115" y="349583"/>
                    <a:pt x="404115" y="349583"/>
                  </a:cubicBezTo>
                  <a:cubicBezTo>
                    <a:pt x="404115" y="344860"/>
                    <a:pt x="408910" y="335414"/>
                    <a:pt x="404115" y="325968"/>
                  </a:cubicBezTo>
                  <a:cubicBezTo>
                    <a:pt x="404115" y="278736"/>
                    <a:pt x="365686" y="240951"/>
                    <a:pt x="317524" y="240951"/>
                  </a:cubicBezTo>
                  <a:lnTo>
                    <a:pt x="317524" y="240951"/>
                  </a:lnTo>
                  <a:close/>
                </a:path>
              </a:pathLst>
            </a:custGeom>
            <a:solidFill>
              <a:srgbClr val="50E6FF"/>
            </a:solidFill>
            <a:ln w="432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84" name="Group 183">
            <a:extLst>
              <a:ext uri="{FF2B5EF4-FFF2-40B4-BE49-F238E27FC236}">
                <a16:creationId xmlns:a16="http://schemas.microsoft.com/office/drawing/2014/main" id="{28CA06BD-D659-4348-B381-7B34BD48CD6D}"/>
              </a:ext>
            </a:extLst>
          </p:cNvPr>
          <p:cNvGrpSpPr/>
          <p:nvPr/>
        </p:nvGrpSpPr>
        <p:grpSpPr>
          <a:xfrm>
            <a:off x="9669812" y="5183473"/>
            <a:ext cx="322878" cy="404734"/>
            <a:chOff x="10293485" y="2197616"/>
            <a:chExt cx="443363" cy="555766"/>
          </a:xfrm>
        </p:grpSpPr>
        <p:sp>
          <p:nvSpPr>
            <p:cNvPr id="185" name="Freeform 128">
              <a:extLst>
                <a:ext uri="{FF2B5EF4-FFF2-40B4-BE49-F238E27FC236}">
                  <a16:creationId xmlns:a16="http://schemas.microsoft.com/office/drawing/2014/main" id="{E5E013F5-F78E-40B5-871D-ACC80CCF0465}"/>
                </a:ext>
              </a:extLst>
            </p:cNvPr>
            <p:cNvSpPr>
              <a:spLocks/>
            </p:cNvSpPr>
            <p:nvPr/>
          </p:nvSpPr>
          <p:spPr bwMode="auto">
            <a:xfrm>
              <a:off x="10293485" y="2197616"/>
              <a:ext cx="443363" cy="555766"/>
            </a:xfrm>
            <a:custGeom>
              <a:avLst/>
              <a:gdLst>
                <a:gd name="T0" fmla="*/ 69 w 138"/>
                <a:gd name="T1" fmla="*/ 173 h 173"/>
                <a:gd name="T2" fmla="*/ 69 w 138"/>
                <a:gd name="T3" fmla="*/ 173 h 173"/>
                <a:gd name="T4" fmla="*/ 0 w 138"/>
                <a:gd name="T5" fmla="*/ 77 h 173"/>
                <a:gd name="T6" fmla="*/ 0 w 138"/>
                <a:gd name="T7" fmla="*/ 29 h 173"/>
                <a:gd name="T8" fmla="*/ 4 w 138"/>
                <a:gd name="T9" fmla="*/ 29 h 173"/>
                <a:gd name="T10" fmla="*/ 67 w 138"/>
                <a:gd name="T11" fmla="*/ 2 h 173"/>
                <a:gd name="T12" fmla="*/ 69 w 138"/>
                <a:gd name="T13" fmla="*/ 0 h 173"/>
                <a:gd name="T14" fmla="*/ 72 w 138"/>
                <a:gd name="T15" fmla="*/ 2 h 173"/>
                <a:gd name="T16" fmla="*/ 135 w 138"/>
                <a:gd name="T17" fmla="*/ 29 h 173"/>
                <a:gd name="T18" fmla="*/ 138 w 138"/>
                <a:gd name="T19" fmla="*/ 29 h 173"/>
                <a:gd name="T20" fmla="*/ 138 w 138"/>
                <a:gd name="T21" fmla="*/ 78 h 173"/>
                <a:gd name="T22" fmla="*/ 69 w 138"/>
                <a:gd name="T23" fmla="*/ 173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8" h="173">
                  <a:moveTo>
                    <a:pt x="69" y="173"/>
                  </a:moveTo>
                  <a:cubicBezTo>
                    <a:pt x="69" y="173"/>
                    <a:pt x="69" y="173"/>
                    <a:pt x="69" y="173"/>
                  </a:cubicBezTo>
                  <a:cubicBezTo>
                    <a:pt x="50" y="173"/>
                    <a:pt x="0" y="140"/>
                    <a:pt x="0" y="77"/>
                  </a:cubicBezTo>
                  <a:cubicBezTo>
                    <a:pt x="0" y="29"/>
                    <a:pt x="0" y="29"/>
                    <a:pt x="0" y="29"/>
                  </a:cubicBezTo>
                  <a:cubicBezTo>
                    <a:pt x="4" y="29"/>
                    <a:pt x="4" y="29"/>
                    <a:pt x="4" y="29"/>
                  </a:cubicBezTo>
                  <a:cubicBezTo>
                    <a:pt x="4" y="29"/>
                    <a:pt x="35" y="32"/>
                    <a:pt x="67" y="2"/>
                  </a:cubicBezTo>
                  <a:cubicBezTo>
                    <a:pt x="69" y="0"/>
                    <a:pt x="69" y="0"/>
                    <a:pt x="69" y="0"/>
                  </a:cubicBezTo>
                  <a:cubicBezTo>
                    <a:pt x="72" y="2"/>
                    <a:pt x="72" y="2"/>
                    <a:pt x="72" y="2"/>
                  </a:cubicBezTo>
                  <a:cubicBezTo>
                    <a:pt x="106" y="29"/>
                    <a:pt x="135" y="29"/>
                    <a:pt x="135" y="29"/>
                  </a:cubicBezTo>
                  <a:cubicBezTo>
                    <a:pt x="138" y="29"/>
                    <a:pt x="138" y="29"/>
                    <a:pt x="138" y="29"/>
                  </a:cubicBezTo>
                  <a:cubicBezTo>
                    <a:pt x="138" y="78"/>
                    <a:pt x="138" y="78"/>
                    <a:pt x="138" y="78"/>
                  </a:cubicBezTo>
                  <a:cubicBezTo>
                    <a:pt x="138" y="140"/>
                    <a:pt x="88" y="173"/>
                    <a:pt x="69" y="173"/>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nvGrpSpPr>
            <p:cNvPr id="186" name="signup issues" descr="signup issues, key">
              <a:extLst>
                <a:ext uri="{FF2B5EF4-FFF2-40B4-BE49-F238E27FC236}">
                  <a16:creationId xmlns:a16="http://schemas.microsoft.com/office/drawing/2014/main" id="{94DE72B1-F4B7-4647-8A90-0A36AECEB0A8}"/>
                </a:ext>
              </a:extLst>
            </p:cNvPr>
            <p:cNvGrpSpPr/>
            <p:nvPr/>
          </p:nvGrpSpPr>
          <p:grpSpPr>
            <a:xfrm rot="18878040">
              <a:off x="10363384" y="2340879"/>
              <a:ext cx="311736" cy="311677"/>
              <a:chOff x="5411441" y="4807980"/>
              <a:chExt cx="440767" cy="440681"/>
            </a:xfrm>
            <a:solidFill>
              <a:srgbClr val="121D2F"/>
            </a:solidFill>
          </p:grpSpPr>
          <p:sp>
            <p:nvSpPr>
              <p:cNvPr id="187" name="Freeform: Shape 186">
                <a:extLst>
                  <a:ext uri="{FF2B5EF4-FFF2-40B4-BE49-F238E27FC236}">
                    <a16:creationId xmlns:a16="http://schemas.microsoft.com/office/drawing/2014/main" id="{CED08023-A418-4298-82CF-93E73B74EF29}"/>
                  </a:ext>
                </a:extLst>
              </p:cNvPr>
              <p:cNvSpPr/>
              <p:nvPr/>
            </p:nvSpPr>
            <p:spPr>
              <a:xfrm>
                <a:off x="5411441" y="4955664"/>
                <a:ext cx="292265" cy="292265"/>
              </a:xfrm>
              <a:custGeom>
                <a:avLst/>
                <a:gdLst>
                  <a:gd name="connsiteX0" fmla="*/ 291424 w 292264"/>
                  <a:gd name="connsiteY0" fmla="*/ 34195 h 292264"/>
                  <a:gd name="connsiteX1" fmla="*/ 258825 w 292264"/>
                  <a:gd name="connsiteY1" fmla="*/ 1624 h 292264"/>
                  <a:gd name="connsiteX2" fmla="*/ 1624 w 292264"/>
                  <a:gd name="connsiteY2" fmla="*/ 258600 h 292264"/>
                  <a:gd name="connsiteX3" fmla="*/ 34223 w 292264"/>
                  <a:gd name="connsiteY3" fmla="*/ 291170 h 292264"/>
                  <a:gd name="connsiteX4" fmla="*/ 291424 w 292264"/>
                  <a:gd name="connsiteY4" fmla="*/ 34195 h 292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264" h="292264">
                    <a:moveTo>
                      <a:pt x="291424" y="34195"/>
                    </a:moveTo>
                    <a:lnTo>
                      <a:pt x="258825" y="1624"/>
                    </a:lnTo>
                    <a:lnTo>
                      <a:pt x="1624" y="258600"/>
                    </a:lnTo>
                    <a:lnTo>
                      <a:pt x="34223" y="291170"/>
                    </a:lnTo>
                    <a:lnTo>
                      <a:pt x="291424" y="34195"/>
                    </a:lnTo>
                    <a:close/>
                  </a:path>
                </a:pathLst>
              </a:custGeom>
              <a:grpFill/>
              <a:ln w="4517"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8" name="Freeform: Shape 187">
                <a:extLst>
                  <a:ext uri="{FF2B5EF4-FFF2-40B4-BE49-F238E27FC236}">
                    <a16:creationId xmlns:a16="http://schemas.microsoft.com/office/drawing/2014/main" id="{A990E7F3-FCC3-4AAA-8AF9-24CE044AAEFE}"/>
                  </a:ext>
                </a:extLst>
              </p:cNvPr>
              <p:cNvSpPr/>
              <p:nvPr/>
            </p:nvSpPr>
            <p:spPr>
              <a:xfrm>
                <a:off x="5475742" y="5148195"/>
                <a:ext cx="100466" cy="100466"/>
              </a:xfrm>
              <a:custGeom>
                <a:avLst/>
                <a:gdLst>
                  <a:gd name="connsiteX0" fmla="*/ 99585 w 100466"/>
                  <a:gd name="connsiteY0" fmla="*/ 34194 h 100466"/>
                  <a:gd name="connsiteX1" fmla="*/ 66986 w 100466"/>
                  <a:gd name="connsiteY1" fmla="*/ 1624 h 100466"/>
                  <a:gd name="connsiteX2" fmla="*/ 1624 w 100466"/>
                  <a:gd name="connsiteY2" fmla="*/ 66928 h 100466"/>
                  <a:gd name="connsiteX3" fmla="*/ 34224 w 100466"/>
                  <a:gd name="connsiteY3" fmla="*/ 99499 h 100466"/>
                  <a:gd name="connsiteX4" fmla="*/ 99585 w 100466"/>
                  <a:gd name="connsiteY4" fmla="*/ 34194 h 100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66" h="100466">
                    <a:moveTo>
                      <a:pt x="99585" y="34194"/>
                    </a:moveTo>
                    <a:lnTo>
                      <a:pt x="66986" y="1624"/>
                    </a:lnTo>
                    <a:lnTo>
                      <a:pt x="1624" y="66928"/>
                    </a:lnTo>
                    <a:lnTo>
                      <a:pt x="34224" y="99499"/>
                    </a:lnTo>
                    <a:lnTo>
                      <a:pt x="99585" y="34194"/>
                    </a:lnTo>
                    <a:close/>
                  </a:path>
                </a:pathLst>
              </a:custGeom>
              <a:grpFill/>
              <a:ln w="4517"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9" name="Freeform: Shape 188">
                <a:extLst>
                  <a:ext uri="{FF2B5EF4-FFF2-40B4-BE49-F238E27FC236}">
                    <a16:creationId xmlns:a16="http://schemas.microsoft.com/office/drawing/2014/main" id="{0064FBA2-FF77-4FBE-B305-DB2A65C43480}"/>
                  </a:ext>
                </a:extLst>
              </p:cNvPr>
              <p:cNvSpPr/>
              <p:nvPr/>
            </p:nvSpPr>
            <p:spPr>
              <a:xfrm>
                <a:off x="5619309" y="4807980"/>
                <a:ext cx="232899" cy="232899"/>
              </a:xfrm>
              <a:custGeom>
                <a:avLst/>
                <a:gdLst>
                  <a:gd name="connsiteX0" fmla="*/ 116688 w 232898"/>
                  <a:gd name="connsiteY0" fmla="*/ 1624 h 232898"/>
                  <a:gd name="connsiteX1" fmla="*/ 1624 w 232898"/>
                  <a:gd name="connsiteY1" fmla="*/ 116587 h 232898"/>
                  <a:gd name="connsiteX2" fmla="*/ 116688 w 232898"/>
                  <a:gd name="connsiteY2" fmla="*/ 231550 h 232898"/>
                  <a:gd name="connsiteX3" fmla="*/ 231752 w 232898"/>
                  <a:gd name="connsiteY3" fmla="*/ 116587 h 232898"/>
                  <a:gd name="connsiteX4" fmla="*/ 116688 w 232898"/>
                  <a:gd name="connsiteY4" fmla="*/ 1624 h 232898"/>
                  <a:gd name="connsiteX5" fmla="*/ 116688 w 232898"/>
                  <a:gd name="connsiteY5" fmla="*/ 185873 h 232898"/>
                  <a:gd name="connsiteX6" fmla="*/ 47342 w 232898"/>
                  <a:gd name="connsiteY6" fmla="*/ 116587 h 232898"/>
                  <a:gd name="connsiteX7" fmla="*/ 116688 w 232898"/>
                  <a:gd name="connsiteY7" fmla="*/ 47302 h 232898"/>
                  <a:gd name="connsiteX8" fmla="*/ 186035 w 232898"/>
                  <a:gd name="connsiteY8" fmla="*/ 116587 h 232898"/>
                  <a:gd name="connsiteX9" fmla="*/ 116688 w 232898"/>
                  <a:gd name="connsiteY9" fmla="*/ 185873 h 232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2898" h="232898">
                    <a:moveTo>
                      <a:pt x="116688" y="1624"/>
                    </a:moveTo>
                    <a:cubicBezTo>
                      <a:pt x="53114" y="1624"/>
                      <a:pt x="1624" y="53069"/>
                      <a:pt x="1624" y="116587"/>
                    </a:cubicBezTo>
                    <a:cubicBezTo>
                      <a:pt x="1624" y="180105"/>
                      <a:pt x="53114" y="231550"/>
                      <a:pt x="116688" y="231550"/>
                    </a:cubicBezTo>
                    <a:cubicBezTo>
                      <a:pt x="180262" y="231550"/>
                      <a:pt x="231752" y="180105"/>
                      <a:pt x="231752" y="116587"/>
                    </a:cubicBezTo>
                    <a:cubicBezTo>
                      <a:pt x="231752" y="53069"/>
                      <a:pt x="180185" y="1624"/>
                      <a:pt x="116688" y="1624"/>
                    </a:cubicBezTo>
                    <a:close/>
                    <a:moveTo>
                      <a:pt x="116688" y="185873"/>
                    </a:moveTo>
                    <a:cubicBezTo>
                      <a:pt x="78359" y="185873"/>
                      <a:pt x="47342" y="154883"/>
                      <a:pt x="47342" y="116587"/>
                    </a:cubicBezTo>
                    <a:cubicBezTo>
                      <a:pt x="47342" y="78292"/>
                      <a:pt x="78359" y="47302"/>
                      <a:pt x="116688" y="47302"/>
                    </a:cubicBezTo>
                    <a:cubicBezTo>
                      <a:pt x="155017" y="47302"/>
                      <a:pt x="186035" y="78292"/>
                      <a:pt x="186035" y="116587"/>
                    </a:cubicBezTo>
                    <a:cubicBezTo>
                      <a:pt x="186035" y="154883"/>
                      <a:pt x="154940" y="185873"/>
                      <a:pt x="116688" y="185873"/>
                    </a:cubicBezTo>
                    <a:close/>
                  </a:path>
                </a:pathLst>
              </a:custGeom>
              <a:grpFill/>
              <a:ln w="4517"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3" name="Group 2">
            <a:extLst>
              <a:ext uri="{FF2B5EF4-FFF2-40B4-BE49-F238E27FC236}">
                <a16:creationId xmlns:a16="http://schemas.microsoft.com/office/drawing/2014/main" id="{48A07E0B-EEF3-4E48-AF06-97F78F15CFFA}"/>
              </a:ext>
            </a:extLst>
          </p:cNvPr>
          <p:cNvGrpSpPr/>
          <p:nvPr/>
        </p:nvGrpSpPr>
        <p:grpSpPr>
          <a:xfrm>
            <a:off x="672616" y="2616130"/>
            <a:ext cx="11027664" cy="1444625"/>
            <a:chOff x="672616" y="2616130"/>
            <a:chExt cx="11027664" cy="1444625"/>
          </a:xfrm>
        </p:grpSpPr>
        <p:grpSp>
          <p:nvGrpSpPr>
            <p:cNvPr id="164" name="Group 163">
              <a:extLst>
                <a:ext uri="{FF2B5EF4-FFF2-40B4-BE49-F238E27FC236}">
                  <a16:creationId xmlns:a16="http://schemas.microsoft.com/office/drawing/2014/main" id="{F3E04BE3-E2FA-498B-A57C-878D24FE9D61}"/>
                </a:ext>
              </a:extLst>
            </p:cNvPr>
            <p:cNvGrpSpPr/>
            <p:nvPr/>
          </p:nvGrpSpPr>
          <p:grpSpPr>
            <a:xfrm>
              <a:off x="672616" y="2616130"/>
              <a:ext cx="11027664" cy="1444625"/>
              <a:chOff x="571501" y="1504949"/>
              <a:chExt cx="11027664" cy="1444625"/>
            </a:xfrm>
          </p:grpSpPr>
          <p:sp>
            <p:nvSpPr>
              <p:cNvPr id="165" name="Rounded Rectangle 5">
                <a:extLst>
                  <a:ext uri="{FF2B5EF4-FFF2-40B4-BE49-F238E27FC236}">
                    <a16:creationId xmlns:a16="http://schemas.microsoft.com/office/drawing/2014/main" id="{BD8A4A6E-1F02-4A5C-899D-CB2AE800F63F}"/>
                  </a:ext>
                </a:extLst>
              </p:cNvPr>
              <p:cNvSpPr/>
              <p:nvPr/>
            </p:nvSpPr>
            <p:spPr bwMode="auto">
              <a:xfrm>
                <a:off x="571501" y="1504949"/>
                <a:ext cx="11027664" cy="1444625"/>
              </a:xfrm>
              <a:prstGeom prst="rect">
                <a:avLst/>
              </a:prstGeom>
              <a:solidFill>
                <a:schemeClr val="bg1"/>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Segoe UI" pitchFamily="34" charset="0"/>
                  </a:rPr>
                  <a:t>Application code</a:t>
                </a:r>
              </a:p>
            </p:txBody>
          </p:sp>
          <p:grpSp>
            <p:nvGrpSpPr>
              <p:cNvPr id="166" name="Group 165">
                <a:extLst>
                  <a:ext uri="{FF2B5EF4-FFF2-40B4-BE49-F238E27FC236}">
                    <a16:creationId xmlns:a16="http://schemas.microsoft.com/office/drawing/2014/main" id="{AE00DC1F-612B-4826-8C6B-1296B0632596}"/>
                  </a:ext>
                </a:extLst>
              </p:cNvPr>
              <p:cNvGrpSpPr/>
              <p:nvPr/>
            </p:nvGrpSpPr>
            <p:grpSpPr>
              <a:xfrm>
                <a:off x="1993073" y="2381458"/>
                <a:ext cx="7299468" cy="376526"/>
                <a:chOff x="2002598" y="2241758"/>
                <a:chExt cx="7299468" cy="376526"/>
              </a:xfrm>
            </p:grpSpPr>
            <p:pic>
              <p:nvPicPr>
                <p:cNvPr id="171" name="Picture 4">
                  <a:extLst>
                    <a:ext uri="{FF2B5EF4-FFF2-40B4-BE49-F238E27FC236}">
                      <a16:creationId xmlns:a16="http://schemas.microsoft.com/office/drawing/2014/main" id="{C96889A7-8798-4312-954E-A00CC8C67B3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84955" y="2241758"/>
                  <a:ext cx="617111" cy="345437"/>
                </a:xfrm>
                <a:prstGeom prst="rect">
                  <a:avLst/>
                </a:prstGeom>
                <a:noFill/>
                <a:extLst>
                  <a:ext uri="{909E8E84-426E-40DD-AFC4-6F175D3DCCD1}">
                    <a14:hiddenFill xmlns:a14="http://schemas.microsoft.com/office/drawing/2010/main">
                      <a:solidFill>
                        <a:srgbClr val="FFFFFF"/>
                      </a:solidFill>
                    </a14:hiddenFill>
                  </a:ext>
                </a:extLst>
              </p:spPr>
            </p:pic>
            <p:pic>
              <p:nvPicPr>
                <p:cNvPr id="172" name="Graphic 171">
                  <a:extLst>
                    <a:ext uri="{FF2B5EF4-FFF2-40B4-BE49-F238E27FC236}">
                      <a16:creationId xmlns:a16="http://schemas.microsoft.com/office/drawing/2014/main" id="{D7DAB4D9-65A8-41F0-B48D-FD84586DCF8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902314" y="2341799"/>
                  <a:ext cx="513316" cy="221555"/>
                </a:xfrm>
                <a:prstGeom prst="rect">
                  <a:avLst/>
                </a:prstGeom>
              </p:spPr>
            </p:pic>
            <p:pic>
              <p:nvPicPr>
                <p:cNvPr id="173" name="Picture 2">
                  <a:extLst>
                    <a:ext uri="{FF2B5EF4-FFF2-40B4-BE49-F238E27FC236}">
                      <a16:creationId xmlns:a16="http://schemas.microsoft.com/office/drawing/2014/main" id="{885437F9-3475-471E-AE64-433283B66E3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375150" y="2354926"/>
                  <a:ext cx="815461" cy="195300"/>
                </a:xfrm>
                <a:prstGeom prst="rect">
                  <a:avLst/>
                </a:prstGeom>
                <a:noFill/>
                <a:extLst>
                  <a:ext uri="{909E8E84-426E-40DD-AFC4-6F175D3DCCD1}">
                    <a14:hiddenFill xmlns:a14="http://schemas.microsoft.com/office/drawing/2010/main">
                      <a:solidFill>
                        <a:srgbClr val="FFFFFF"/>
                      </a:solidFill>
                    </a14:hiddenFill>
                  </a:ext>
                </a:extLst>
              </p:spPr>
            </p:pic>
            <p:pic>
              <p:nvPicPr>
                <p:cNvPr id="174" name="Picture 173" descr="A picture containing clipart&#10;&#10;Description automatically generated">
                  <a:extLst>
                    <a:ext uri="{FF2B5EF4-FFF2-40B4-BE49-F238E27FC236}">
                      <a16:creationId xmlns:a16="http://schemas.microsoft.com/office/drawing/2014/main" id="{2FFF044F-ED8C-4A45-9492-319C3791D8F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993658" y="2248769"/>
                  <a:ext cx="790789" cy="369515"/>
                </a:xfrm>
                <a:prstGeom prst="rect">
                  <a:avLst/>
                </a:prstGeom>
                <a:ln>
                  <a:noFill/>
                </a:ln>
              </p:spPr>
            </p:pic>
            <p:pic>
              <p:nvPicPr>
                <p:cNvPr id="175" name="Picture 174" descr="A picture containing clipart&#10;&#10;Description automatically generated">
                  <a:extLst>
                    <a:ext uri="{FF2B5EF4-FFF2-40B4-BE49-F238E27FC236}">
                      <a16:creationId xmlns:a16="http://schemas.microsoft.com/office/drawing/2014/main" id="{87A65C13-264A-4C9E-B02B-684D314AC6C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686983" y="2275654"/>
                  <a:ext cx="436700" cy="334795"/>
                </a:xfrm>
                <a:prstGeom prst="rect">
                  <a:avLst/>
                </a:prstGeom>
                <a:ln>
                  <a:noFill/>
                </a:ln>
              </p:spPr>
            </p:pic>
            <p:sp>
              <p:nvSpPr>
                <p:cNvPr id="177" name="Rectangle 176">
                  <a:extLst>
                    <a:ext uri="{FF2B5EF4-FFF2-40B4-BE49-F238E27FC236}">
                      <a16:creationId xmlns:a16="http://schemas.microsoft.com/office/drawing/2014/main" id="{EE864C19-8A2A-42F0-9C54-DFF8DA715323}"/>
                    </a:ext>
                  </a:extLst>
                </p:cNvPr>
                <p:cNvSpPr/>
                <p:nvPr/>
              </p:nvSpPr>
              <p:spPr>
                <a:xfrm>
                  <a:off x="2002598" y="2319941"/>
                  <a:ext cx="1728574" cy="246221"/>
                </a:xfrm>
                <a:prstGeom prst="rect">
                  <a:avLst/>
                </a:prstGeom>
                <a:ln>
                  <a:noFill/>
                </a:ln>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1A1A1A"/>
                      </a:solidFill>
                      <a:effectLst/>
                      <a:uLnTx/>
                      <a:uFillTx/>
                      <a:latin typeface="Segoe UI"/>
                      <a:ea typeface="Segoe UI Symbol" panose="020B0502040204020203" pitchFamily="34" charset="0"/>
                      <a:cs typeface="Segoe UI Semibold" panose="020B0702040204020203" pitchFamily="34" charset="0"/>
                    </a:rPr>
                    <a:t>Any code or framework…</a:t>
                  </a:r>
                </a:p>
              </p:txBody>
            </p:sp>
          </p:grpSp>
          <p:grpSp>
            <p:nvGrpSpPr>
              <p:cNvPr id="167" name="Group 166">
                <a:extLst>
                  <a:ext uri="{FF2B5EF4-FFF2-40B4-BE49-F238E27FC236}">
                    <a16:creationId xmlns:a16="http://schemas.microsoft.com/office/drawing/2014/main" id="{AFD57806-5A32-4E7D-B69A-5EE66F215EF5}"/>
                  </a:ext>
                </a:extLst>
              </p:cNvPr>
              <p:cNvGrpSpPr/>
              <p:nvPr/>
            </p:nvGrpSpPr>
            <p:grpSpPr>
              <a:xfrm>
                <a:off x="1059657" y="2105674"/>
                <a:ext cx="10048875" cy="184666"/>
                <a:chOff x="1181100" y="2026588"/>
                <a:chExt cx="10048875" cy="184666"/>
              </a:xfrm>
            </p:grpSpPr>
            <p:sp>
              <p:nvSpPr>
                <p:cNvPr id="168" name="TextBox 167">
                  <a:extLst>
                    <a:ext uri="{FF2B5EF4-FFF2-40B4-BE49-F238E27FC236}">
                      <a16:creationId xmlns:a16="http://schemas.microsoft.com/office/drawing/2014/main" id="{C65EACEE-DCF9-4DF3-8086-AE062FEE6382}"/>
                    </a:ext>
                  </a:extLst>
                </p:cNvPr>
                <p:cNvSpPr txBox="1"/>
                <p:nvPr/>
              </p:nvSpPr>
              <p:spPr>
                <a:xfrm>
                  <a:off x="1542027" y="2026588"/>
                  <a:ext cx="9327020" cy="184666"/>
                </a:xfrm>
                <a:prstGeom prst="rect">
                  <a:avLst/>
                </a:prstGeom>
                <a:noFill/>
              </p:spPr>
              <p:txBody>
                <a:bodyPr wrap="square" lIns="0" tIns="0" rIns="0" bIns="0" rtlCol="0">
                  <a:spAutoFit/>
                </a:bodyPr>
                <a:lstStyle/>
                <a:p>
                  <a:pPr marL="0" marR="0" lvl="0" indent="0" algn="ctr" defTabSz="932472" rtl="0" eaLnBrk="1" fontAlgn="base" latinLnBrk="0" hangingPunct="1">
                    <a:lnSpc>
                      <a:spcPct val="100000"/>
                    </a:lnSpc>
                    <a:spcBef>
                      <a:spcPct val="0"/>
                    </a:spcBef>
                    <a:spcAft>
                      <a:spcPts val="1200"/>
                    </a:spcAft>
                    <a:buClrTx/>
                    <a:buSzTx/>
                    <a:buFontTx/>
                    <a:buNone/>
                    <a:tabLst/>
                    <a:defRPr/>
                  </a:pPr>
                  <a:r>
                    <a:rPr kumimoji="0" lang="en-US" sz="1200" b="0" i="0" u="none" strike="noStrike" kern="1200" cap="none" spc="0" normalizeH="0" baseline="0" noProof="0">
                      <a:ln>
                        <a:noFill/>
                      </a:ln>
                      <a:solidFill>
                        <a:srgbClr val="000000">
                          <a:lumMod val="65000"/>
                          <a:lumOff val="35000"/>
                        </a:srgbClr>
                      </a:solidFill>
                      <a:effectLst/>
                      <a:uLnTx/>
                      <a:uFillTx/>
                      <a:latin typeface="Segoe UI Semibold"/>
                      <a:ea typeface="Segoe UI Symbol"/>
                      <a:cs typeface="+mn-cs"/>
                    </a:rPr>
                    <a:t>Microservices written in</a:t>
                  </a:r>
                </a:p>
              </p:txBody>
            </p:sp>
            <p:cxnSp>
              <p:nvCxnSpPr>
                <p:cNvPr id="169" name="Straight Connector 168">
                  <a:extLst>
                    <a:ext uri="{FF2B5EF4-FFF2-40B4-BE49-F238E27FC236}">
                      <a16:creationId xmlns:a16="http://schemas.microsoft.com/office/drawing/2014/main" id="{AACC05A3-37B3-4DA3-8D9C-92E05BD98250}"/>
                    </a:ext>
                  </a:extLst>
                </p:cNvPr>
                <p:cNvCxnSpPr>
                  <a:cxnSpLocks/>
                </p:cNvCxnSpPr>
                <p:nvPr/>
              </p:nvCxnSpPr>
              <p:spPr>
                <a:xfrm>
                  <a:off x="1181100" y="2124075"/>
                  <a:ext cx="4060484" cy="9553"/>
                </a:xfrm>
                <a:prstGeom prst="line">
                  <a:avLst/>
                </a:prstGeom>
                <a:ln w="19050">
                  <a:solidFill>
                    <a:schemeClr val="accent6"/>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AC9D792C-0052-4012-AE0D-3AB35AF85650}"/>
                    </a:ext>
                  </a:extLst>
                </p:cNvPr>
                <p:cNvCxnSpPr>
                  <a:cxnSpLocks/>
                </p:cNvCxnSpPr>
                <p:nvPr/>
              </p:nvCxnSpPr>
              <p:spPr>
                <a:xfrm>
                  <a:off x="7123113" y="2124075"/>
                  <a:ext cx="4106862" cy="0"/>
                </a:xfrm>
                <a:prstGeom prst="line">
                  <a:avLst/>
                </a:prstGeom>
                <a:ln w="19050">
                  <a:solidFill>
                    <a:schemeClr val="accent6"/>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190" name="app development" descr="application development">
              <a:extLst>
                <a:ext uri="{FF2B5EF4-FFF2-40B4-BE49-F238E27FC236}">
                  <a16:creationId xmlns:a16="http://schemas.microsoft.com/office/drawing/2014/main" id="{694CAA0F-0A50-48F8-830A-8477CC2F78F7}"/>
                </a:ext>
              </a:extLst>
            </p:cNvPr>
            <p:cNvGrpSpPr/>
            <p:nvPr/>
          </p:nvGrpSpPr>
          <p:grpSpPr>
            <a:xfrm>
              <a:off x="4863994" y="2763735"/>
              <a:ext cx="435080" cy="262354"/>
              <a:chOff x="1619314" y="4920550"/>
              <a:chExt cx="500421" cy="301755"/>
            </a:xfrm>
          </p:grpSpPr>
          <p:sp>
            <p:nvSpPr>
              <p:cNvPr id="191" name="Freeform: Shape 190">
                <a:extLst>
                  <a:ext uri="{FF2B5EF4-FFF2-40B4-BE49-F238E27FC236}">
                    <a16:creationId xmlns:a16="http://schemas.microsoft.com/office/drawing/2014/main" id="{71CE9C4B-E829-4392-8ED0-4DC64BB40A8A}"/>
                  </a:ext>
                </a:extLst>
              </p:cNvPr>
              <p:cNvSpPr/>
              <p:nvPr/>
            </p:nvSpPr>
            <p:spPr>
              <a:xfrm>
                <a:off x="1974276" y="4920997"/>
                <a:ext cx="145459" cy="301308"/>
              </a:xfrm>
              <a:custGeom>
                <a:avLst/>
                <a:gdLst>
                  <a:gd name="connsiteX0" fmla="*/ 22237 w 145458"/>
                  <a:gd name="connsiteY0" fmla="*/ 300372 h 301307"/>
                  <a:gd name="connsiteX1" fmla="*/ 2089 w 145458"/>
                  <a:gd name="connsiteY1" fmla="*/ 283378 h 301307"/>
                  <a:gd name="connsiteX2" fmla="*/ 111941 w 145458"/>
                  <a:gd name="connsiteY2" fmla="*/ 153201 h 301307"/>
                  <a:gd name="connsiteX3" fmla="*/ 5505 w 145458"/>
                  <a:gd name="connsiteY3" fmla="*/ 18383 h 301307"/>
                  <a:gd name="connsiteX4" fmla="*/ 26092 w 145458"/>
                  <a:gd name="connsiteY4" fmla="*/ 2089 h 301307"/>
                  <a:gd name="connsiteX5" fmla="*/ 145843 w 145458"/>
                  <a:gd name="connsiteY5" fmla="*/ 153727 h 301307"/>
                  <a:gd name="connsiteX6" fmla="*/ 22237 w 145458"/>
                  <a:gd name="connsiteY6" fmla="*/ 300372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22237" y="300372"/>
                    </a:moveTo>
                    <a:lnTo>
                      <a:pt x="2089" y="283378"/>
                    </a:lnTo>
                    <a:lnTo>
                      <a:pt x="111941" y="153201"/>
                    </a:lnTo>
                    <a:lnTo>
                      <a:pt x="5505" y="18383"/>
                    </a:lnTo>
                    <a:lnTo>
                      <a:pt x="26092" y="2089"/>
                    </a:lnTo>
                    <a:lnTo>
                      <a:pt x="145843" y="153727"/>
                    </a:lnTo>
                    <a:lnTo>
                      <a:pt x="22237" y="300372"/>
                    </a:lnTo>
                    <a:close/>
                  </a:path>
                </a:pathLst>
              </a:custGeom>
              <a:solidFill>
                <a:srgbClr val="0078D4"/>
              </a:solidFill>
              <a:ln w="51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2" name="Freeform: Shape 191">
                <a:extLst>
                  <a:ext uri="{FF2B5EF4-FFF2-40B4-BE49-F238E27FC236}">
                    <a16:creationId xmlns:a16="http://schemas.microsoft.com/office/drawing/2014/main" id="{B86093A7-7719-4FC5-9354-B798366D3D76}"/>
                  </a:ext>
                </a:extLst>
              </p:cNvPr>
              <p:cNvSpPr/>
              <p:nvPr/>
            </p:nvSpPr>
            <p:spPr>
              <a:xfrm>
                <a:off x="1619314" y="4920550"/>
                <a:ext cx="145459" cy="301308"/>
              </a:xfrm>
              <a:custGeom>
                <a:avLst/>
                <a:gdLst>
                  <a:gd name="connsiteX0" fmla="*/ 121840 w 145458"/>
                  <a:gd name="connsiteY0" fmla="*/ 300285 h 301307"/>
                  <a:gd name="connsiteX1" fmla="*/ 2089 w 145458"/>
                  <a:gd name="connsiteY1" fmla="*/ 148734 h 301307"/>
                  <a:gd name="connsiteX2" fmla="*/ 125782 w 145458"/>
                  <a:gd name="connsiteY2" fmla="*/ 2089 h 301307"/>
                  <a:gd name="connsiteX3" fmla="*/ 145843 w 145458"/>
                  <a:gd name="connsiteY3" fmla="*/ 18996 h 301307"/>
                  <a:gd name="connsiteX4" fmla="*/ 35991 w 145458"/>
                  <a:gd name="connsiteY4" fmla="*/ 149260 h 301307"/>
                  <a:gd name="connsiteX5" fmla="*/ 142427 w 145458"/>
                  <a:gd name="connsiteY5" fmla="*/ 283991 h 301307"/>
                  <a:gd name="connsiteX6" fmla="*/ 121840 w 145458"/>
                  <a:gd name="connsiteY6" fmla="*/ 300285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121840" y="300285"/>
                    </a:moveTo>
                    <a:lnTo>
                      <a:pt x="2089" y="148734"/>
                    </a:lnTo>
                    <a:lnTo>
                      <a:pt x="125782" y="2089"/>
                    </a:lnTo>
                    <a:lnTo>
                      <a:pt x="145843" y="18996"/>
                    </a:lnTo>
                    <a:lnTo>
                      <a:pt x="35991" y="149260"/>
                    </a:lnTo>
                    <a:lnTo>
                      <a:pt x="142427" y="283991"/>
                    </a:lnTo>
                    <a:lnTo>
                      <a:pt x="121840" y="300285"/>
                    </a:lnTo>
                    <a:close/>
                  </a:path>
                </a:pathLst>
              </a:custGeom>
              <a:solidFill>
                <a:srgbClr val="0078D4"/>
              </a:solidFill>
              <a:ln w="51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3" name="Freeform: Shape 192">
                <a:extLst>
                  <a:ext uri="{FF2B5EF4-FFF2-40B4-BE49-F238E27FC236}">
                    <a16:creationId xmlns:a16="http://schemas.microsoft.com/office/drawing/2014/main" id="{AA13B01B-E166-465D-A479-CA0964659583}"/>
                  </a:ext>
                </a:extLst>
              </p:cNvPr>
              <p:cNvSpPr/>
              <p:nvPr/>
            </p:nvSpPr>
            <p:spPr>
              <a:xfrm>
                <a:off x="1823511" y="5026804"/>
                <a:ext cx="93509" cy="93509"/>
              </a:xfrm>
              <a:custGeom>
                <a:avLst/>
                <a:gdLst>
                  <a:gd name="connsiteX0" fmla="*/ 48693 w 93509"/>
                  <a:gd name="connsiteY0" fmla="*/ 95297 h 93509"/>
                  <a:gd name="connsiteX1" fmla="*/ 95297 w 93509"/>
                  <a:gd name="connsiteY1" fmla="*/ 48693 h 93509"/>
                  <a:gd name="connsiteX2" fmla="*/ 48693 w 93509"/>
                  <a:gd name="connsiteY2" fmla="*/ 2089 h 93509"/>
                  <a:gd name="connsiteX3" fmla="*/ 2089 w 93509"/>
                  <a:gd name="connsiteY3" fmla="*/ 48693 h 93509"/>
                  <a:gd name="connsiteX4" fmla="*/ 48693 w 93509"/>
                  <a:gd name="connsiteY4" fmla="*/ 95297 h 93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509" h="93509">
                    <a:moveTo>
                      <a:pt x="48693" y="95297"/>
                    </a:moveTo>
                    <a:cubicBezTo>
                      <a:pt x="74432" y="95297"/>
                      <a:pt x="95297" y="74431"/>
                      <a:pt x="95297" y="48693"/>
                    </a:cubicBezTo>
                    <a:cubicBezTo>
                      <a:pt x="95297" y="22954"/>
                      <a:pt x="74432" y="2089"/>
                      <a:pt x="48693" y="2089"/>
                    </a:cubicBezTo>
                    <a:cubicBezTo>
                      <a:pt x="22954" y="2089"/>
                      <a:pt x="2089" y="22954"/>
                      <a:pt x="2089" y="48693"/>
                    </a:cubicBezTo>
                    <a:cubicBezTo>
                      <a:pt x="2089" y="74431"/>
                      <a:pt x="22954" y="95297"/>
                      <a:pt x="48693" y="95297"/>
                    </a:cubicBezTo>
                    <a:close/>
                  </a:path>
                </a:pathLst>
              </a:custGeom>
              <a:solidFill>
                <a:srgbClr val="50E6FF"/>
              </a:solidFill>
              <a:ln w="51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4" name="Freeform: Shape 193">
                <a:extLst>
                  <a:ext uri="{FF2B5EF4-FFF2-40B4-BE49-F238E27FC236}">
                    <a16:creationId xmlns:a16="http://schemas.microsoft.com/office/drawing/2014/main" id="{88620F0F-6C6D-4B35-86FB-48A4CB41A9FC}"/>
                  </a:ext>
                </a:extLst>
              </p:cNvPr>
              <p:cNvSpPr/>
              <p:nvPr/>
            </p:nvSpPr>
            <p:spPr>
              <a:xfrm>
                <a:off x="1746245" y="4950259"/>
                <a:ext cx="249358" cy="244163"/>
              </a:xfrm>
              <a:custGeom>
                <a:avLst/>
                <a:gdLst>
                  <a:gd name="connsiteX0" fmla="*/ 245797 w 249358"/>
                  <a:gd name="connsiteY0" fmla="*/ 108787 h 244163"/>
                  <a:gd name="connsiteX1" fmla="*/ 210581 w 249358"/>
                  <a:gd name="connsiteY1" fmla="*/ 104670 h 244163"/>
                  <a:gd name="connsiteX2" fmla="*/ 209530 w 249358"/>
                  <a:gd name="connsiteY2" fmla="*/ 101079 h 244163"/>
                  <a:gd name="connsiteX3" fmla="*/ 201207 w 249358"/>
                  <a:gd name="connsiteY3" fmla="*/ 81631 h 244163"/>
                  <a:gd name="connsiteX4" fmla="*/ 199280 w 249358"/>
                  <a:gd name="connsiteY4" fmla="*/ 78302 h 244163"/>
                  <a:gd name="connsiteX5" fmla="*/ 218114 w 249358"/>
                  <a:gd name="connsiteY5" fmla="*/ 54562 h 244163"/>
                  <a:gd name="connsiteX6" fmla="*/ 218377 w 249358"/>
                  <a:gd name="connsiteY6" fmla="*/ 48868 h 244163"/>
                  <a:gd name="connsiteX7" fmla="*/ 200156 w 249358"/>
                  <a:gd name="connsiteY7" fmla="*/ 30647 h 244163"/>
                  <a:gd name="connsiteX8" fmla="*/ 194462 w 249358"/>
                  <a:gd name="connsiteY8" fmla="*/ 30909 h 244163"/>
                  <a:gd name="connsiteX9" fmla="*/ 170109 w 249358"/>
                  <a:gd name="connsiteY9" fmla="*/ 50182 h 244163"/>
                  <a:gd name="connsiteX10" fmla="*/ 166868 w 249358"/>
                  <a:gd name="connsiteY10" fmla="*/ 48430 h 244163"/>
                  <a:gd name="connsiteX11" fmla="*/ 147945 w 249358"/>
                  <a:gd name="connsiteY11" fmla="*/ 41159 h 244163"/>
                  <a:gd name="connsiteX12" fmla="*/ 144179 w 249358"/>
                  <a:gd name="connsiteY12" fmla="*/ 40195 h 244163"/>
                  <a:gd name="connsiteX13" fmla="*/ 140237 w 249358"/>
                  <a:gd name="connsiteY13" fmla="*/ 6293 h 244163"/>
                  <a:gd name="connsiteX14" fmla="*/ 136382 w 249358"/>
                  <a:gd name="connsiteY14" fmla="*/ 2089 h 244163"/>
                  <a:gd name="connsiteX15" fmla="*/ 110627 w 249358"/>
                  <a:gd name="connsiteY15" fmla="*/ 2089 h 244163"/>
                  <a:gd name="connsiteX16" fmla="*/ 106773 w 249358"/>
                  <a:gd name="connsiteY16" fmla="*/ 6293 h 244163"/>
                  <a:gd name="connsiteX17" fmla="*/ 102656 w 249358"/>
                  <a:gd name="connsiteY17" fmla="*/ 41422 h 244163"/>
                  <a:gd name="connsiteX18" fmla="*/ 99239 w 249358"/>
                  <a:gd name="connsiteY18" fmla="*/ 42561 h 244163"/>
                  <a:gd name="connsiteX19" fmla="*/ 81544 w 249358"/>
                  <a:gd name="connsiteY19" fmla="*/ 50707 h 244163"/>
                  <a:gd name="connsiteX20" fmla="*/ 78215 w 249358"/>
                  <a:gd name="connsiteY20" fmla="*/ 52722 h 244163"/>
                  <a:gd name="connsiteX21" fmla="*/ 52022 w 249358"/>
                  <a:gd name="connsiteY21" fmla="*/ 32049 h 244163"/>
                  <a:gd name="connsiteX22" fmla="*/ 46328 w 249358"/>
                  <a:gd name="connsiteY22" fmla="*/ 31786 h 244163"/>
                  <a:gd name="connsiteX23" fmla="*/ 28107 w 249358"/>
                  <a:gd name="connsiteY23" fmla="*/ 50006 h 244163"/>
                  <a:gd name="connsiteX24" fmla="*/ 28369 w 249358"/>
                  <a:gd name="connsiteY24" fmla="*/ 55701 h 244163"/>
                  <a:gd name="connsiteX25" fmla="*/ 50007 w 249358"/>
                  <a:gd name="connsiteY25" fmla="*/ 83120 h 244163"/>
                  <a:gd name="connsiteX26" fmla="*/ 48430 w 249358"/>
                  <a:gd name="connsiteY26" fmla="*/ 86361 h 244163"/>
                  <a:gd name="connsiteX27" fmla="*/ 42561 w 249358"/>
                  <a:gd name="connsiteY27" fmla="*/ 101254 h 244163"/>
                  <a:gd name="connsiteX28" fmla="*/ 41510 w 249358"/>
                  <a:gd name="connsiteY28" fmla="*/ 104845 h 244163"/>
                  <a:gd name="connsiteX29" fmla="*/ 6294 w 249358"/>
                  <a:gd name="connsiteY29" fmla="*/ 108963 h 244163"/>
                  <a:gd name="connsiteX30" fmla="*/ 2089 w 249358"/>
                  <a:gd name="connsiteY30" fmla="*/ 112817 h 244163"/>
                  <a:gd name="connsiteX31" fmla="*/ 2089 w 249358"/>
                  <a:gd name="connsiteY31" fmla="*/ 138572 h 244163"/>
                  <a:gd name="connsiteX32" fmla="*/ 6294 w 249358"/>
                  <a:gd name="connsiteY32" fmla="*/ 142426 h 244163"/>
                  <a:gd name="connsiteX33" fmla="*/ 41597 w 249358"/>
                  <a:gd name="connsiteY33" fmla="*/ 146544 h 244163"/>
                  <a:gd name="connsiteX34" fmla="*/ 42648 w 249358"/>
                  <a:gd name="connsiteY34" fmla="*/ 150135 h 244163"/>
                  <a:gd name="connsiteX35" fmla="*/ 48518 w 249358"/>
                  <a:gd name="connsiteY35" fmla="*/ 164765 h 244163"/>
                  <a:gd name="connsiteX36" fmla="*/ 50182 w 249358"/>
                  <a:gd name="connsiteY36" fmla="*/ 168006 h 244163"/>
                  <a:gd name="connsiteX37" fmla="*/ 28369 w 249358"/>
                  <a:gd name="connsiteY37" fmla="*/ 195600 h 244163"/>
                  <a:gd name="connsiteX38" fmla="*/ 28107 w 249358"/>
                  <a:gd name="connsiteY38" fmla="*/ 201295 h 244163"/>
                  <a:gd name="connsiteX39" fmla="*/ 46328 w 249358"/>
                  <a:gd name="connsiteY39" fmla="*/ 219516 h 244163"/>
                  <a:gd name="connsiteX40" fmla="*/ 52022 w 249358"/>
                  <a:gd name="connsiteY40" fmla="*/ 219253 h 244163"/>
                  <a:gd name="connsiteX41" fmla="*/ 78565 w 249358"/>
                  <a:gd name="connsiteY41" fmla="*/ 198229 h 244163"/>
                  <a:gd name="connsiteX42" fmla="*/ 81894 w 249358"/>
                  <a:gd name="connsiteY42" fmla="*/ 200244 h 244163"/>
                  <a:gd name="connsiteX43" fmla="*/ 98888 w 249358"/>
                  <a:gd name="connsiteY43" fmla="*/ 207952 h 244163"/>
                  <a:gd name="connsiteX44" fmla="*/ 102305 w 249358"/>
                  <a:gd name="connsiteY44" fmla="*/ 209091 h 244163"/>
                  <a:gd name="connsiteX45" fmla="*/ 106247 w 249358"/>
                  <a:gd name="connsiteY45" fmla="*/ 242818 h 244163"/>
                  <a:gd name="connsiteX46" fmla="*/ 110102 w 249358"/>
                  <a:gd name="connsiteY46" fmla="*/ 247023 h 244163"/>
                  <a:gd name="connsiteX47" fmla="*/ 135857 w 249358"/>
                  <a:gd name="connsiteY47" fmla="*/ 247023 h 244163"/>
                  <a:gd name="connsiteX48" fmla="*/ 139711 w 249358"/>
                  <a:gd name="connsiteY48" fmla="*/ 242818 h 244163"/>
                  <a:gd name="connsiteX49" fmla="*/ 143478 w 249358"/>
                  <a:gd name="connsiteY49" fmla="*/ 210581 h 244163"/>
                  <a:gd name="connsiteX50" fmla="*/ 147245 w 249358"/>
                  <a:gd name="connsiteY50" fmla="*/ 209617 h 244163"/>
                  <a:gd name="connsiteX51" fmla="*/ 166167 w 249358"/>
                  <a:gd name="connsiteY51" fmla="*/ 202433 h 244163"/>
                  <a:gd name="connsiteX52" fmla="*/ 169408 w 249358"/>
                  <a:gd name="connsiteY52" fmla="*/ 200769 h 244163"/>
                  <a:gd name="connsiteX53" fmla="*/ 193411 w 249358"/>
                  <a:gd name="connsiteY53" fmla="*/ 219779 h 244163"/>
                  <a:gd name="connsiteX54" fmla="*/ 199105 w 249358"/>
                  <a:gd name="connsiteY54" fmla="*/ 220042 h 244163"/>
                  <a:gd name="connsiteX55" fmla="*/ 217326 w 249358"/>
                  <a:gd name="connsiteY55" fmla="*/ 201820 h 244163"/>
                  <a:gd name="connsiteX56" fmla="*/ 217063 w 249358"/>
                  <a:gd name="connsiteY56" fmla="*/ 196126 h 244163"/>
                  <a:gd name="connsiteX57" fmla="*/ 198755 w 249358"/>
                  <a:gd name="connsiteY57" fmla="*/ 172999 h 244163"/>
                  <a:gd name="connsiteX58" fmla="*/ 200769 w 249358"/>
                  <a:gd name="connsiteY58" fmla="*/ 169670 h 244163"/>
                  <a:gd name="connsiteX59" fmla="*/ 209355 w 249358"/>
                  <a:gd name="connsiteY59" fmla="*/ 150135 h 244163"/>
                  <a:gd name="connsiteX60" fmla="*/ 210405 w 249358"/>
                  <a:gd name="connsiteY60" fmla="*/ 146544 h 244163"/>
                  <a:gd name="connsiteX61" fmla="*/ 245797 w 249358"/>
                  <a:gd name="connsiteY61" fmla="*/ 142426 h 244163"/>
                  <a:gd name="connsiteX62" fmla="*/ 250001 w 249358"/>
                  <a:gd name="connsiteY62" fmla="*/ 138572 h 244163"/>
                  <a:gd name="connsiteX63" fmla="*/ 250001 w 249358"/>
                  <a:gd name="connsiteY63" fmla="*/ 112817 h 244163"/>
                  <a:gd name="connsiteX64" fmla="*/ 245797 w 249358"/>
                  <a:gd name="connsiteY64" fmla="*/ 108787 h 244163"/>
                  <a:gd name="connsiteX65" fmla="*/ 125958 w 249358"/>
                  <a:gd name="connsiteY65" fmla="*/ 183161 h 244163"/>
                  <a:gd name="connsiteX66" fmla="*/ 68053 w 249358"/>
                  <a:gd name="connsiteY66" fmla="*/ 125256 h 244163"/>
                  <a:gd name="connsiteX67" fmla="*/ 125958 w 249358"/>
                  <a:gd name="connsiteY67" fmla="*/ 67352 h 244163"/>
                  <a:gd name="connsiteX68" fmla="*/ 183862 w 249358"/>
                  <a:gd name="connsiteY68" fmla="*/ 125256 h 244163"/>
                  <a:gd name="connsiteX69" fmla="*/ 125958 w 249358"/>
                  <a:gd name="connsiteY69" fmla="*/ 183161 h 244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49358" h="244163">
                    <a:moveTo>
                      <a:pt x="245797" y="108787"/>
                    </a:moveTo>
                    <a:lnTo>
                      <a:pt x="210581" y="104670"/>
                    </a:lnTo>
                    <a:lnTo>
                      <a:pt x="209530" y="101079"/>
                    </a:lnTo>
                    <a:cubicBezTo>
                      <a:pt x="207602" y="94333"/>
                      <a:pt x="204799" y="87763"/>
                      <a:pt x="201207" y="81631"/>
                    </a:cubicBezTo>
                    <a:lnTo>
                      <a:pt x="199280" y="78302"/>
                    </a:lnTo>
                    <a:lnTo>
                      <a:pt x="218114" y="54562"/>
                    </a:lnTo>
                    <a:cubicBezTo>
                      <a:pt x="219604" y="52635"/>
                      <a:pt x="219692" y="50182"/>
                      <a:pt x="218377" y="48868"/>
                    </a:cubicBezTo>
                    <a:lnTo>
                      <a:pt x="200156" y="30647"/>
                    </a:lnTo>
                    <a:cubicBezTo>
                      <a:pt x="198755" y="29245"/>
                      <a:pt x="196302" y="29333"/>
                      <a:pt x="194462" y="30909"/>
                    </a:cubicBezTo>
                    <a:lnTo>
                      <a:pt x="170109" y="50182"/>
                    </a:lnTo>
                    <a:lnTo>
                      <a:pt x="166868" y="48430"/>
                    </a:lnTo>
                    <a:cubicBezTo>
                      <a:pt x="161086" y="45364"/>
                      <a:pt x="154691" y="42911"/>
                      <a:pt x="147945" y="41159"/>
                    </a:cubicBezTo>
                    <a:lnTo>
                      <a:pt x="144179" y="40195"/>
                    </a:lnTo>
                    <a:lnTo>
                      <a:pt x="140237" y="6293"/>
                    </a:lnTo>
                    <a:cubicBezTo>
                      <a:pt x="139974" y="3928"/>
                      <a:pt x="138309" y="2089"/>
                      <a:pt x="136382" y="2089"/>
                    </a:cubicBezTo>
                    <a:lnTo>
                      <a:pt x="110627" y="2089"/>
                    </a:lnTo>
                    <a:cubicBezTo>
                      <a:pt x="108700" y="2089"/>
                      <a:pt x="107036" y="3928"/>
                      <a:pt x="106773" y="6293"/>
                    </a:cubicBezTo>
                    <a:lnTo>
                      <a:pt x="102656" y="41422"/>
                    </a:lnTo>
                    <a:lnTo>
                      <a:pt x="99239" y="42561"/>
                    </a:lnTo>
                    <a:cubicBezTo>
                      <a:pt x="93195" y="44488"/>
                      <a:pt x="87238" y="47203"/>
                      <a:pt x="81544" y="50707"/>
                    </a:cubicBezTo>
                    <a:lnTo>
                      <a:pt x="78215" y="52722"/>
                    </a:lnTo>
                    <a:lnTo>
                      <a:pt x="52022" y="32049"/>
                    </a:lnTo>
                    <a:cubicBezTo>
                      <a:pt x="50095" y="30559"/>
                      <a:pt x="47642" y="30471"/>
                      <a:pt x="46328" y="31786"/>
                    </a:cubicBezTo>
                    <a:lnTo>
                      <a:pt x="28107" y="50006"/>
                    </a:lnTo>
                    <a:cubicBezTo>
                      <a:pt x="26705" y="51408"/>
                      <a:pt x="26880" y="53861"/>
                      <a:pt x="28369" y="55701"/>
                    </a:cubicBezTo>
                    <a:lnTo>
                      <a:pt x="50007" y="83120"/>
                    </a:lnTo>
                    <a:lnTo>
                      <a:pt x="48430" y="86361"/>
                    </a:lnTo>
                    <a:cubicBezTo>
                      <a:pt x="45977" y="91180"/>
                      <a:pt x="44050" y="96173"/>
                      <a:pt x="42561" y="101254"/>
                    </a:cubicBezTo>
                    <a:lnTo>
                      <a:pt x="41510" y="104845"/>
                    </a:lnTo>
                    <a:lnTo>
                      <a:pt x="6294" y="108963"/>
                    </a:lnTo>
                    <a:cubicBezTo>
                      <a:pt x="3929" y="109225"/>
                      <a:pt x="2089" y="110890"/>
                      <a:pt x="2089" y="112817"/>
                    </a:cubicBezTo>
                    <a:lnTo>
                      <a:pt x="2089" y="138572"/>
                    </a:lnTo>
                    <a:cubicBezTo>
                      <a:pt x="2089" y="140499"/>
                      <a:pt x="3929" y="142163"/>
                      <a:pt x="6294" y="142426"/>
                    </a:cubicBezTo>
                    <a:lnTo>
                      <a:pt x="41597" y="146544"/>
                    </a:lnTo>
                    <a:lnTo>
                      <a:pt x="42648" y="150135"/>
                    </a:lnTo>
                    <a:cubicBezTo>
                      <a:pt x="44138" y="155041"/>
                      <a:pt x="46065" y="160034"/>
                      <a:pt x="48518" y="164765"/>
                    </a:cubicBezTo>
                    <a:lnTo>
                      <a:pt x="50182" y="168006"/>
                    </a:lnTo>
                    <a:lnTo>
                      <a:pt x="28369" y="195600"/>
                    </a:lnTo>
                    <a:cubicBezTo>
                      <a:pt x="26880" y="197528"/>
                      <a:pt x="26793" y="199981"/>
                      <a:pt x="28107" y="201295"/>
                    </a:cubicBezTo>
                    <a:lnTo>
                      <a:pt x="46328" y="219516"/>
                    </a:lnTo>
                    <a:cubicBezTo>
                      <a:pt x="47730" y="220918"/>
                      <a:pt x="50182" y="220742"/>
                      <a:pt x="52022" y="219253"/>
                    </a:cubicBezTo>
                    <a:lnTo>
                      <a:pt x="78565" y="198229"/>
                    </a:lnTo>
                    <a:lnTo>
                      <a:pt x="81894" y="200244"/>
                    </a:lnTo>
                    <a:cubicBezTo>
                      <a:pt x="87326" y="203485"/>
                      <a:pt x="93107" y="206113"/>
                      <a:pt x="98888" y="207952"/>
                    </a:cubicBezTo>
                    <a:lnTo>
                      <a:pt x="102305" y="209091"/>
                    </a:lnTo>
                    <a:lnTo>
                      <a:pt x="106247" y="242818"/>
                    </a:lnTo>
                    <a:cubicBezTo>
                      <a:pt x="106510" y="245183"/>
                      <a:pt x="108174" y="247023"/>
                      <a:pt x="110102" y="247023"/>
                    </a:cubicBezTo>
                    <a:lnTo>
                      <a:pt x="135857" y="247023"/>
                    </a:lnTo>
                    <a:cubicBezTo>
                      <a:pt x="137784" y="247023"/>
                      <a:pt x="139448" y="245183"/>
                      <a:pt x="139711" y="242818"/>
                    </a:cubicBezTo>
                    <a:lnTo>
                      <a:pt x="143478" y="210581"/>
                    </a:lnTo>
                    <a:lnTo>
                      <a:pt x="147245" y="209617"/>
                    </a:lnTo>
                    <a:cubicBezTo>
                      <a:pt x="153903" y="207952"/>
                      <a:pt x="160298" y="205499"/>
                      <a:pt x="166167" y="202433"/>
                    </a:cubicBezTo>
                    <a:lnTo>
                      <a:pt x="169408" y="200769"/>
                    </a:lnTo>
                    <a:lnTo>
                      <a:pt x="193411" y="219779"/>
                    </a:lnTo>
                    <a:cubicBezTo>
                      <a:pt x="195338" y="221268"/>
                      <a:pt x="197791" y="221355"/>
                      <a:pt x="199105" y="220042"/>
                    </a:cubicBezTo>
                    <a:lnTo>
                      <a:pt x="217326" y="201820"/>
                    </a:lnTo>
                    <a:cubicBezTo>
                      <a:pt x="218728" y="200419"/>
                      <a:pt x="218640" y="197966"/>
                      <a:pt x="217063" y="196126"/>
                    </a:cubicBezTo>
                    <a:lnTo>
                      <a:pt x="198755" y="172999"/>
                    </a:lnTo>
                    <a:lnTo>
                      <a:pt x="200769" y="169670"/>
                    </a:lnTo>
                    <a:cubicBezTo>
                      <a:pt x="204536" y="163363"/>
                      <a:pt x="207427" y="156793"/>
                      <a:pt x="209355" y="150135"/>
                    </a:cubicBezTo>
                    <a:lnTo>
                      <a:pt x="210405" y="146544"/>
                    </a:lnTo>
                    <a:lnTo>
                      <a:pt x="245797" y="142426"/>
                    </a:lnTo>
                    <a:cubicBezTo>
                      <a:pt x="248162" y="142163"/>
                      <a:pt x="250001" y="140499"/>
                      <a:pt x="250001" y="138572"/>
                    </a:cubicBezTo>
                    <a:lnTo>
                      <a:pt x="250001" y="112817"/>
                    </a:lnTo>
                    <a:cubicBezTo>
                      <a:pt x="250001" y="110715"/>
                      <a:pt x="248162" y="109050"/>
                      <a:pt x="245797" y="108787"/>
                    </a:cubicBezTo>
                    <a:close/>
                    <a:moveTo>
                      <a:pt x="125958" y="183161"/>
                    </a:moveTo>
                    <a:cubicBezTo>
                      <a:pt x="93983" y="183161"/>
                      <a:pt x="68053" y="157144"/>
                      <a:pt x="68053" y="125256"/>
                    </a:cubicBezTo>
                    <a:cubicBezTo>
                      <a:pt x="68053" y="93282"/>
                      <a:pt x="94071" y="67352"/>
                      <a:pt x="125958" y="67352"/>
                    </a:cubicBezTo>
                    <a:cubicBezTo>
                      <a:pt x="157844" y="67352"/>
                      <a:pt x="183862" y="93369"/>
                      <a:pt x="183862" y="125256"/>
                    </a:cubicBezTo>
                    <a:cubicBezTo>
                      <a:pt x="183862" y="157144"/>
                      <a:pt x="157844" y="183161"/>
                      <a:pt x="125958" y="183161"/>
                    </a:cubicBezTo>
                    <a:close/>
                  </a:path>
                </a:pathLst>
              </a:custGeom>
              <a:solidFill>
                <a:srgbClr val="0078D7"/>
              </a:solidFill>
              <a:ln w="51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pic>
          <p:nvPicPr>
            <p:cNvPr id="1026" name="Picture 2" descr="Image result for c++ logo">
              <a:extLst>
                <a:ext uri="{FF2B5EF4-FFF2-40B4-BE49-F238E27FC236}">
                  <a16:creationId xmlns:a16="http://schemas.microsoft.com/office/drawing/2014/main" id="{C31FAAD5-5DE3-4295-AA60-B8E8006A21E8}"/>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819883" y="3485389"/>
              <a:ext cx="392856" cy="431657"/>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9470311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3B97034-D640-4FAB-B1EA-6878C1C5AB77}"/>
              </a:ext>
            </a:extLst>
          </p:cNvPr>
          <p:cNvSpPr/>
          <p:nvPr/>
        </p:nvSpPr>
        <p:spPr bwMode="auto">
          <a:xfrm>
            <a:off x="5405233" y="5110957"/>
            <a:ext cx="5044158" cy="813816"/>
          </a:xfrm>
          <a:prstGeom prst="rect">
            <a:avLst/>
          </a:prstGeom>
          <a:solidFill>
            <a:schemeClr val="bg1"/>
          </a:solidFill>
          <a:ln w="10795" cap="flat" cmpd="sng" algn="ctr">
            <a:noFill/>
            <a:prstDash val="solid"/>
          </a:ln>
          <a:effectLst>
            <a:outerShdw blurRad="152400" sx="101000" sy="101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91440" rIns="9144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State stores</a:t>
            </a:r>
          </a:p>
        </p:txBody>
      </p:sp>
      <p:sp>
        <p:nvSpPr>
          <p:cNvPr id="4" name="Rectangle 3">
            <a:extLst>
              <a:ext uri="{FF2B5EF4-FFF2-40B4-BE49-F238E27FC236}">
                <a16:creationId xmlns:a16="http://schemas.microsoft.com/office/drawing/2014/main" id="{83E15EB4-749F-4A43-BE66-E974A67966F3}"/>
              </a:ext>
            </a:extLst>
          </p:cNvPr>
          <p:cNvSpPr/>
          <p:nvPr/>
        </p:nvSpPr>
        <p:spPr bwMode="auto">
          <a:xfrm>
            <a:off x="5405233" y="6044184"/>
            <a:ext cx="5044158" cy="813816"/>
          </a:xfrm>
          <a:prstGeom prst="rect">
            <a:avLst/>
          </a:prstGeom>
          <a:solidFill>
            <a:schemeClr val="bg1"/>
          </a:solidFill>
          <a:ln w="10795" cap="flat" cmpd="sng" algn="ctr">
            <a:noFill/>
            <a:prstDash val="solid"/>
          </a:ln>
          <a:effectLst>
            <a:outerShdw blurRad="152400" sx="101000" sy="101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91440" rIns="9144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Publish &amp; subscribe</a:t>
            </a:r>
          </a:p>
        </p:txBody>
      </p:sp>
      <p:sp>
        <p:nvSpPr>
          <p:cNvPr id="5" name="Rectangle 4">
            <a:extLst>
              <a:ext uri="{FF2B5EF4-FFF2-40B4-BE49-F238E27FC236}">
                <a16:creationId xmlns:a16="http://schemas.microsoft.com/office/drawing/2014/main" id="{8E1984B2-FBB5-4ED3-94F3-26D42FBA1336}"/>
              </a:ext>
            </a:extLst>
          </p:cNvPr>
          <p:cNvSpPr/>
          <p:nvPr/>
        </p:nvSpPr>
        <p:spPr bwMode="auto">
          <a:xfrm>
            <a:off x="5405233" y="1163461"/>
            <a:ext cx="5047266" cy="817554"/>
          </a:xfrm>
          <a:prstGeom prst="rect">
            <a:avLst/>
          </a:prstGeom>
          <a:solidFill>
            <a:schemeClr val="bg1"/>
          </a:solidFill>
          <a:ln w="10795" cap="flat" cmpd="sng" algn="ctr">
            <a:noFill/>
            <a:prstDash val="solid"/>
          </a:ln>
          <a:effectLst>
            <a:outerShdw blurRad="152400" sx="101000" sy="101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0" rIns="9144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Resource bindings</a:t>
            </a:r>
          </a:p>
        </p:txBody>
      </p:sp>
      <p:pic>
        <p:nvPicPr>
          <p:cNvPr id="6" name="Picture 5">
            <a:extLst>
              <a:ext uri="{FF2B5EF4-FFF2-40B4-BE49-F238E27FC236}">
                <a16:creationId xmlns:a16="http://schemas.microsoft.com/office/drawing/2014/main" id="{77FD437C-195D-4E6B-8F21-9C12848BFF48}"/>
              </a:ext>
            </a:extLst>
          </p:cNvPr>
          <p:cNvPicPr>
            <a:picLocks noChangeAspect="1"/>
          </p:cNvPicPr>
          <p:nvPr/>
        </p:nvPicPr>
        <p:blipFill>
          <a:blip r:embed="rId2"/>
          <a:stretch>
            <a:fillRect/>
          </a:stretch>
        </p:blipFill>
        <p:spPr>
          <a:xfrm>
            <a:off x="9148059" y="6245010"/>
            <a:ext cx="486480" cy="412165"/>
          </a:xfrm>
          <a:prstGeom prst="rect">
            <a:avLst/>
          </a:prstGeom>
        </p:spPr>
      </p:pic>
      <p:pic>
        <p:nvPicPr>
          <p:cNvPr id="7" name="Picture 6">
            <a:extLst>
              <a:ext uri="{FF2B5EF4-FFF2-40B4-BE49-F238E27FC236}">
                <a16:creationId xmlns:a16="http://schemas.microsoft.com/office/drawing/2014/main" id="{BA4FE5B3-170F-4B74-B386-94B37B25D7A9}"/>
              </a:ext>
            </a:extLst>
          </p:cNvPr>
          <p:cNvPicPr>
            <a:picLocks noChangeAspect="1"/>
          </p:cNvPicPr>
          <p:nvPr/>
        </p:nvPicPr>
        <p:blipFill>
          <a:blip r:embed="rId2"/>
          <a:stretch>
            <a:fillRect/>
          </a:stretch>
        </p:blipFill>
        <p:spPr>
          <a:xfrm>
            <a:off x="8498155" y="5309003"/>
            <a:ext cx="486480" cy="412165"/>
          </a:xfrm>
          <a:prstGeom prst="rect">
            <a:avLst/>
          </a:prstGeom>
        </p:spPr>
      </p:pic>
      <p:pic>
        <p:nvPicPr>
          <p:cNvPr id="8" name="Picture 7">
            <a:extLst>
              <a:ext uri="{FF2B5EF4-FFF2-40B4-BE49-F238E27FC236}">
                <a16:creationId xmlns:a16="http://schemas.microsoft.com/office/drawing/2014/main" id="{382AE4C4-B8EF-458B-B27F-00152EC17745}"/>
              </a:ext>
            </a:extLst>
          </p:cNvPr>
          <p:cNvPicPr>
            <a:picLocks noChangeAspect="1"/>
          </p:cNvPicPr>
          <p:nvPr/>
        </p:nvPicPr>
        <p:blipFill>
          <a:blip r:embed="rId3"/>
          <a:stretch>
            <a:fillRect/>
          </a:stretch>
        </p:blipFill>
        <p:spPr>
          <a:xfrm>
            <a:off x="7212128" y="5304997"/>
            <a:ext cx="367514" cy="332433"/>
          </a:xfrm>
          <a:prstGeom prst="rect">
            <a:avLst/>
          </a:prstGeom>
        </p:spPr>
      </p:pic>
      <p:sp>
        <p:nvSpPr>
          <p:cNvPr id="9" name="Rectangle 8">
            <a:extLst>
              <a:ext uri="{FF2B5EF4-FFF2-40B4-BE49-F238E27FC236}">
                <a16:creationId xmlns:a16="http://schemas.microsoft.com/office/drawing/2014/main" id="{A3E4DB44-92F0-4572-956F-75A48E0DA962}"/>
              </a:ext>
            </a:extLst>
          </p:cNvPr>
          <p:cNvSpPr/>
          <p:nvPr/>
        </p:nvSpPr>
        <p:spPr>
          <a:xfrm>
            <a:off x="4541044" y="1714551"/>
            <a:ext cx="739857" cy="304699"/>
          </a:xfrm>
          <a:prstGeom prst="rect">
            <a:avLst/>
          </a:prstGeom>
          <a:noFill/>
        </p:spPr>
        <p:txBody>
          <a:bodyPr wrap="square" lIns="0" tIns="0" rIns="0" bIns="0">
            <a:spAutoFit/>
          </a:bodyPr>
          <a:lstStyle/>
          <a:p>
            <a:pPr marL="0" marR="0" lvl="0" indent="0" algn="r" defTabSz="914367"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78D4"/>
                </a:solidFill>
                <a:effectLst/>
                <a:uLnTx/>
                <a:uFillTx/>
                <a:latin typeface="Segoe UI"/>
                <a:ea typeface="+mn-ea"/>
                <a:cs typeface="Segoe UI" pitchFamily="34" charset="0"/>
              </a:rPr>
              <a:t>Scanning for events</a:t>
            </a:r>
          </a:p>
        </p:txBody>
      </p:sp>
      <p:sp>
        <p:nvSpPr>
          <p:cNvPr id="10" name="Rectangle 9">
            <a:extLst>
              <a:ext uri="{FF2B5EF4-FFF2-40B4-BE49-F238E27FC236}">
                <a16:creationId xmlns:a16="http://schemas.microsoft.com/office/drawing/2014/main" id="{D4C08D80-F694-4A7B-9FE4-42A957F6D60C}"/>
              </a:ext>
            </a:extLst>
          </p:cNvPr>
          <p:cNvSpPr/>
          <p:nvPr/>
        </p:nvSpPr>
        <p:spPr bwMode="auto">
          <a:xfrm>
            <a:off x="834572" y="2137629"/>
            <a:ext cx="11022583" cy="2816560"/>
          </a:xfrm>
          <a:prstGeom prst="rect">
            <a:avLst/>
          </a:prstGeom>
          <a:solidFill>
            <a:schemeClr val="bg1"/>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Semibold"/>
              <a:ea typeface="+mn-ea"/>
              <a:cs typeface="Segoe UI" pitchFamily="34" charset="0"/>
            </a:endParaRPr>
          </a:p>
        </p:txBody>
      </p:sp>
      <p:sp>
        <p:nvSpPr>
          <p:cNvPr id="11" name="Rectangle 10">
            <a:extLst>
              <a:ext uri="{FF2B5EF4-FFF2-40B4-BE49-F238E27FC236}">
                <a16:creationId xmlns:a16="http://schemas.microsoft.com/office/drawing/2014/main" id="{6BFF64D8-AF49-40CC-828D-ED480B0832BB}"/>
              </a:ext>
            </a:extLst>
          </p:cNvPr>
          <p:cNvSpPr/>
          <p:nvPr/>
        </p:nvSpPr>
        <p:spPr>
          <a:xfrm>
            <a:off x="8603162" y="3493368"/>
            <a:ext cx="1043502" cy="338554"/>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Dapr API</a:t>
            </a:r>
          </a:p>
        </p:txBody>
      </p:sp>
      <p:cxnSp>
        <p:nvCxnSpPr>
          <p:cNvPr id="12" name="Straight Arrow Connector 11">
            <a:extLst>
              <a:ext uri="{FF2B5EF4-FFF2-40B4-BE49-F238E27FC236}">
                <a16:creationId xmlns:a16="http://schemas.microsoft.com/office/drawing/2014/main" id="{D36D6F26-C0BE-454B-96D9-206E5C4ECBB1}"/>
              </a:ext>
            </a:extLst>
          </p:cNvPr>
          <p:cNvCxnSpPr>
            <a:cxnSpLocks/>
          </p:cNvCxnSpPr>
          <p:nvPr/>
        </p:nvCxnSpPr>
        <p:spPr>
          <a:xfrm>
            <a:off x="8576857" y="3891635"/>
            <a:ext cx="1096112" cy="0"/>
          </a:xfrm>
          <a:prstGeom prst="straightConnector1">
            <a:avLst/>
          </a:prstGeom>
          <a:ln w="19050">
            <a:solidFill>
              <a:schemeClr val="accent6"/>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5D53227B-BA9B-4273-BCD8-613D8D62AE3E}"/>
              </a:ext>
            </a:extLst>
          </p:cNvPr>
          <p:cNvSpPr/>
          <p:nvPr/>
        </p:nvSpPr>
        <p:spPr>
          <a:xfrm>
            <a:off x="3022670" y="3493368"/>
            <a:ext cx="1043502" cy="338554"/>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Dapr API</a:t>
            </a:r>
          </a:p>
        </p:txBody>
      </p:sp>
      <p:cxnSp>
        <p:nvCxnSpPr>
          <p:cNvPr id="14" name="Straight Arrow Connector 13">
            <a:extLst>
              <a:ext uri="{FF2B5EF4-FFF2-40B4-BE49-F238E27FC236}">
                <a16:creationId xmlns:a16="http://schemas.microsoft.com/office/drawing/2014/main" id="{2120D49E-AB49-4DFD-AB34-2724E47EC851}"/>
              </a:ext>
            </a:extLst>
          </p:cNvPr>
          <p:cNvCxnSpPr>
            <a:cxnSpLocks/>
          </p:cNvCxnSpPr>
          <p:nvPr/>
        </p:nvCxnSpPr>
        <p:spPr>
          <a:xfrm>
            <a:off x="2996365" y="3891635"/>
            <a:ext cx="1096112" cy="0"/>
          </a:xfrm>
          <a:prstGeom prst="straightConnector1">
            <a:avLst/>
          </a:prstGeom>
          <a:ln w="19050">
            <a:solidFill>
              <a:schemeClr val="accent6"/>
            </a:solidFill>
            <a:headEnd type="arrow"/>
            <a:tailEnd type="arrow"/>
          </a:ln>
        </p:spPr>
        <p:style>
          <a:lnRef idx="1">
            <a:schemeClr val="accent1"/>
          </a:lnRef>
          <a:fillRef idx="0">
            <a:schemeClr val="accent1"/>
          </a:fillRef>
          <a:effectRef idx="0">
            <a:schemeClr val="accent1"/>
          </a:effectRef>
          <a:fontRef idx="minor">
            <a:schemeClr val="tx1"/>
          </a:fontRef>
        </p:style>
      </p:cxnSp>
      <p:grpSp>
        <p:nvGrpSpPr>
          <p:cNvPr id="83" name="Group 82">
            <a:extLst>
              <a:ext uri="{FF2B5EF4-FFF2-40B4-BE49-F238E27FC236}">
                <a16:creationId xmlns:a16="http://schemas.microsoft.com/office/drawing/2014/main" id="{D9033EB9-728D-41E7-B4E1-D8A462B4A80C}"/>
              </a:ext>
            </a:extLst>
          </p:cNvPr>
          <p:cNvGrpSpPr/>
          <p:nvPr/>
        </p:nvGrpSpPr>
        <p:grpSpPr>
          <a:xfrm>
            <a:off x="4518169" y="1549290"/>
            <a:ext cx="6703771" cy="1481818"/>
            <a:chOff x="4256376" y="1509712"/>
            <a:chExt cx="6703771" cy="1130925"/>
          </a:xfrm>
        </p:grpSpPr>
        <p:grpSp>
          <p:nvGrpSpPr>
            <p:cNvPr id="16" name="Group 15">
              <a:extLst>
                <a:ext uri="{FF2B5EF4-FFF2-40B4-BE49-F238E27FC236}">
                  <a16:creationId xmlns:a16="http://schemas.microsoft.com/office/drawing/2014/main" id="{CE4475D9-9AC1-4AA2-AC9C-93133CF7FFF9}"/>
                </a:ext>
              </a:extLst>
            </p:cNvPr>
            <p:cNvGrpSpPr/>
            <p:nvPr/>
          </p:nvGrpSpPr>
          <p:grpSpPr>
            <a:xfrm flipV="1">
              <a:off x="4256376" y="1509712"/>
              <a:ext cx="915700" cy="1130925"/>
              <a:chOff x="9802448" y="3636796"/>
              <a:chExt cx="817963" cy="1077888"/>
            </a:xfrm>
          </p:grpSpPr>
          <p:cxnSp>
            <p:nvCxnSpPr>
              <p:cNvPr id="20" name="Straight Arrow Connector 19">
                <a:extLst>
                  <a:ext uri="{FF2B5EF4-FFF2-40B4-BE49-F238E27FC236}">
                    <a16:creationId xmlns:a16="http://schemas.microsoft.com/office/drawing/2014/main" id="{25850D2E-A9E6-4BE2-B2A8-F28FC61292BB}"/>
                  </a:ext>
                </a:extLst>
              </p:cNvPr>
              <p:cNvCxnSpPr>
                <a:cxnSpLocks/>
              </p:cNvCxnSpPr>
              <p:nvPr/>
            </p:nvCxnSpPr>
            <p:spPr>
              <a:xfrm flipH="1">
                <a:off x="9802448" y="3636796"/>
                <a:ext cx="1" cy="1077888"/>
              </a:xfrm>
              <a:prstGeom prst="straightConnector1">
                <a:avLst/>
              </a:prstGeom>
              <a:ln w="19050">
                <a:solidFill>
                  <a:schemeClr val="accent1"/>
                </a:solidFill>
                <a:prstDash val="dash"/>
                <a:headEnd type="arrow"/>
                <a:tailEnd type="non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92F430D0-8366-4B81-866A-10F5EE3B9F07}"/>
                  </a:ext>
                </a:extLst>
              </p:cNvPr>
              <p:cNvCxnSpPr>
                <a:cxnSpLocks/>
              </p:cNvCxnSpPr>
              <p:nvPr/>
            </p:nvCxnSpPr>
            <p:spPr>
              <a:xfrm flipV="1">
                <a:off x="9803612" y="4708633"/>
                <a:ext cx="816799" cy="0"/>
              </a:xfrm>
              <a:prstGeom prst="straightConnector1">
                <a:avLst/>
              </a:prstGeom>
              <a:ln w="19050">
                <a:solidFill>
                  <a:schemeClr val="accent1"/>
                </a:solidFill>
                <a:prstDash val="dash"/>
                <a:headEnd type="none"/>
                <a:tailEnd type="arrow"/>
              </a:ln>
            </p:spPr>
            <p:style>
              <a:lnRef idx="1">
                <a:schemeClr val="accent1"/>
              </a:lnRef>
              <a:fillRef idx="0">
                <a:schemeClr val="accent1"/>
              </a:fillRef>
              <a:effectRef idx="0">
                <a:schemeClr val="accent1"/>
              </a:effectRef>
              <a:fontRef idx="minor">
                <a:schemeClr val="tx1"/>
              </a:fontRef>
            </p:style>
          </p:cxnSp>
        </p:grpSp>
        <p:grpSp>
          <p:nvGrpSpPr>
            <p:cNvPr id="17" name="Group 16">
              <a:extLst>
                <a:ext uri="{FF2B5EF4-FFF2-40B4-BE49-F238E27FC236}">
                  <a16:creationId xmlns:a16="http://schemas.microsoft.com/office/drawing/2014/main" id="{2B9E6F1E-2FA1-4BFD-8353-B5D62A404AD9}"/>
                </a:ext>
              </a:extLst>
            </p:cNvPr>
            <p:cNvGrpSpPr/>
            <p:nvPr/>
          </p:nvGrpSpPr>
          <p:grpSpPr>
            <a:xfrm flipH="1" flipV="1">
              <a:off x="10182006" y="1516061"/>
              <a:ext cx="778141" cy="1124575"/>
              <a:chOff x="9797686" y="3636797"/>
              <a:chExt cx="826914" cy="1071836"/>
            </a:xfrm>
          </p:grpSpPr>
          <p:cxnSp>
            <p:nvCxnSpPr>
              <p:cNvPr id="18" name="Straight Arrow Connector 17">
                <a:extLst>
                  <a:ext uri="{FF2B5EF4-FFF2-40B4-BE49-F238E27FC236}">
                    <a16:creationId xmlns:a16="http://schemas.microsoft.com/office/drawing/2014/main" id="{8D05325F-9294-4D86-93F0-087F13419503}"/>
                  </a:ext>
                </a:extLst>
              </p:cNvPr>
              <p:cNvCxnSpPr>
                <a:cxnSpLocks/>
              </p:cNvCxnSpPr>
              <p:nvPr/>
            </p:nvCxnSpPr>
            <p:spPr>
              <a:xfrm flipH="1">
                <a:off x="9797686" y="3636797"/>
                <a:ext cx="4762" cy="1071836"/>
              </a:xfrm>
              <a:prstGeom prst="straightConnector1">
                <a:avLst/>
              </a:prstGeom>
              <a:ln w="19050">
                <a:solidFill>
                  <a:schemeClr val="accent1"/>
                </a:solidFill>
                <a:prstDash val="dash"/>
                <a:headEnd type="arrow"/>
                <a:tailEnd type="non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3BC3C4BC-392B-42A0-9456-8241C75B6A04}"/>
                  </a:ext>
                </a:extLst>
              </p:cNvPr>
              <p:cNvCxnSpPr>
                <a:cxnSpLocks/>
              </p:cNvCxnSpPr>
              <p:nvPr/>
            </p:nvCxnSpPr>
            <p:spPr>
              <a:xfrm>
                <a:off x="9804482" y="4708633"/>
                <a:ext cx="820118" cy="0"/>
              </a:xfrm>
              <a:prstGeom prst="straightConnector1">
                <a:avLst/>
              </a:prstGeom>
              <a:ln w="19050">
                <a:solidFill>
                  <a:schemeClr val="accent1"/>
                </a:solidFill>
                <a:prstDash val="dash"/>
                <a:headEnd type="none"/>
                <a:tailEnd type="arrow"/>
              </a:ln>
            </p:spPr>
            <p:style>
              <a:lnRef idx="1">
                <a:schemeClr val="accent1"/>
              </a:lnRef>
              <a:fillRef idx="0">
                <a:schemeClr val="accent1"/>
              </a:fillRef>
              <a:effectRef idx="0">
                <a:schemeClr val="accent1"/>
              </a:effectRef>
              <a:fontRef idx="minor">
                <a:schemeClr val="tx1"/>
              </a:fontRef>
            </p:style>
          </p:cxnSp>
        </p:grpSp>
      </p:grpSp>
      <p:grpSp>
        <p:nvGrpSpPr>
          <p:cNvPr id="82" name="Group 81">
            <a:extLst>
              <a:ext uri="{FF2B5EF4-FFF2-40B4-BE49-F238E27FC236}">
                <a16:creationId xmlns:a16="http://schemas.microsoft.com/office/drawing/2014/main" id="{FFE8B5D5-D244-48E3-8CC8-8619A0877464}"/>
              </a:ext>
            </a:extLst>
          </p:cNvPr>
          <p:cNvGrpSpPr/>
          <p:nvPr/>
        </p:nvGrpSpPr>
        <p:grpSpPr>
          <a:xfrm>
            <a:off x="4496647" y="4775771"/>
            <a:ext cx="6707475" cy="1704975"/>
            <a:chOff x="4246275" y="4352925"/>
            <a:chExt cx="6707475" cy="1704975"/>
          </a:xfrm>
        </p:grpSpPr>
        <p:cxnSp>
          <p:nvCxnSpPr>
            <p:cNvPr id="23" name="Straight Arrow Connector 22">
              <a:extLst>
                <a:ext uri="{FF2B5EF4-FFF2-40B4-BE49-F238E27FC236}">
                  <a16:creationId xmlns:a16="http://schemas.microsoft.com/office/drawing/2014/main" id="{CD95313A-8D5F-4AFB-8436-728A50E305BA}"/>
                </a:ext>
              </a:extLst>
            </p:cNvPr>
            <p:cNvCxnSpPr>
              <a:cxnSpLocks/>
            </p:cNvCxnSpPr>
            <p:nvPr/>
          </p:nvCxnSpPr>
          <p:spPr>
            <a:xfrm>
              <a:off x="4257503" y="4352925"/>
              <a:ext cx="0" cy="1704975"/>
            </a:xfrm>
            <a:prstGeom prst="straightConnector1">
              <a:avLst/>
            </a:prstGeom>
            <a:ln w="19050">
              <a:solidFill>
                <a:schemeClr val="accent1"/>
              </a:solidFill>
              <a:prstDash val="solid"/>
              <a:headEnd type="arrow"/>
              <a:tailEnd type="non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89F58D9C-7B85-4EA1-9E49-90C4E898634A}"/>
                </a:ext>
              </a:extLst>
            </p:cNvPr>
            <p:cNvCxnSpPr>
              <a:cxnSpLocks/>
            </p:cNvCxnSpPr>
            <p:nvPr/>
          </p:nvCxnSpPr>
          <p:spPr>
            <a:xfrm>
              <a:off x="4246275" y="6045536"/>
              <a:ext cx="918171" cy="0"/>
            </a:xfrm>
            <a:prstGeom prst="straightConnector1">
              <a:avLst/>
            </a:prstGeom>
            <a:ln w="19050">
              <a:solidFill>
                <a:schemeClr val="accent1"/>
              </a:solidFill>
              <a:prstDash val="solid"/>
              <a:headEnd type="none"/>
              <a:tailEnd type="arrow"/>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875D27C8-896E-4D67-8614-3A2EB1D099F5}"/>
                </a:ext>
              </a:extLst>
            </p:cNvPr>
            <p:cNvCxnSpPr>
              <a:cxnSpLocks/>
            </p:cNvCxnSpPr>
            <p:nvPr/>
          </p:nvCxnSpPr>
          <p:spPr>
            <a:xfrm>
              <a:off x="4246275" y="5157283"/>
              <a:ext cx="918171" cy="0"/>
            </a:xfrm>
            <a:prstGeom prst="straightConnector1">
              <a:avLst/>
            </a:prstGeom>
            <a:ln w="19050">
              <a:solidFill>
                <a:schemeClr val="accent1"/>
              </a:solidFill>
              <a:prstDash val="solid"/>
              <a:headEnd type="none"/>
              <a:tailEnd type="arrow"/>
            </a:ln>
          </p:spPr>
          <p:style>
            <a:lnRef idx="1">
              <a:schemeClr val="accent1"/>
            </a:lnRef>
            <a:fillRef idx="0">
              <a:schemeClr val="accent1"/>
            </a:fillRef>
            <a:effectRef idx="0">
              <a:schemeClr val="accent1"/>
            </a:effectRef>
            <a:fontRef idx="minor">
              <a:schemeClr val="tx1"/>
            </a:fontRef>
          </p:style>
        </p:cxnSp>
        <p:grpSp>
          <p:nvGrpSpPr>
            <p:cNvPr id="81" name="Group 80">
              <a:extLst>
                <a:ext uri="{FF2B5EF4-FFF2-40B4-BE49-F238E27FC236}">
                  <a16:creationId xmlns:a16="http://schemas.microsoft.com/office/drawing/2014/main" id="{48F81205-E2EC-4100-A7AA-CD2B14B31790}"/>
                </a:ext>
              </a:extLst>
            </p:cNvPr>
            <p:cNvGrpSpPr/>
            <p:nvPr/>
          </p:nvGrpSpPr>
          <p:grpSpPr>
            <a:xfrm>
              <a:off x="10209877" y="4352925"/>
              <a:ext cx="743873" cy="1692611"/>
              <a:chOff x="10209877" y="4352925"/>
              <a:chExt cx="929029" cy="1692611"/>
            </a:xfrm>
          </p:grpSpPr>
          <p:cxnSp>
            <p:nvCxnSpPr>
              <p:cNvPr id="25" name="Straight Arrow Connector 24">
                <a:extLst>
                  <a:ext uri="{FF2B5EF4-FFF2-40B4-BE49-F238E27FC236}">
                    <a16:creationId xmlns:a16="http://schemas.microsoft.com/office/drawing/2014/main" id="{D3E1A663-47E9-4AEB-85B2-47D991007D1A}"/>
                  </a:ext>
                </a:extLst>
              </p:cNvPr>
              <p:cNvCxnSpPr>
                <a:cxnSpLocks/>
              </p:cNvCxnSpPr>
              <p:nvPr/>
            </p:nvCxnSpPr>
            <p:spPr>
              <a:xfrm flipH="1">
                <a:off x="11127281" y="4352925"/>
                <a:ext cx="11625" cy="1692611"/>
              </a:xfrm>
              <a:prstGeom prst="straightConnector1">
                <a:avLst/>
              </a:prstGeom>
              <a:ln w="19050">
                <a:solidFill>
                  <a:schemeClr val="accent1"/>
                </a:solidFill>
                <a:prstDash val="solid"/>
                <a:headEnd type="arrow"/>
                <a:tailEnd type="non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D401912A-5E0E-4B9B-BCD4-DCE04E030389}"/>
                  </a:ext>
                </a:extLst>
              </p:cNvPr>
              <p:cNvCxnSpPr>
                <a:cxnSpLocks/>
              </p:cNvCxnSpPr>
              <p:nvPr/>
            </p:nvCxnSpPr>
            <p:spPr>
              <a:xfrm flipH="1">
                <a:off x="10209877" y="6045536"/>
                <a:ext cx="918171" cy="0"/>
              </a:xfrm>
              <a:prstGeom prst="straightConnector1">
                <a:avLst/>
              </a:prstGeom>
              <a:ln w="19050">
                <a:solidFill>
                  <a:schemeClr val="accent1"/>
                </a:solidFill>
                <a:prstDash val="solid"/>
                <a:headEnd type="none"/>
                <a:tailEnd type="arrow"/>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96700521-F2FA-4521-B2BF-62D98C918336}"/>
                  </a:ext>
                </a:extLst>
              </p:cNvPr>
              <p:cNvCxnSpPr>
                <a:cxnSpLocks/>
              </p:cNvCxnSpPr>
              <p:nvPr/>
            </p:nvCxnSpPr>
            <p:spPr>
              <a:xfrm flipH="1">
                <a:off x="10209877" y="5157283"/>
                <a:ext cx="918171" cy="0"/>
              </a:xfrm>
              <a:prstGeom prst="straightConnector1">
                <a:avLst/>
              </a:prstGeom>
              <a:ln w="19050">
                <a:solidFill>
                  <a:schemeClr val="accent1"/>
                </a:solidFill>
                <a:prstDash val="solid"/>
                <a:headEnd type="none"/>
                <a:tailEnd type="arrow"/>
              </a:ln>
            </p:spPr>
            <p:style>
              <a:lnRef idx="1">
                <a:schemeClr val="accent1"/>
              </a:lnRef>
              <a:fillRef idx="0">
                <a:schemeClr val="accent1"/>
              </a:fillRef>
              <a:effectRef idx="0">
                <a:schemeClr val="accent1"/>
              </a:effectRef>
              <a:fontRef idx="minor">
                <a:schemeClr val="tx1"/>
              </a:fontRef>
            </p:style>
          </p:cxnSp>
        </p:grpSp>
      </p:grpSp>
      <p:sp>
        <p:nvSpPr>
          <p:cNvPr id="29" name="Rectangle 28">
            <a:extLst>
              <a:ext uri="{FF2B5EF4-FFF2-40B4-BE49-F238E27FC236}">
                <a16:creationId xmlns:a16="http://schemas.microsoft.com/office/drawing/2014/main" id="{CF455244-9E24-426C-8E86-01747361C9E3}"/>
              </a:ext>
            </a:extLst>
          </p:cNvPr>
          <p:cNvSpPr/>
          <p:nvPr/>
        </p:nvSpPr>
        <p:spPr>
          <a:xfrm>
            <a:off x="4616846" y="6193287"/>
            <a:ext cx="698410" cy="117597"/>
          </a:xfrm>
          <a:prstGeom prst="rect">
            <a:avLst/>
          </a:prstGeom>
          <a:noFill/>
        </p:spPr>
        <p:txBody>
          <a:bodyPr wrap="square" lIns="0" tIns="0" rIns="0" bIns="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78D4"/>
                </a:solidFill>
                <a:effectLst/>
                <a:uLnTx/>
                <a:uFillTx/>
                <a:latin typeface="Segoe UI"/>
                <a:ea typeface="+mn-ea"/>
                <a:cs typeface="Segoe UI" pitchFamily="34" charset="0"/>
              </a:rPr>
              <a:t>Messaging</a:t>
            </a:r>
          </a:p>
        </p:txBody>
      </p:sp>
      <p:sp>
        <p:nvSpPr>
          <p:cNvPr id="30" name="Rectangle 29">
            <a:extLst>
              <a:ext uri="{FF2B5EF4-FFF2-40B4-BE49-F238E27FC236}">
                <a16:creationId xmlns:a16="http://schemas.microsoft.com/office/drawing/2014/main" id="{8C8F9B22-4CEA-4CAE-A225-02E78CDB02EF}"/>
              </a:ext>
            </a:extLst>
          </p:cNvPr>
          <p:cNvSpPr/>
          <p:nvPr/>
        </p:nvSpPr>
        <p:spPr>
          <a:xfrm>
            <a:off x="4616846" y="5174021"/>
            <a:ext cx="698410" cy="117597"/>
          </a:xfrm>
          <a:prstGeom prst="rect">
            <a:avLst/>
          </a:prstGeom>
          <a:noFill/>
        </p:spPr>
        <p:txBody>
          <a:bodyPr wrap="square" lIns="0" tIns="0" rIns="0" bIns="0">
            <a:noAutofit/>
          </a:bodyPr>
          <a:lstStyle/>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78D4"/>
                </a:solidFill>
                <a:effectLst/>
                <a:uLnTx/>
                <a:uFillTx/>
                <a:latin typeface="Segoe UI"/>
                <a:ea typeface="+mn-ea"/>
                <a:cs typeface="Segoe UI" pitchFamily="34" charset="0"/>
              </a:rPr>
              <a:t>Load and </a:t>
            </a:r>
          </a:p>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78D4"/>
                </a:solidFill>
                <a:effectLst/>
                <a:uLnTx/>
                <a:uFillTx/>
                <a:latin typeface="Segoe UI"/>
                <a:ea typeface="+mn-ea"/>
                <a:cs typeface="Segoe UI" pitchFamily="34" charset="0"/>
              </a:rPr>
              <a:t>save state</a:t>
            </a:r>
          </a:p>
        </p:txBody>
      </p:sp>
      <p:sp>
        <p:nvSpPr>
          <p:cNvPr id="31" name="TextBox 30">
            <a:extLst>
              <a:ext uri="{FF2B5EF4-FFF2-40B4-BE49-F238E27FC236}">
                <a16:creationId xmlns:a16="http://schemas.microsoft.com/office/drawing/2014/main" id="{02AF344B-E170-4F7F-A4BC-3B93221CABCF}"/>
              </a:ext>
            </a:extLst>
          </p:cNvPr>
          <p:cNvSpPr txBox="1"/>
          <p:nvPr/>
        </p:nvSpPr>
        <p:spPr>
          <a:xfrm>
            <a:off x="9009479" y="1733691"/>
            <a:ext cx="525785" cy="107722"/>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GCP pub/sub</a:t>
            </a:r>
          </a:p>
        </p:txBody>
      </p:sp>
      <p:sp>
        <p:nvSpPr>
          <p:cNvPr id="32" name="TextBox 31">
            <a:extLst>
              <a:ext uri="{FF2B5EF4-FFF2-40B4-BE49-F238E27FC236}">
                <a16:creationId xmlns:a16="http://schemas.microsoft.com/office/drawing/2014/main" id="{E48C2F38-E526-4E2E-9AD4-647107184385}"/>
              </a:ext>
            </a:extLst>
          </p:cNvPr>
          <p:cNvSpPr txBox="1"/>
          <p:nvPr/>
        </p:nvSpPr>
        <p:spPr>
          <a:xfrm>
            <a:off x="9707628" y="6358759"/>
            <a:ext cx="541238" cy="184666"/>
          </a:xfrm>
          <a:prstGeom prst="rect">
            <a:avLst/>
          </a:prstGeom>
          <a:noFill/>
        </p:spPr>
        <p:txBody>
          <a:bodyPr wrap="none" lIns="0" tIns="0" rIns="0" bIns="0" rtlCol="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…others</a:t>
            </a:r>
          </a:p>
        </p:txBody>
      </p:sp>
      <p:sp>
        <p:nvSpPr>
          <p:cNvPr id="33" name="TextBox 32">
            <a:extLst>
              <a:ext uri="{FF2B5EF4-FFF2-40B4-BE49-F238E27FC236}">
                <a16:creationId xmlns:a16="http://schemas.microsoft.com/office/drawing/2014/main" id="{00AE318D-3A42-4D24-96CD-57734B5112F0}"/>
              </a:ext>
            </a:extLst>
          </p:cNvPr>
          <p:cNvSpPr txBox="1"/>
          <p:nvPr/>
        </p:nvSpPr>
        <p:spPr>
          <a:xfrm>
            <a:off x="9707628" y="5447221"/>
            <a:ext cx="541238" cy="184666"/>
          </a:xfrm>
          <a:prstGeom prst="rect">
            <a:avLst/>
          </a:prstGeom>
          <a:noFill/>
        </p:spPr>
        <p:txBody>
          <a:bodyPr wrap="none" lIns="0" tIns="0" rIns="0" bIns="0" rtlCol="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…others</a:t>
            </a:r>
          </a:p>
        </p:txBody>
      </p:sp>
      <p:pic>
        <p:nvPicPr>
          <p:cNvPr id="34" name="Picture 33" descr="A close up of a box&#10;&#10;Description automatically generated">
            <a:extLst>
              <a:ext uri="{FF2B5EF4-FFF2-40B4-BE49-F238E27FC236}">
                <a16:creationId xmlns:a16="http://schemas.microsoft.com/office/drawing/2014/main" id="{4B4E5243-5AEC-4CD3-8333-7AE18FCF631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29407" y="1269841"/>
            <a:ext cx="419916" cy="454911"/>
          </a:xfrm>
          <a:prstGeom prst="rect">
            <a:avLst/>
          </a:prstGeom>
        </p:spPr>
      </p:pic>
      <p:pic>
        <p:nvPicPr>
          <p:cNvPr id="35" name="Picture 34">
            <a:extLst>
              <a:ext uri="{FF2B5EF4-FFF2-40B4-BE49-F238E27FC236}">
                <a16:creationId xmlns:a16="http://schemas.microsoft.com/office/drawing/2014/main" id="{6A2C2DC4-2DC3-4573-8D9E-E8CE27ED207E}"/>
              </a:ext>
            </a:extLst>
          </p:cNvPr>
          <p:cNvPicPr>
            <a:picLocks noChangeAspect="1"/>
          </p:cNvPicPr>
          <p:nvPr/>
        </p:nvPicPr>
        <p:blipFill>
          <a:blip r:embed="rId5"/>
          <a:stretch>
            <a:fillRect/>
          </a:stretch>
        </p:blipFill>
        <p:spPr>
          <a:xfrm>
            <a:off x="9051132" y="1303111"/>
            <a:ext cx="442479" cy="442479"/>
          </a:xfrm>
          <a:prstGeom prst="rect">
            <a:avLst/>
          </a:prstGeom>
        </p:spPr>
      </p:pic>
      <p:sp>
        <p:nvSpPr>
          <p:cNvPr id="36" name="TextBox 35">
            <a:extLst>
              <a:ext uri="{FF2B5EF4-FFF2-40B4-BE49-F238E27FC236}">
                <a16:creationId xmlns:a16="http://schemas.microsoft.com/office/drawing/2014/main" id="{25483B7D-5DCF-4C02-9552-CA6438D28242}"/>
              </a:ext>
            </a:extLst>
          </p:cNvPr>
          <p:cNvSpPr txBox="1"/>
          <p:nvPr/>
        </p:nvSpPr>
        <p:spPr>
          <a:xfrm>
            <a:off x="8451012" y="1733691"/>
            <a:ext cx="376706" cy="107722"/>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AWS SQS</a:t>
            </a:r>
          </a:p>
        </p:txBody>
      </p:sp>
      <p:sp>
        <p:nvSpPr>
          <p:cNvPr id="37" name="TextBox 36">
            <a:extLst>
              <a:ext uri="{FF2B5EF4-FFF2-40B4-BE49-F238E27FC236}">
                <a16:creationId xmlns:a16="http://schemas.microsoft.com/office/drawing/2014/main" id="{8F4B0569-BCEB-456B-B251-76B20348C308}"/>
              </a:ext>
            </a:extLst>
          </p:cNvPr>
          <p:cNvSpPr txBox="1"/>
          <p:nvPr/>
        </p:nvSpPr>
        <p:spPr>
          <a:xfrm>
            <a:off x="7284158" y="1733691"/>
            <a:ext cx="408765" cy="107722"/>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 EventHub</a:t>
            </a:r>
          </a:p>
        </p:txBody>
      </p:sp>
      <p:sp>
        <p:nvSpPr>
          <p:cNvPr id="38" name="TextBox 37">
            <a:extLst>
              <a:ext uri="{FF2B5EF4-FFF2-40B4-BE49-F238E27FC236}">
                <a16:creationId xmlns:a16="http://schemas.microsoft.com/office/drawing/2014/main" id="{A02A3434-C371-4436-A24D-15BD1C30441C}"/>
              </a:ext>
            </a:extLst>
          </p:cNvPr>
          <p:cNvSpPr txBox="1"/>
          <p:nvPr/>
        </p:nvSpPr>
        <p:spPr>
          <a:xfrm>
            <a:off x="7939370" y="1733691"/>
            <a:ext cx="214802" cy="107722"/>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Kafka</a:t>
            </a:r>
          </a:p>
        </p:txBody>
      </p:sp>
      <p:pic>
        <p:nvPicPr>
          <p:cNvPr id="39" name="Picture 38" descr="A close up of a logo&#10;&#10;Description automatically generated">
            <a:extLst>
              <a:ext uri="{FF2B5EF4-FFF2-40B4-BE49-F238E27FC236}">
                <a16:creationId xmlns:a16="http://schemas.microsoft.com/office/drawing/2014/main" id="{EADAE8C5-DB57-476A-BA24-AEE3A85885E2}"/>
              </a:ext>
            </a:extLst>
          </p:cNvPr>
          <p:cNvPicPr>
            <a:picLocks noChangeAspect="1"/>
          </p:cNvPicPr>
          <p:nvPr/>
        </p:nvPicPr>
        <p:blipFill>
          <a:blip r:embed="rId6">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7941391" y="1341508"/>
            <a:ext cx="210761" cy="342135"/>
          </a:xfrm>
          <a:prstGeom prst="rect">
            <a:avLst/>
          </a:prstGeom>
        </p:spPr>
      </p:pic>
      <p:sp>
        <p:nvSpPr>
          <p:cNvPr id="40" name="TextBox 39">
            <a:extLst>
              <a:ext uri="{FF2B5EF4-FFF2-40B4-BE49-F238E27FC236}">
                <a16:creationId xmlns:a16="http://schemas.microsoft.com/office/drawing/2014/main" id="{EE80FEF5-B59D-4C6A-8A88-86B716280E6E}"/>
              </a:ext>
            </a:extLst>
          </p:cNvPr>
          <p:cNvSpPr txBox="1"/>
          <p:nvPr/>
        </p:nvSpPr>
        <p:spPr>
          <a:xfrm>
            <a:off x="9709464" y="1460263"/>
            <a:ext cx="541238" cy="18466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…others</a:t>
            </a:r>
          </a:p>
        </p:txBody>
      </p:sp>
      <p:sp>
        <p:nvSpPr>
          <p:cNvPr id="41" name="TextBox 40">
            <a:extLst>
              <a:ext uri="{FF2B5EF4-FFF2-40B4-BE49-F238E27FC236}">
                <a16:creationId xmlns:a16="http://schemas.microsoft.com/office/drawing/2014/main" id="{C8A9C9E3-E4AC-4BB3-A049-5E19A1B05370}"/>
              </a:ext>
            </a:extLst>
          </p:cNvPr>
          <p:cNvSpPr txBox="1"/>
          <p:nvPr/>
        </p:nvSpPr>
        <p:spPr>
          <a:xfrm>
            <a:off x="7793821" y="5667561"/>
            <a:ext cx="577588" cy="107722"/>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err="1">
                <a:ln>
                  <a:noFill/>
                </a:ln>
                <a:gradFill>
                  <a:gsLst>
                    <a:gs pos="2917">
                      <a:srgbClr val="000000"/>
                    </a:gs>
                    <a:gs pos="30000">
                      <a:srgbClr val="000000"/>
                    </a:gs>
                  </a:gsLst>
                  <a:lin ang="5400000" scaled="0"/>
                </a:gradFill>
                <a:effectLst/>
                <a:uLnTx/>
                <a:uFillTx/>
                <a:latin typeface="Segoe UI"/>
                <a:ea typeface="+mn-ea"/>
                <a:cs typeface="+mn-cs"/>
              </a:rPr>
              <a:t>CosmosDB</a:t>
            </a:r>
            <a:endParaRPr kumimoji="0" lang="en-US" sz="7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endParaRPr>
          </a:p>
        </p:txBody>
      </p:sp>
      <p:sp>
        <p:nvSpPr>
          <p:cNvPr id="42" name="TextBox 41">
            <a:extLst>
              <a:ext uri="{FF2B5EF4-FFF2-40B4-BE49-F238E27FC236}">
                <a16:creationId xmlns:a16="http://schemas.microsoft.com/office/drawing/2014/main" id="{CC46EF9F-ECB1-4DFC-B8A5-888D9A80DD03}"/>
              </a:ext>
            </a:extLst>
          </p:cNvPr>
          <p:cNvSpPr txBox="1"/>
          <p:nvPr/>
        </p:nvSpPr>
        <p:spPr>
          <a:xfrm>
            <a:off x="7016500" y="5667561"/>
            <a:ext cx="758770" cy="107722"/>
          </a:xfrm>
          <a:prstGeom prst="rect">
            <a:avLst/>
          </a:prstGeom>
          <a:noFill/>
        </p:spPr>
        <p:txBody>
          <a:bodyPr wrap="square" lIns="0" tIns="0" rIns="0" bIns="0" rtlCol="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AWS DynamoDB</a:t>
            </a:r>
          </a:p>
        </p:txBody>
      </p:sp>
      <p:sp>
        <p:nvSpPr>
          <p:cNvPr id="44" name="Rounded Rectangle 5">
            <a:extLst>
              <a:ext uri="{FF2B5EF4-FFF2-40B4-BE49-F238E27FC236}">
                <a16:creationId xmlns:a16="http://schemas.microsoft.com/office/drawing/2014/main" id="{389633E0-C96B-4D2B-8C78-959E5A759869}"/>
              </a:ext>
            </a:extLst>
          </p:cNvPr>
          <p:cNvSpPr/>
          <p:nvPr/>
        </p:nvSpPr>
        <p:spPr bwMode="auto">
          <a:xfrm>
            <a:off x="4221096" y="3063483"/>
            <a:ext cx="1675585" cy="1672483"/>
          </a:xfrm>
          <a:prstGeom prst="rect">
            <a:avLst/>
          </a:prstGeom>
          <a:solidFill>
            <a:schemeClr val="bg1"/>
          </a:solidFill>
          <a:ln>
            <a:noFill/>
          </a:ln>
          <a:effectLst>
            <a:outerShdw blurRad="152400" sx="102000" sy="102000" algn="ctr" rotWithShape="0">
              <a:prstClr val="black">
                <a:alpha val="5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Semibold"/>
              <a:ea typeface="+mn-ea"/>
              <a:cs typeface="+mn-cs"/>
            </a:endParaRPr>
          </a:p>
        </p:txBody>
      </p:sp>
      <p:sp>
        <p:nvSpPr>
          <p:cNvPr id="47" name="Rounded Rectangle 5">
            <a:extLst>
              <a:ext uri="{FF2B5EF4-FFF2-40B4-BE49-F238E27FC236}">
                <a16:creationId xmlns:a16="http://schemas.microsoft.com/office/drawing/2014/main" id="{90285227-345B-44E5-BE50-2BB60FC9B68C}"/>
              </a:ext>
            </a:extLst>
          </p:cNvPr>
          <p:cNvSpPr/>
          <p:nvPr/>
        </p:nvSpPr>
        <p:spPr bwMode="auto">
          <a:xfrm>
            <a:off x="9830638" y="3089529"/>
            <a:ext cx="1675585" cy="1672483"/>
          </a:xfrm>
          <a:prstGeom prst="rect">
            <a:avLst/>
          </a:prstGeom>
          <a:solidFill>
            <a:schemeClr val="bg1"/>
          </a:solidFill>
          <a:ln>
            <a:noFill/>
          </a:ln>
          <a:effectLst>
            <a:outerShdw blurRad="152400" sx="102000" sy="102000" algn="ctr" rotWithShape="0">
              <a:prstClr val="black">
                <a:alpha val="5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Semibold"/>
              <a:ea typeface="+mn-ea"/>
              <a:cs typeface="+mn-cs"/>
            </a:endParaRPr>
          </a:p>
        </p:txBody>
      </p:sp>
      <p:pic>
        <p:nvPicPr>
          <p:cNvPr id="49" name="Graphic 48">
            <a:extLst>
              <a:ext uri="{FF2B5EF4-FFF2-40B4-BE49-F238E27FC236}">
                <a16:creationId xmlns:a16="http://schemas.microsoft.com/office/drawing/2014/main" id="{F1728CA2-D2F5-428A-82FE-859EAFEAAD5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315169" y="1359847"/>
            <a:ext cx="332652" cy="332652"/>
          </a:xfrm>
          <a:prstGeom prst="rect">
            <a:avLst/>
          </a:prstGeom>
        </p:spPr>
      </p:pic>
      <p:grpSp>
        <p:nvGrpSpPr>
          <p:cNvPr id="50" name="Group 49">
            <a:extLst>
              <a:ext uri="{FF2B5EF4-FFF2-40B4-BE49-F238E27FC236}">
                <a16:creationId xmlns:a16="http://schemas.microsoft.com/office/drawing/2014/main" id="{BED798C7-5F43-471B-B5FC-1E36A47339A7}"/>
              </a:ext>
            </a:extLst>
          </p:cNvPr>
          <p:cNvGrpSpPr/>
          <p:nvPr/>
        </p:nvGrpSpPr>
        <p:grpSpPr>
          <a:xfrm>
            <a:off x="6719928" y="3024564"/>
            <a:ext cx="1737360" cy="1734143"/>
            <a:chOff x="6469556" y="2935093"/>
            <a:chExt cx="1737360" cy="1734143"/>
          </a:xfrm>
          <a:solidFill>
            <a:schemeClr val="accent6">
              <a:lumMod val="20000"/>
              <a:lumOff val="80000"/>
            </a:schemeClr>
          </a:solidFill>
          <a:effectLst>
            <a:outerShdw blurRad="317500" sx="102000" sy="102000" algn="ctr" rotWithShape="0">
              <a:schemeClr val="accent6">
                <a:alpha val="20000"/>
              </a:schemeClr>
            </a:outerShdw>
          </a:effectLst>
        </p:grpSpPr>
        <p:sp>
          <p:nvSpPr>
            <p:cNvPr id="51" name="Rounded Rectangle 5">
              <a:extLst>
                <a:ext uri="{FF2B5EF4-FFF2-40B4-BE49-F238E27FC236}">
                  <a16:creationId xmlns:a16="http://schemas.microsoft.com/office/drawing/2014/main" id="{DD77DEF4-73C2-4A7E-ABE7-1522B9FE4AED}"/>
                </a:ext>
              </a:extLst>
            </p:cNvPr>
            <p:cNvSpPr/>
            <p:nvPr/>
          </p:nvSpPr>
          <p:spPr bwMode="auto">
            <a:xfrm>
              <a:off x="6469556" y="2935093"/>
              <a:ext cx="1737360" cy="1734143"/>
            </a:xfrm>
            <a:prstGeom prst="rect">
              <a:avLst/>
            </a:prstGeom>
            <a:grp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548640"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Service</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code B</a:t>
              </a:r>
            </a:p>
          </p:txBody>
        </p:sp>
        <p:pic>
          <p:nvPicPr>
            <p:cNvPr id="52" name="Graphic 51">
              <a:extLst>
                <a:ext uri="{FF2B5EF4-FFF2-40B4-BE49-F238E27FC236}">
                  <a16:creationId xmlns:a16="http://schemas.microsoft.com/office/drawing/2014/main" id="{B5C71794-E32E-4F90-80ED-1CE15FAA6D94}"/>
                </a:ext>
              </a:extLst>
            </p:cNvPr>
            <p:cNvPicPr>
              <a:picLocks noChangeAspect="1"/>
            </p:cNvPicPr>
            <p:nvPr/>
          </p:nvPicPr>
          <p:blipFill>
            <a:blip r:embed="rId9"/>
            <a:srcRect/>
            <a:stretch/>
          </p:blipFill>
          <p:spPr>
            <a:xfrm>
              <a:off x="7078652" y="3303432"/>
              <a:ext cx="519168" cy="310059"/>
            </a:xfrm>
            <a:prstGeom prst="rect">
              <a:avLst/>
            </a:prstGeom>
            <a:grpFill/>
          </p:spPr>
        </p:pic>
      </p:grpSp>
      <p:pic>
        <p:nvPicPr>
          <p:cNvPr id="53" name="Graphic 52">
            <a:extLst>
              <a:ext uri="{FF2B5EF4-FFF2-40B4-BE49-F238E27FC236}">
                <a16:creationId xmlns:a16="http://schemas.microsoft.com/office/drawing/2014/main" id="{8CF102F8-C4B8-4333-9725-F52F4665B7E3}"/>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920036" y="5304997"/>
            <a:ext cx="330190" cy="330190"/>
          </a:xfrm>
          <a:prstGeom prst="rect">
            <a:avLst/>
          </a:prstGeom>
        </p:spPr>
      </p:pic>
      <p:grpSp>
        <p:nvGrpSpPr>
          <p:cNvPr id="54" name="Group 53">
            <a:extLst>
              <a:ext uri="{FF2B5EF4-FFF2-40B4-BE49-F238E27FC236}">
                <a16:creationId xmlns:a16="http://schemas.microsoft.com/office/drawing/2014/main" id="{F5F08E53-3273-4004-B556-A81353DED661}"/>
              </a:ext>
            </a:extLst>
          </p:cNvPr>
          <p:cNvGrpSpPr/>
          <p:nvPr/>
        </p:nvGrpSpPr>
        <p:grpSpPr>
          <a:xfrm>
            <a:off x="1146082" y="3024564"/>
            <a:ext cx="1737360" cy="1734143"/>
            <a:chOff x="6469556" y="2935093"/>
            <a:chExt cx="1737360" cy="1734143"/>
          </a:xfrm>
          <a:solidFill>
            <a:schemeClr val="accent6">
              <a:lumMod val="20000"/>
              <a:lumOff val="80000"/>
            </a:schemeClr>
          </a:solidFill>
          <a:effectLst>
            <a:outerShdw blurRad="317500" sx="102000" sy="102000" algn="ctr" rotWithShape="0">
              <a:schemeClr val="accent6">
                <a:alpha val="20000"/>
              </a:schemeClr>
            </a:outerShdw>
          </a:effectLst>
        </p:grpSpPr>
        <p:sp>
          <p:nvSpPr>
            <p:cNvPr id="55" name="Rounded Rectangle 5">
              <a:extLst>
                <a:ext uri="{FF2B5EF4-FFF2-40B4-BE49-F238E27FC236}">
                  <a16:creationId xmlns:a16="http://schemas.microsoft.com/office/drawing/2014/main" id="{9A276B59-64FE-40FA-B6F2-328B6D6746D0}"/>
                </a:ext>
              </a:extLst>
            </p:cNvPr>
            <p:cNvSpPr/>
            <p:nvPr/>
          </p:nvSpPr>
          <p:spPr bwMode="auto">
            <a:xfrm>
              <a:off x="6469556" y="2935093"/>
              <a:ext cx="1737360" cy="1734143"/>
            </a:xfrm>
            <a:prstGeom prst="rect">
              <a:avLst/>
            </a:prstGeom>
            <a:grp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548640"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Service</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code A</a:t>
              </a:r>
            </a:p>
          </p:txBody>
        </p:sp>
        <p:pic>
          <p:nvPicPr>
            <p:cNvPr id="56" name="Graphic 55">
              <a:extLst>
                <a:ext uri="{FF2B5EF4-FFF2-40B4-BE49-F238E27FC236}">
                  <a16:creationId xmlns:a16="http://schemas.microsoft.com/office/drawing/2014/main" id="{F1E81F56-E909-4270-B891-92FC68B4ECDF}"/>
                </a:ext>
              </a:extLst>
            </p:cNvPr>
            <p:cNvPicPr>
              <a:picLocks noChangeAspect="1"/>
            </p:cNvPicPr>
            <p:nvPr/>
          </p:nvPicPr>
          <p:blipFill>
            <a:blip r:embed="rId9"/>
            <a:srcRect/>
            <a:stretch/>
          </p:blipFill>
          <p:spPr>
            <a:xfrm>
              <a:off x="7078652" y="3303432"/>
              <a:ext cx="519168" cy="310059"/>
            </a:xfrm>
            <a:prstGeom prst="rect">
              <a:avLst/>
            </a:prstGeom>
            <a:grpFill/>
          </p:spPr>
        </p:pic>
      </p:grpSp>
      <p:pic>
        <p:nvPicPr>
          <p:cNvPr id="79" name="Graphic 78">
            <a:extLst>
              <a:ext uri="{FF2B5EF4-FFF2-40B4-BE49-F238E27FC236}">
                <a16:creationId xmlns:a16="http://schemas.microsoft.com/office/drawing/2014/main" id="{5E00094E-8B24-41A1-A727-A2B1D082AFF5}"/>
              </a:ext>
            </a:extLst>
          </p:cNvPr>
          <p:cNvPicPr>
            <a:picLocks noChangeAspect="1"/>
          </p:cNvPicPr>
          <p:nvPr/>
        </p:nvPicPr>
        <p:blipFill rotWithShape="1">
          <a:blip r:embed="rId12">
            <a:extLst>
              <a:ext uri="{96DAC541-7B7A-43D3-8B79-37D633B846F1}">
                <asvg:svgBlip xmlns:asvg="http://schemas.microsoft.com/office/drawing/2016/SVG/main" r:embed="rId13"/>
              </a:ext>
            </a:extLst>
          </a:blip>
          <a:srcRect l="9333" t="18330" r="9333" b="18330"/>
          <a:stretch/>
        </p:blipFill>
        <p:spPr>
          <a:xfrm>
            <a:off x="4618662" y="3556886"/>
            <a:ext cx="880453" cy="685677"/>
          </a:xfrm>
          <a:prstGeom prst="rect">
            <a:avLst/>
          </a:prstGeom>
        </p:spPr>
      </p:pic>
      <p:pic>
        <p:nvPicPr>
          <p:cNvPr id="80" name="Graphic 79">
            <a:extLst>
              <a:ext uri="{FF2B5EF4-FFF2-40B4-BE49-F238E27FC236}">
                <a16:creationId xmlns:a16="http://schemas.microsoft.com/office/drawing/2014/main" id="{DA225AA3-F9EC-4E21-8DC3-2C4DF4259997}"/>
              </a:ext>
            </a:extLst>
          </p:cNvPr>
          <p:cNvPicPr>
            <a:picLocks noChangeAspect="1"/>
          </p:cNvPicPr>
          <p:nvPr/>
        </p:nvPicPr>
        <p:blipFill rotWithShape="1">
          <a:blip r:embed="rId12">
            <a:extLst>
              <a:ext uri="{96DAC541-7B7A-43D3-8B79-37D633B846F1}">
                <asvg:svgBlip xmlns:asvg="http://schemas.microsoft.com/office/drawing/2016/SVG/main" r:embed="rId13"/>
              </a:ext>
            </a:extLst>
          </a:blip>
          <a:srcRect l="9333" t="18330" r="9333" b="18330"/>
          <a:stretch/>
        </p:blipFill>
        <p:spPr>
          <a:xfrm>
            <a:off x="10228204" y="3582932"/>
            <a:ext cx="880453" cy="685677"/>
          </a:xfrm>
          <a:prstGeom prst="rect">
            <a:avLst/>
          </a:prstGeom>
        </p:spPr>
      </p:pic>
      <p:sp>
        <p:nvSpPr>
          <p:cNvPr id="66" name="Rectangle 65">
            <a:extLst>
              <a:ext uri="{FF2B5EF4-FFF2-40B4-BE49-F238E27FC236}">
                <a16:creationId xmlns:a16="http://schemas.microsoft.com/office/drawing/2014/main" id="{9C320685-B7C8-4DD0-AA16-0D3F1ACCDE2E}"/>
              </a:ext>
            </a:extLst>
          </p:cNvPr>
          <p:cNvSpPr/>
          <p:nvPr/>
        </p:nvSpPr>
        <p:spPr>
          <a:xfrm>
            <a:off x="5598654" y="1636735"/>
            <a:ext cx="682879" cy="127784"/>
          </a:xfrm>
          <a:prstGeom prst="rect">
            <a:avLst/>
          </a:prstGeom>
        </p:spPr>
        <p:txBody>
          <a:bodyPr wrap="none" lIns="0" tIns="0" rIns="0" bIns="0">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Input/output</a:t>
            </a:r>
          </a:p>
        </p:txBody>
      </p:sp>
      <p:sp>
        <p:nvSpPr>
          <p:cNvPr id="2" name="Rectangle 1">
            <a:extLst>
              <a:ext uri="{FF2B5EF4-FFF2-40B4-BE49-F238E27FC236}">
                <a16:creationId xmlns:a16="http://schemas.microsoft.com/office/drawing/2014/main" id="{6A9DB971-463C-4429-B293-E5B4861032B4}"/>
              </a:ext>
            </a:extLst>
          </p:cNvPr>
          <p:cNvSpPr/>
          <p:nvPr/>
        </p:nvSpPr>
        <p:spPr>
          <a:xfrm>
            <a:off x="1057707" y="2532547"/>
            <a:ext cx="1386918" cy="369332"/>
          </a:xfrm>
          <a:prstGeom prst="rect">
            <a:avLst/>
          </a:prstGeom>
        </p:spPr>
        <p:txBody>
          <a:bodyPr wrap="none">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765" b="0" i="0" u="none" strike="noStrike" kern="1200" cap="none" spc="0" normalizeH="0" baseline="0" noProof="0">
                <a:ln>
                  <a:noFill/>
                </a:ln>
                <a:solidFill>
                  <a:srgbClr val="000000"/>
                </a:solidFill>
                <a:effectLst/>
                <a:uLnTx/>
                <a:uFillTx/>
                <a:latin typeface="Segoe UI Semibold"/>
                <a:ea typeface="+mn-ea"/>
                <a:cs typeface="Segoe UI" pitchFamily="34" charset="0"/>
              </a:rPr>
              <a:t>Application</a:t>
            </a:r>
          </a:p>
        </p:txBody>
      </p:sp>
      <p:sp>
        <p:nvSpPr>
          <p:cNvPr id="64" name="Rectangle 63">
            <a:extLst>
              <a:ext uri="{FF2B5EF4-FFF2-40B4-BE49-F238E27FC236}">
                <a16:creationId xmlns:a16="http://schemas.microsoft.com/office/drawing/2014/main" id="{1823BABD-60F7-43BA-8AB1-69B286D2E0DF}"/>
              </a:ext>
            </a:extLst>
          </p:cNvPr>
          <p:cNvSpPr/>
          <p:nvPr/>
        </p:nvSpPr>
        <p:spPr>
          <a:xfrm>
            <a:off x="4597961" y="4350765"/>
            <a:ext cx="921854" cy="138499"/>
          </a:xfrm>
          <a:prstGeom prst="rect">
            <a:avLst/>
          </a:prstGeom>
          <a:noFill/>
          <a:ln>
            <a:noFill/>
          </a:ln>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10" normalizeH="0" baseline="0" noProof="0">
                <a:ln>
                  <a:noFill/>
                </a:ln>
                <a:solidFill>
                  <a:srgbClr val="0D2192"/>
                </a:solidFill>
                <a:effectLst/>
                <a:uLnTx/>
                <a:uFillTx/>
                <a:latin typeface="Segoe UI"/>
                <a:ea typeface="+mn-ea"/>
                <a:cs typeface="Segoe UI" pitchFamily="34" charset="0"/>
              </a:rPr>
              <a:t>Sidecar</a:t>
            </a:r>
          </a:p>
        </p:txBody>
      </p:sp>
      <p:sp>
        <p:nvSpPr>
          <p:cNvPr id="65" name="Rectangle 64">
            <a:extLst>
              <a:ext uri="{FF2B5EF4-FFF2-40B4-BE49-F238E27FC236}">
                <a16:creationId xmlns:a16="http://schemas.microsoft.com/office/drawing/2014/main" id="{5A40FFD1-B487-456A-A914-99C4CD621AB1}"/>
              </a:ext>
            </a:extLst>
          </p:cNvPr>
          <p:cNvSpPr/>
          <p:nvPr/>
        </p:nvSpPr>
        <p:spPr>
          <a:xfrm>
            <a:off x="10275269" y="4350765"/>
            <a:ext cx="921854" cy="138499"/>
          </a:xfrm>
          <a:prstGeom prst="rect">
            <a:avLst/>
          </a:prstGeom>
          <a:noFill/>
          <a:ln>
            <a:noFill/>
          </a:ln>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10" normalizeH="0" baseline="0" noProof="0">
                <a:ln>
                  <a:noFill/>
                </a:ln>
                <a:solidFill>
                  <a:srgbClr val="0D2192"/>
                </a:solidFill>
                <a:effectLst/>
                <a:uLnTx/>
                <a:uFillTx/>
                <a:latin typeface="Segoe UI"/>
                <a:ea typeface="+mn-ea"/>
                <a:cs typeface="Segoe UI" pitchFamily="34" charset="0"/>
              </a:rPr>
              <a:t>Sidecar</a:t>
            </a:r>
          </a:p>
        </p:txBody>
      </p:sp>
      <p:pic>
        <p:nvPicPr>
          <p:cNvPr id="69" name="Picture 2" descr="Image result for rabbitmq logo">
            <a:extLst>
              <a:ext uri="{FF2B5EF4-FFF2-40B4-BE49-F238E27FC236}">
                <a16:creationId xmlns:a16="http://schemas.microsoft.com/office/drawing/2014/main" id="{8A387AE3-6E15-4DBA-82DC-B9D1C4855F1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54387" y="6369654"/>
            <a:ext cx="847130" cy="173771"/>
          </a:xfrm>
          <a:prstGeom prst="rect">
            <a:avLst/>
          </a:prstGeom>
          <a:noFill/>
          <a:extLst>
            <a:ext uri="{909E8E84-426E-40DD-AFC4-6F175D3DCCD1}">
              <a14:hiddenFill xmlns:a14="http://schemas.microsoft.com/office/drawing/2010/main">
                <a:solidFill>
                  <a:srgbClr val="FFFFFF"/>
                </a:solidFill>
              </a14:hiddenFill>
            </a:ext>
          </a:extLst>
        </p:spPr>
      </p:pic>
      <p:pic>
        <p:nvPicPr>
          <p:cNvPr id="70" name="Picture 4" descr="See the source image">
            <a:extLst>
              <a:ext uri="{FF2B5EF4-FFF2-40B4-BE49-F238E27FC236}">
                <a16:creationId xmlns:a16="http://schemas.microsoft.com/office/drawing/2014/main" id="{C53CFE0F-0975-4EEF-8454-A2ABE14CF67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278549" y="6302349"/>
            <a:ext cx="345707" cy="345707"/>
          </a:xfrm>
          <a:prstGeom prst="rect">
            <a:avLst/>
          </a:prstGeom>
          <a:noFill/>
          <a:extLst>
            <a:ext uri="{909E8E84-426E-40DD-AFC4-6F175D3DCCD1}">
              <a14:hiddenFill xmlns:a14="http://schemas.microsoft.com/office/drawing/2010/main">
                <a:solidFill>
                  <a:srgbClr val="FFFFFF"/>
                </a:solidFill>
              </a14:hiddenFill>
            </a:ext>
          </a:extLst>
        </p:spPr>
      </p:pic>
      <p:pic>
        <p:nvPicPr>
          <p:cNvPr id="71" name="Picture 6" descr="Image result for Service Bus Logo">
            <a:extLst>
              <a:ext uri="{FF2B5EF4-FFF2-40B4-BE49-F238E27FC236}">
                <a16:creationId xmlns:a16="http://schemas.microsoft.com/office/drawing/2014/main" id="{6D62A17A-AD4D-48B5-811B-41661D1D825A}"/>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8708776" y="6282035"/>
            <a:ext cx="292273" cy="297255"/>
          </a:xfrm>
          <a:prstGeom prst="rect">
            <a:avLst/>
          </a:prstGeom>
          <a:noFill/>
          <a:extLst>
            <a:ext uri="{909E8E84-426E-40DD-AFC4-6F175D3DCCD1}">
              <a14:hiddenFill xmlns:a14="http://schemas.microsoft.com/office/drawing/2010/main">
                <a:solidFill>
                  <a:srgbClr val="FFFFFF"/>
                </a:solidFill>
              </a14:hiddenFill>
            </a:ext>
          </a:extLst>
        </p:spPr>
      </p:pic>
      <p:sp>
        <p:nvSpPr>
          <p:cNvPr id="72" name="TextBox 71">
            <a:extLst>
              <a:ext uri="{FF2B5EF4-FFF2-40B4-BE49-F238E27FC236}">
                <a16:creationId xmlns:a16="http://schemas.microsoft.com/office/drawing/2014/main" id="{615DB39A-98EF-476E-9A62-D3D5DDFF71C6}"/>
              </a:ext>
            </a:extLst>
          </p:cNvPr>
          <p:cNvSpPr txBox="1"/>
          <p:nvPr/>
        </p:nvSpPr>
        <p:spPr>
          <a:xfrm>
            <a:off x="8663476" y="6586412"/>
            <a:ext cx="444031" cy="107722"/>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Service Bus</a:t>
            </a:r>
          </a:p>
        </p:txBody>
      </p:sp>
      <p:pic>
        <p:nvPicPr>
          <p:cNvPr id="73" name="Picture 12" descr="Image result for Cassandra Logo">
            <a:extLst>
              <a:ext uri="{FF2B5EF4-FFF2-40B4-BE49-F238E27FC236}">
                <a16:creationId xmlns:a16="http://schemas.microsoft.com/office/drawing/2014/main" id="{9D9E7975-8A4E-4631-93B9-5C90FDF62825}"/>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9159005" y="5353874"/>
            <a:ext cx="351824" cy="322421"/>
          </a:xfrm>
          <a:prstGeom prst="rect">
            <a:avLst/>
          </a:prstGeom>
          <a:noFill/>
          <a:extLst>
            <a:ext uri="{909E8E84-426E-40DD-AFC4-6F175D3DCCD1}">
              <a14:hiddenFill xmlns:a14="http://schemas.microsoft.com/office/drawing/2010/main">
                <a:solidFill>
                  <a:srgbClr val="FFFFFF"/>
                </a:solidFill>
              </a14:hiddenFill>
            </a:ext>
          </a:extLst>
        </p:spPr>
      </p:pic>
      <p:cxnSp>
        <p:nvCxnSpPr>
          <p:cNvPr id="67" name="Straight Arrow Connector 66">
            <a:extLst>
              <a:ext uri="{FF2B5EF4-FFF2-40B4-BE49-F238E27FC236}">
                <a16:creationId xmlns:a16="http://schemas.microsoft.com/office/drawing/2014/main" id="{C41A410F-72FD-4290-B8DE-636B31274D76}"/>
              </a:ext>
            </a:extLst>
          </p:cNvPr>
          <p:cNvCxnSpPr>
            <a:cxnSpLocks/>
            <a:stCxn id="47" idx="0"/>
          </p:cNvCxnSpPr>
          <p:nvPr/>
        </p:nvCxnSpPr>
        <p:spPr>
          <a:xfrm flipV="1">
            <a:off x="10668431" y="2746262"/>
            <a:ext cx="0" cy="343267"/>
          </a:xfrm>
          <a:prstGeom prst="straightConnector1">
            <a:avLst/>
          </a:prstGeom>
          <a:ln w="19050">
            <a:solidFill>
              <a:schemeClr val="accent1"/>
            </a:solidFill>
            <a:prstDash val="solid"/>
            <a:headEnd type="arrow"/>
            <a:tailEnd type="non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D8E576A5-3586-449E-8858-DBC0B1CB5DAD}"/>
              </a:ext>
            </a:extLst>
          </p:cNvPr>
          <p:cNvCxnSpPr>
            <a:cxnSpLocks/>
          </p:cNvCxnSpPr>
          <p:nvPr/>
        </p:nvCxnSpPr>
        <p:spPr>
          <a:xfrm>
            <a:off x="5111693" y="2723199"/>
            <a:ext cx="5556738" cy="23063"/>
          </a:xfrm>
          <a:prstGeom prst="straightConnector1">
            <a:avLst/>
          </a:prstGeom>
          <a:ln w="19050">
            <a:solidFill>
              <a:schemeClr val="accent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D19F92F4-F3FE-433F-8C55-178C4B7D67ED}"/>
              </a:ext>
            </a:extLst>
          </p:cNvPr>
          <p:cNvCxnSpPr>
            <a:cxnSpLocks/>
          </p:cNvCxnSpPr>
          <p:nvPr/>
        </p:nvCxnSpPr>
        <p:spPr>
          <a:xfrm flipV="1">
            <a:off x="5111693" y="2717213"/>
            <a:ext cx="0" cy="346270"/>
          </a:xfrm>
          <a:prstGeom prst="straightConnector1">
            <a:avLst/>
          </a:prstGeom>
          <a:ln w="19050">
            <a:solidFill>
              <a:schemeClr val="accent1"/>
            </a:solidFill>
            <a:prstDash val="solid"/>
            <a:headEnd type="arrow"/>
            <a:tailEnd type="none"/>
          </a:ln>
        </p:spPr>
        <p:style>
          <a:lnRef idx="1">
            <a:schemeClr val="accent1"/>
          </a:lnRef>
          <a:fillRef idx="0">
            <a:schemeClr val="accent1"/>
          </a:fillRef>
          <a:effectRef idx="0">
            <a:schemeClr val="accent1"/>
          </a:effectRef>
          <a:fontRef idx="minor">
            <a:schemeClr val="tx1"/>
          </a:fontRef>
        </p:style>
      </p:cxnSp>
      <p:sp>
        <p:nvSpPr>
          <p:cNvPr id="88" name="Rectangle 87">
            <a:extLst>
              <a:ext uri="{FF2B5EF4-FFF2-40B4-BE49-F238E27FC236}">
                <a16:creationId xmlns:a16="http://schemas.microsoft.com/office/drawing/2014/main" id="{3524887B-3B85-40BA-BD54-756DE487477D}"/>
              </a:ext>
            </a:extLst>
          </p:cNvPr>
          <p:cNvSpPr/>
          <p:nvPr/>
        </p:nvSpPr>
        <p:spPr>
          <a:xfrm>
            <a:off x="6146718" y="2490256"/>
            <a:ext cx="2609367" cy="152349"/>
          </a:xfrm>
          <a:prstGeom prst="rect">
            <a:avLst/>
          </a:prstGeom>
          <a:noFill/>
        </p:spPr>
        <p:txBody>
          <a:bodyPr wrap="square" lIns="0" tIns="0" rIns="0" bIns="0">
            <a:spAutoFit/>
          </a:bodyPr>
          <a:lstStyle/>
          <a:p>
            <a:pPr marL="0" marR="0" lvl="0" indent="0" algn="r" defTabSz="914367"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78D4"/>
                </a:solidFill>
                <a:effectLst/>
                <a:uLnTx/>
                <a:uFillTx/>
                <a:latin typeface="Segoe UI"/>
                <a:ea typeface="+mn-ea"/>
                <a:cs typeface="Segoe UI" pitchFamily="34" charset="0"/>
              </a:rPr>
              <a:t>Secure communication with </a:t>
            </a:r>
            <a:r>
              <a:rPr kumimoji="0" lang="en-US" sz="1100" b="0" i="0" u="none" strike="noStrike" kern="1200" cap="none" spc="0" normalizeH="0" baseline="0" noProof="0" err="1">
                <a:ln>
                  <a:noFill/>
                </a:ln>
                <a:solidFill>
                  <a:srgbClr val="0078D4"/>
                </a:solidFill>
                <a:effectLst/>
                <a:uLnTx/>
                <a:uFillTx/>
                <a:latin typeface="Segoe UI"/>
                <a:ea typeface="+mn-ea"/>
                <a:cs typeface="Segoe UI" pitchFamily="34" charset="0"/>
              </a:rPr>
              <a:t>mTLS</a:t>
            </a:r>
            <a:endParaRPr kumimoji="0" lang="en-US" sz="1100" b="0" i="0" u="none" strike="noStrike" kern="1200" cap="none" spc="0" normalizeH="0" baseline="0" noProof="0">
              <a:ln>
                <a:noFill/>
              </a:ln>
              <a:solidFill>
                <a:srgbClr val="0078D4"/>
              </a:solidFill>
              <a:effectLst/>
              <a:uLnTx/>
              <a:uFillTx/>
              <a:latin typeface="Segoe UI"/>
              <a:ea typeface="+mn-ea"/>
              <a:cs typeface="Segoe UI" pitchFamily="34" charset="0"/>
            </a:endParaRPr>
          </a:p>
        </p:txBody>
      </p:sp>
      <p:sp>
        <p:nvSpPr>
          <p:cNvPr id="89" name="Freeform: Shape 88">
            <a:extLst>
              <a:ext uri="{FF2B5EF4-FFF2-40B4-BE49-F238E27FC236}">
                <a16:creationId xmlns:a16="http://schemas.microsoft.com/office/drawing/2014/main" id="{252D4B5A-CCA7-4C6D-8C41-2C4BB3543677}"/>
              </a:ext>
            </a:extLst>
          </p:cNvPr>
          <p:cNvSpPr/>
          <p:nvPr/>
        </p:nvSpPr>
        <p:spPr>
          <a:xfrm>
            <a:off x="269663" y="434510"/>
            <a:ext cx="8159745" cy="498598"/>
          </a:xfrm>
          <a:custGeom>
            <a:avLst/>
            <a:gdLst>
              <a:gd name="connsiteX0" fmla="*/ 0 w 4732020"/>
              <a:gd name="connsiteY0" fmla="*/ 0 h 1164569"/>
              <a:gd name="connsiteX1" fmla="*/ 4732020 w 4732020"/>
              <a:gd name="connsiteY1" fmla="*/ 0 h 1164569"/>
              <a:gd name="connsiteX2" fmla="*/ 4732020 w 4732020"/>
              <a:gd name="connsiteY2" fmla="*/ 1164569 h 1164569"/>
              <a:gd name="connsiteX3" fmla="*/ 0 w 4732020"/>
              <a:gd name="connsiteY3" fmla="*/ 1164569 h 1164569"/>
              <a:gd name="connsiteX4" fmla="*/ 0 w 4732020"/>
              <a:gd name="connsiteY4" fmla="*/ 0 h 1164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2020" h="1164569">
                <a:moveTo>
                  <a:pt x="0" y="0"/>
                </a:moveTo>
                <a:lnTo>
                  <a:pt x="4732020" y="0"/>
                </a:lnTo>
                <a:lnTo>
                  <a:pt x="4732020" y="1164569"/>
                </a:lnTo>
                <a:lnTo>
                  <a:pt x="0" y="116456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spAutoFit/>
          </a:bodyPr>
          <a:lstStyle/>
          <a:p>
            <a:pPr marL="0" marR="0" lvl="0" indent="0" algn="l" defTabSz="1422400" rtl="0" eaLnBrk="1" fontAlgn="auto" latinLnBrk="0" hangingPunct="1">
              <a:lnSpc>
                <a:spcPct val="90000"/>
              </a:lnSpc>
              <a:spcBef>
                <a:spcPct val="0"/>
              </a:spcBef>
              <a:spcAft>
                <a:spcPts val="600"/>
              </a:spcAft>
              <a:buClrTx/>
              <a:buSzTx/>
              <a:buFontTx/>
              <a:buNone/>
              <a:tabLst/>
              <a:defRPr/>
            </a:pPr>
            <a:r>
              <a:rPr kumimoji="0" lang="en-US" sz="3600" b="0" i="0" u="none" strike="noStrike" kern="1200" cap="none" spc="0" normalizeH="0" baseline="0" noProof="0">
                <a:ln>
                  <a:noFill/>
                </a:ln>
                <a:solidFill>
                  <a:srgbClr val="000000"/>
                </a:solidFill>
                <a:effectLst/>
                <a:uLnTx/>
                <a:uFillTx/>
                <a:latin typeface="Segoe UI Semibold"/>
                <a:ea typeface="+mn-ea"/>
                <a:cs typeface="+mn-cs"/>
              </a:rPr>
              <a:t>Sidecar and component architecture</a:t>
            </a:r>
          </a:p>
        </p:txBody>
      </p:sp>
      <p:sp>
        <p:nvSpPr>
          <p:cNvPr id="15" name="Rectangle 14">
            <a:extLst>
              <a:ext uri="{FF2B5EF4-FFF2-40B4-BE49-F238E27FC236}">
                <a16:creationId xmlns:a16="http://schemas.microsoft.com/office/drawing/2014/main" id="{56675244-4685-43DF-8B29-64CB052D1614}"/>
              </a:ext>
            </a:extLst>
          </p:cNvPr>
          <p:cNvSpPr/>
          <p:nvPr/>
        </p:nvSpPr>
        <p:spPr>
          <a:xfrm>
            <a:off x="3042384" y="3971320"/>
            <a:ext cx="1027269" cy="424732"/>
          </a:xfrm>
          <a:prstGeom prst="rect">
            <a:avLst/>
          </a:prstGeom>
        </p:spPr>
        <p:txBody>
          <a:bodyPr wrap="none">
            <a:spAutoFit/>
          </a:bodyPr>
          <a:lstStyle/>
          <a:p>
            <a:pPr marL="0" marR="0" lvl="0" indent="0" algn="r" defTabSz="914367"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4"/>
                </a:solidFill>
                <a:effectLst/>
                <a:uLnTx/>
                <a:uFillTx/>
                <a:latin typeface="Segoe UI"/>
                <a:ea typeface="+mn-ea"/>
                <a:cs typeface="Segoe UI" pitchFamily="34" charset="0"/>
              </a:rPr>
              <a:t>Tracing, logs</a:t>
            </a:r>
          </a:p>
          <a:p>
            <a:pPr marL="0" marR="0" lvl="0" indent="0" algn="r" defTabSz="914367"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4"/>
                </a:solidFill>
                <a:effectLst/>
                <a:uLnTx/>
                <a:uFillTx/>
                <a:latin typeface="Segoe UI"/>
                <a:ea typeface="+mn-ea"/>
                <a:cs typeface="Segoe UI" pitchFamily="34" charset="0"/>
              </a:rPr>
              <a:t> and metrics</a:t>
            </a:r>
          </a:p>
        </p:txBody>
      </p:sp>
      <p:sp>
        <p:nvSpPr>
          <p:cNvPr id="75" name="Rectangle 74">
            <a:extLst>
              <a:ext uri="{FF2B5EF4-FFF2-40B4-BE49-F238E27FC236}">
                <a16:creationId xmlns:a16="http://schemas.microsoft.com/office/drawing/2014/main" id="{6D323DF2-BA55-4B37-B639-31A8730FC825}"/>
              </a:ext>
            </a:extLst>
          </p:cNvPr>
          <p:cNvSpPr/>
          <p:nvPr/>
        </p:nvSpPr>
        <p:spPr>
          <a:xfrm>
            <a:off x="8634424" y="4009132"/>
            <a:ext cx="1027269" cy="424732"/>
          </a:xfrm>
          <a:prstGeom prst="rect">
            <a:avLst/>
          </a:prstGeom>
        </p:spPr>
        <p:txBody>
          <a:bodyPr wrap="none">
            <a:spAutoFit/>
          </a:bodyPr>
          <a:lstStyle/>
          <a:p>
            <a:pPr marL="0" marR="0" lvl="0" indent="0" algn="r" defTabSz="914367"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4"/>
                </a:solidFill>
                <a:effectLst/>
                <a:uLnTx/>
                <a:uFillTx/>
                <a:latin typeface="Segoe UI"/>
                <a:ea typeface="+mn-ea"/>
                <a:cs typeface="Segoe UI" pitchFamily="34" charset="0"/>
              </a:rPr>
              <a:t>Tracing, logs</a:t>
            </a:r>
          </a:p>
          <a:p>
            <a:pPr marL="0" marR="0" lvl="0" indent="0" algn="r" defTabSz="914367"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4"/>
                </a:solidFill>
                <a:effectLst/>
                <a:uLnTx/>
                <a:uFillTx/>
                <a:latin typeface="Segoe UI"/>
                <a:ea typeface="+mn-ea"/>
                <a:cs typeface="Segoe UI" pitchFamily="34" charset="0"/>
              </a:rPr>
              <a:t> and metrics</a:t>
            </a:r>
          </a:p>
        </p:txBody>
      </p:sp>
    </p:spTree>
    <p:extLst>
      <p:ext uri="{BB962C8B-B14F-4D97-AF65-F5344CB8AC3E}">
        <p14:creationId xmlns:p14="http://schemas.microsoft.com/office/powerpoint/2010/main" val="14789193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E7E39242-DFE2-4D6B-9DD2-AF3A727B39F9}"/>
              </a:ext>
            </a:extLst>
          </p:cNvPr>
          <p:cNvGrpSpPr/>
          <p:nvPr/>
        </p:nvGrpSpPr>
        <p:grpSpPr>
          <a:xfrm>
            <a:off x="588263" y="3484632"/>
            <a:ext cx="11025188" cy="2011910"/>
            <a:chOff x="588263" y="3484632"/>
            <a:chExt cx="11025188" cy="2011910"/>
          </a:xfrm>
        </p:grpSpPr>
        <p:sp>
          <p:nvSpPr>
            <p:cNvPr id="245" name="Rectangle 244">
              <a:extLst>
                <a:ext uri="{FF2B5EF4-FFF2-40B4-BE49-F238E27FC236}">
                  <a16:creationId xmlns:a16="http://schemas.microsoft.com/office/drawing/2014/main" id="{90FC4E1B-1450-4C00-AABC-DDAACCAFE597}"/>
                </a:ext>
              </a:extLst>
            </p:cNvPr>
            <p:cNvSpPr/>
            <p:nvPr/>
          </p:nvSpPr>
          <p:spPr bwMode="auto">
            <a:xfrm>
              <a:off x="588263" y="3484632"/>
              <a:ext cx="11025188" cy="2011910"/>
            </a:xfrm>
            <a:prstGeom prst="rect">
              <a:avLst/>
            </a:prstGeom>
            <a:solidFill>
              <a:schemeClr val="bg1"/>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8" name="Rectangle 247">
              <a:extLst>
                <a:ext uri="{FF2B5EF4-FFF2-40B4-BE49-F238E27FC236}">
                  <a16:creationId xmlns:a16="http://schemas.microsoft.com/office/drawing/2014/main" id="{95E37A6C-80F8-472F-B4A8-CA162EF7CFA6}"/>
                </a:ext>
              </a:extLst>
            </p:cNvPr>
            <p:cNvSpPr/>
            <p:nvPr/>
          </p:nvSpPr>
          <p:spPr bwMode="auto">
            <a:xfrm>
              <a:off x="2530835" y="3812060"/>
              <a:ext cx="1115445" cy="1499446"/>
            </a:xfrm>
            <a:prstGeom prst="rect">
              <a:avLst/>
            </a:prstGeom>
            <a:solidFill>
              <a:schemeClr val="accent1"/>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731520" rIns="18288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Service-to- service invocation</a:t>
              </a:r>
            </a:p>
          </p:txBody>
        </p:sp>
        <p:sp>
          <p:nvSpPr>
            <p:cNvPr id="249" name="Rectangle 248">
              <a:extLst>
                <a:ext uri="{FF2B5EF4-FFF2-40B4-BE49-F238E27FC236}">
                  <a16:creationId xmlns:a16="http://schemas.microsoft.com/office/drawing/2014/main" id="{3BC130C7-E177-4887-9DFB-75CDED71F2A0}"/>
                </a:ext>
              </a:extLst>
            </p:cNvPr>
            <p:cNvSpPr/>
            <p:nvPr/>
          </p:nvSpPr>
          <p:spPr bwMode="auto">
            <a:xfrm>
              <a:off x="3641061" y="3812060"/>
              <a:ext cx="1115445" cy="1499446"/>
            </a:xfrm>
            <a:prstGeom prst="rect">
              <a:avLst/>
            </a:prstGeom>
            <a:solidFill>
              <a:srgbClr val="156AB3"/>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0" rIns="9144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State management</a:t>
              </a:r>
            </a:p>
          </p:txBody>
        </p:sp>
        <p:sp>
          <p:nvSpPr>
            <p:cNvPr id="250" name="Rectangle 249">
              <a:extLst>
                <a:ext uri="{FF2B5EF4-FFF2-40B4-BE49-F238E27FC236}">
                  <a16:creationId xmlns:a16="http://schemas.microsoft.com/office/drawing/2014/main" id="{6F7BB57C-1163-4D43-852D-33019710B6E7}"/>
                </a:ext>
              </a:extLst>
            </p:cNvPr>
            <p:cNvSpPr/>
            <p:nvPr/>
          </p:nvSpPr>
          <p:spPr bwMode="auto">
            <a:xfrm>
              <a:off x="4751287" y="3812060"/>
              <a:ext cx="1115445" cy="1499446"/>
            </a:xfrm>
            <a:prstGeom prst="rect">
              <a:avLst/>
            </a:prstGeom>
            <a:solidFill>
              <a:srgbClr val="185A96"/>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0" rIns="9144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Publish</a:t>
              </a:r>
              <a:b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b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and</a:t>
              </a:r>
              <a:b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b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subscribe</a:t>
              </a:r>
            </a:p>
          </p:txBody>
        </p:sp>
        <p:sp>
          <p:nvSpPr>
            <p:cNvPr id="251" name="Rectangle 250">
              <a:extLst>
                <a:ext uri="{FF2B5EF4-FFF2-40B4-BE49-F238E27FC236}">
                  <a16:creationId xmlns:a16="http://schemas.microsoft.com/office/drawing/2014/main" id="{E8A08F72-7CAD-42EE-AB70-351D531E5EB9}"/>
                </a:ext>
              </a:extLst>
            </p:cNvPr>
            <p:cNvSpPr/>
            <p:nvPr/>
          </p:nvSpPr>
          <p:spPr bwMode="auto">
            <a:xfrm>
              <a:off x="5861749" y="3812060"/>
              <a:ext cx="1115445" cy="1499446"/>
            </a:xfrm>
            <a:prstGeom prst="rect">
              <a:avLst/>
            </a:prstGeom>
            <a:solidFill>
              <a:srgbClr val="1D4A79"/>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0" rIns="9144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Resource</a:t>
              </a:r>
              <a:b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b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bindings</a:t>
              </a:r>
              <a:b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b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and triggers</a:t>
              </a:r>
            </a:p>
          </p:txBody>
        </p:sp>
        <p:sp>
          <p:nvSpPr>
            <p:cNvPr id="252" name="Rectangle 251">
              <a:extLst>
                <a:ext uri="{FF2B5EF4-FFF2-40B4-BE49-F238E27FC236}">
                  <a16:creationId xmlns:a16="http://schemas.microsoft.com/office/drawing/2014/main" id="{1A76D59C-79D1-4566-8276-AFEBAED414CD}"/>
                </a:ext>
              </a:extLst>
            </p:cNvPr>
            <p:cNvSpPr/>
            <p:nvPr/>
          </p:nvSpPr>
          <p:spPr bwMode="auto">
            <a:xfrm>
              <a:off x="6973251" y="3812060"/>
              <a:ext cx="1115445" cy="1499446"/>
            </a:xfrm>
            <a:prstGeom prst="rect">
              <a:avLst/>
            </a:prstGeom>
            <a:solidFill>
              <a:srgbClr val="23395C"/>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0" rIns="9144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Actors</a:t>
              </a:r>
            </a:p>
          </p:txBody>
        </p:sp>
        <p:sp>
          <p:nvSpPr>
            <p:cNvPr id="253" name="Rectangle 252">
              <a:extLst>
                <a:ext uri="{FF2B5EF4-FFF2-40B4-BE49-F238E27FC236}">
                  <a16:creationId xmlns:a16="http://schemas.microsoft.com/office/drawing/2014/main" id="{FBFE7F55-38A9-4294-9BE0-72986A68D67A}"/>
                </a:ext>
              </a:extLst>
            </p:cNvPr>
            <p:cNvSpPr/>
            <p:nvPr/>
          </p:nvSpPr>
          <p:spPr bwMode="auto">
            <a:xfrm>
              <a:off x="8083713" y="3812060"/>
              <a:ext cx="1115445" cy="1499446"/>
            </a:xfrm>
            <a:prstGeom prst="rect">
              <a:avLst/>
            </a:prstGeom>
            <a:solidFill>
              <a:srgbClr val="1A2C45"/>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0" rIns="9144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Distributed</a:t>
              </a:r>
              <a:b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b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tracing</a:t>
              </a:r>
            </a:p>
          </p:txBody>
        </p:sp>
        <p:sp>
          <p:nvSpPr>
            <p:cNvPr id="254" name="Rectangle 253">
              <a:extLst>
                <a:ext uri="{FF2B5EF4-FFF2-40B4-BE49-F238E27FC236}">
                  <a16:creationId xmlns:a16="http://schemas.microsoft.com/office/drawing/2014/main" id="{DA3B46B2-AF99-4D32-BACE-57DDAD874C53}"/>
                </a:ext>
              </a:extLst>
            </p:cNvPr>
            <p:cNvSpPr/>
            <p:nvPr/>
          </p:nvSpPr>
          <p:spPr bwMode="auto">
            <a:xfrm>
              <a:off x="9184176" y="3812060"/>
              <a:ext cx="1115445" cy="1499446"/>
            </a:xfrm>
            <a:prstGeom prst="rect">
              <a:avLst/>
            </a:prstGeom>
            <a:solidFill>
              <a:srgbClr val="121D2F"/>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0" rIns="9144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Secrets</a:t>
              </a:r>
            </a:p>
          </p:txBody>
        </p:sp>
        <p:pic>
          <p:nvPicPr>
            <p:cNvPr id="246" name="Graphic 245">
              <a:extLst>
                <a:ext uri="{FF2B5EF4-FFF2-40B4-BE49-F238E27FC236}">
                  <a16:creationId xmlns:a16="http://schemas.microsoft.com/office/drawing/2014/main" id="{BD429C57-5DA4-49B1-940C-DB916E99D6FA}"/>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9333" t="18330" r="9333" b="18330"/>
            <a:stretch/>
          </p:blipFill>
          <p:spPr>
            <a:xfrm>
              <a:off x="1065046" y="4131413"/>
              <a:ext cx="1065348" cy="829670"/>
            </a:xfrm>
            <a:prstGeom prst="rect">
              <a:avLst/>
            </a:prstGeom>
          </p:spPr>
        </p:pic>
        <p:grpSp>
          <p:nvGrpSpPr>
            <p:cNvPr id="257" name="Group 256">
              <a:extLst>
                <a:ext uri="{FF2B5EF4-FFF2-40B4-BE49-F238E27FC236}">
                  <a16:creationId xmlns:a16="http://schemas.microsoft.com/office/drawing/2014/main" id="{74AAFF53-F85B-4EFD-8CB9-3AC0FEB09D98}"/>
                </a:ext>
              </a:extLst>
            </p:cNvPr>
            <p:cNvGrpSpPr/>
            <p:nvPr/>
          </p:nvGrpSpPr>
          <p:grpSpPr>
            <a:xfrm>
              <a:off x="2882409" y="4092042"/>
              <a:ext cx="418791" cy="314215"/>
              <a:chOff x="3018614" y="4968330"/>
              <a:chExt cx="418791" cy="314215"/>
            </a:xfrm>
          </p:grpSpPr>
          <p:sp>
            <p:nvSpPr>
              <p:cNvPr id="290" name="Rectangle 932">
                <a:extLst>
                  <a:ext uri="{FF2B5EF4-FFF2-40B4-BE49-F238E27FC236}">
                    <a16:creationId xmlns:a16="http://schemas.microsoft.com/office/drawing/2014/main" id="{38EE3E1C-6444-4D5B-8F25-E621C0F04141}"/>
                  </a:ext>
                </a:extLst>
              </p:cNvPr>
              <p:cNvSpPr>
                <a:spLocks noChangeArrowheads="1"/>
              </p:cNvSpPr>
              <p:nvPr/>
            </p:nvSpPr>
            <p:spPr bwMode="auto">
              <a:xfrm>
                <a:off x="3228010" y="5232925"/>
                <a:ext cx="103995" cy="12027"/>
              </a:xfrm>
              <a:prstGeom prst="rect">
                <a:avLst/>
              </a:pr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91" name="Freeform 933">
                <a:extLst>
                  <a:ext uri="{FF2B5EF4-FFF2-40B4-BE49-F238E27FC236}">
                    <a16:creationId xmlns:a16="http://schemas.microsoft.com/office/drawing/2014/main" id="{189638B7-1C02-4909-9525-AB6B137902E4}"/>
                  </a:ext>
                </a:extLst>
              </p:cNvPr>
              <p:cNvSpPr>
                <a:spLocks/>
              </p:cNvSpPr>
              <p:nvPr/>
            </p:nvSpPr>
            <p:spPr bwMode="auto">
              <a:xfrm>
                <a:off x="3327789" y="5216387"/>
                <a:ext cx="21079" cy="43599"/>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92" name="Freeform 934">
                <a:extLst>
                  <a:ext uri="{FF2B5EF4-FFF2-40B4-BE49-F238E27FC236}">
                    <a16:creationId xmlns:a16="http://schemas.microsoft.com/office/drawing/2014/main" id="{F828B574-E597-436B-8EC1-5B7C9F7F90AC}"/>
                  </a:ext>
                </a:extLst>
              </p:cNvPr>
              <p:cNvSpPr>
                <a:spLocks/>
              </p:cNvSpPr>
              <p:nvPr/>
            </p:nvSpPr>
            <p:spPr bwMode="auto">
              <a:xfrm>
                <a:off x="3223793" y="5008917"/>
                <a:ext cx="108210" cy="216489"/>
              </a:xfrm>
              <a:custGeom>
                <a:avLst/>
                <a:gdLst>
                  <a:gd name="T0" fmla="*/ 7 w 77"/>
                  <a:gd name="T1" fmla="*/ 144 h 144"/>
                  <a:gd name="T2" fmla="*/ 0 w 77"/>
                  <a:gd name="T3" fmla="*/ 144 h 144"/>
                  <a:gd name="T4" fmla="*/ 0 w 77"/>
                  <a:gd name="T5" fmla="*/ 0 h 144"/>
                  <a:gd name="T6" fmla="*/ 77 w 77"/>
                  <a:gd name="T7" fmla="*/ 0 h 144"/>
                  <a:gd name="T8" fmla="*/ 77 w 77"/>
                  <a:gd name="T9" fmla="*/ 7 h 144"/>
                  <a:gd name="T10" fmla="*/ 7 w 77"/>
                  <a:gd name="T11" fmla="*/ 7 h 144"/>
                  <a:gd name="T12" fmla="*/ 7 w 77"/>
                  <a:gd name="T13" fmla="*/ 144 h 144"/>
                </a:gdLst>
                <a:ahLst/>
                <a:cxnLst>
                  <a:cxn ang="0">
                    <a:pos x="T0" y="T1"/>
                  </a:cxn>
                  <a:cxn ang="0">
                    <a:pos x="T2" y="T3"/>
                  </a:cxn>
                  <a:cxn ang="0">
                    <a:pos x="T4" y="T5"/>
                  </a:cxn>
                  <a:cxn ang="0">
                    <a:pos x="T6" y="T7"/>
                  </a:cxn>
                  <a:cxn ang="0">
                    <a:pos x="T8" y="T9"/>
                  </a:cxn>
                  <a:cxn ang="0">
                    <a:pos x="T10" y="T11"/>
                  </a:cxn>
                  <a:cxn ang="0">
                    <a:pos x="T12" y="T13"/>
                  </a:cxn>
                </a:cxnLst>
                <a:rect l="0" t="0" r="r" b="b"/>
                <a:pathLst>
                  <a:path w="77" h="144">
                    <a:moveTo>
                      <a:pt x="7" y="144"/>
                    </a:moveTo>
                    <a:lnTo>
                      <a:pt x="0" y="144"/>
                    </a:lnTo>
                    <a:lnTo>
                      <a:pt x="0" y="0"/>
                    </a:lnTo>
                    <a:lnTo>
                      <a:pt x="77" y="0"/>
                    </a:lnTo>
                    <a:lnTo>
                      <a:pt x="77" y="7"/>
                    </a:lnTo>
                    <a:lnTo>
                      <a:pt x="7" y="7"/>
                    </a:lnTo>
                    <a:lnTo>
                      <a:pt x="7" y="144"/>
                    </a:ln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93" name="Rectangle 936">
                <a:extLst>
                  <a:ext uri="{FF2B5EF4-FFF2-40B4-BE49-F238E27FC236}">
                    <a16:creationId xmlns:a16="http://schemas.microsoft.com/office/drawing/2014/main" id="{FFA4C8C4-AB6D-4895-8B3B-5B66F1245A28}"/>
                  </a:ext>
                </a:extLst>
              </p:cNvPr>
              <p:cNvSpPr>
                <a:spLocks noChangeArrowheads="1"/>
              </p:cNvSpPr>
              <p:nvPr/>
            </p:nvSpPr>
            <p:spPr bwMode="auto">
              <a:xfrm>
                <a:off x="3244874" y="5121673"/>
                <a:ext cx="89942" cy="10525"/>
              </a:xfrm>
              <a:prstGeom prst="rect">
                <a:avLst/>
              </a:pr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94" name="Rectangle 937">
                <a:extLst>
                  <a:ext uri="{FF2B5EF4-FFF2-40B4-BE49-F238E27FC236}">
                    <a16:creationId xmlns:a16="http://schemas.microsoft.com/office/drawing/2014/main" id="{DC412829-FC7F-4A08-9117-BE22EFF69C6F}"/>
                  </a:ext>
                </a:extLst>
              </p:cNvPr>
              <p:cNvSpPr>
                <a:spLocks noChangeArrowheads="1"/>
              </p:cNvSpPr>
              <p:nvPr/>
            </p:nvSpPr>
            <p:spPr bwMode="auto">
              <a:xfrm>
                <a:off x="3070611" y="5121673"/>
                <a:ext cx="92752" cy="10525"/>
              </a:xfrm>
              <a:prstGeom prst="rect">
                <a:avLst/>
              </a:pr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95" name="Oval 938">
                <a:extLst>
                  <a:ext uri="{FF2B5EF4-FFF2-40B4-BE49-F238E27FC236}">
                    <a16:creationId xmlns:a16="http://schemas.microsoft.com/office/drawing/2014/main" id="{BF285332-D533-4AF3-B8EF-0EACE12230BB}"/>
                  </a:ext>
                </a:extLst>
              </p:cNvPr>
              <p:cNvSpPr>
                <a:spLocks noChangeArrowheads="1"/>
              </p:cNvSpPr>
              <p:nvPr/>
            </p:nvSpPr>
            <p:spPr bwMode="auto">
              <a:xfrm>
                <a:off x="3350274" y="4968330"/>
                <a:ext cx="87131" cy="88702"/>
              </a:xfrm>
              <a:prstGeom prst="ellipse">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96" name="Rectangle 939">
                <a:extLst>
                  <a:ext uri="{FF2B5EF4-FFF2-40B4-BE49-F238E27FC236}">
                    <a16:creationId xmlns:a16="http://schemas.microsoft.com/office/drawing/2014/main" id="{E8F4A03A-C7DB-4407-8031-3150DF23F2E5}"/>
                  </a:ext>
                </a:extLst>
              </p:cNvPr>
              <p:cNvSpPr>
                <a:spLocks noChangeArrowheads="1"/>
              </p:cNvSpPr>
              <p:nvPr/>
            </p:nvSpPr>
            <p:spPr bwMode="auto">
              <a:xfrm>
                <a:off x="3350274" y="5081084"/>
                <a:ext cx="87131" cy="90204"/>
              </a:xfrm>
              <a:prstGeom prst="rect">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97" name="Oval 940">
                <a:extLst>
                  <a:ext uri="{FF2B5EF4-FFF2-40B4-BE49-F238E27FC236}">
                    <a16:creationId xmlns:a16="http://schemas.microsoft.com/office/drawing/2014/main" id="{40E831AF-5565-408E-8190-D611C2FF6C17}"/>
                  </a:ext>
                </a:extLst>
              </p:cNvPr>
              <p:cNvSpPr>
                <a:spLocks noChangeArrowheads="1"/>
              </p:cNvSpPr>
              <p:nvPr/>
            </p:nvSpPr>
            <p:spPr bwMode="auto">
              <a:xfrm>
                <a:off x="3350274" y="5193841"/>
                <a:ext cx="87131" cy="88702"/>
              </a:xfrm>
              <a:prstGeom prst="ellipse">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98" name="Oval 941">
                <a:extLst>
                  <a:ext uri="{FF2B5EF4-FFF2-40B4-BE49-F238E27FC236}">
                    <a16:creationId xmlns:a16="http://schemas.microsoft.com/office/drawing/2014/main" id="{75B03AF1-A036-460F-B420-C39BD75E60E5}"/>
                  </a:ext>
                </a:extLst>
              </p:cNvPr>
              <p:cNvSpPr>
                <a:spLocks noChangeArrowheads="1"/>
              </p:cNvSpPr>
              <p:nvPr/>
            </p:nvSpPr>
            <p:spPr bwMode="auto">
              <a:xfrm>
                <a:off x="3018614" y="5081084"/>
                <a:ext cx="88536" cy="90204"/>
              </a:xfrm>
              <a:prstGeom prst="ellipse">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99" name="Oval 942">
                <a:extLst>
                  <a:ext uri="{FF2B5EF4-FFF2-40B4-BE49-F238E27FC236}">
                    <a16:creationId xmlns:a16="http://schemas.microsoft.com/office/drawing/2014/main" id="{E73C288E-C1EC-4F89-A0BC-1224B47E7803}"/>
                  </a:ext>
                </a:extLst>
              </p:cNvPr>
              <p:cNvSpPr>
                <a:spLocks noChangeArrowheads="1"/>
              </p:cNvSpPr>
              <p:nvPr/>
            </p:nvSpPr>
            <p:spPr bwMode="auto">
              <a:xfrm>
                <a:off x="3184444" y="5081084"/>
                <a:ext cx="87131" cy="90204"/>
              </a:xfrm>
              <a:prstGeom prst="ellipse">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300" name="Rectangle 943">
                <a:extLst>
                  <a:ext uri="{FF2B5EF4-FFF2-40B4-BE49-F238E27FC236}">
                    <a16:creationId xmlns:a16="http://schemas.microsoft.com/office/drawing/2014/main" id="{90308514-2F5D-4C45-869A-047CF9E311C5}"/>
                  </a:ext>
                </a:extLst>
              </p:cNvPr>
              <p:cNvSpPr>
                <a:spLocks noChangeArrowheads="1"/>
              </p:cNvSpPr>
              <p:nvPr/>
            </p:nvSpPr>
            <p:spPr bwMode="auto">
              <a:xfrm>
                <a:off x="3184444" y="4968331"/>
                <a:ext cx="87131" cy="88702"/>
              </a:xfrm>
              <a:prstGeom prst="rect">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301" name="Rectangle 944" descr="component solutions">
                <a:extLst>
                  <a:ext uri="{FF2B5EF4-FFF2-40B4-BE49-F238E27FC236}">
                    <a16:creationId xmlns:a16="http://schemas.microsoft.com/office/drawing/2014/main" id="{A27BCBA1-B6D9-4595-BE76-48997B01579F}"/>
                  </a:ext>
                </a:extLst>
              </p:cNvPr>
              <p:cNvSpPr>
                <a:spLocks noChangeArrowheads="1"/>
              </p:cNvSpPr>
              <p:nvPr/>
            </p:nvSpPr>
            <p:spPr bwMode="auto">
              <a:xfrm>
                <a:off x="3184444" y="5193843"/>
                <a:ext cx="87131" cy="88702"/>
              </a:xfrm>
              <a:prstGeom prst="rect">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302" name="Freeform 945">
                <a:extLst>
                  <a:ext uri="{FF2B5EF4-FFF2-40B4-BE49-F238E27FC236}">
                    <a16:creationId xmlns:a16="http://schemas.microsoft.com/office/drawing/2014/main" id="{029754A3-031E-4FED-AD45-5CDD3C4C50F4}"/>
                  </a:ext>
                </a:extLst>
              </p:cNvPr>
              <p:cNvSpPr>
                <a:spLocks/>
              </p:cNvSpPr>
              <p:nvPr/>
            </p:nvSpPr>
            <p:spPr bwMode="auto">
              <a:xfrm>
                <a:off x="3327789" y="5105142"/>
                <a:ext cx="22485" cy="43599"/>
              </a:xfrm>
              <a:custGeom>
                <a:avLst/>
                <a:gdLst>
                  <a:gd name="T0" fmla="*/ 0 w 16"/>
                  <a:gd name="T1" fmla="*/ 0 h 29"/>
                  <a:gd name="T2" fmla="*/ 16 w 16"/>
                  <a:gd name="T3" fmla="*/ 14 h 29"/>
                  <a:gd name="T4" fmla="*/ 0 w 16"/>
                  <a:gd name="T5" fmla="*/ 29 h 29"/>
                  <a:gd name="T6" fmla="*/ 0 w 16"/>
                  <a:gd name="T7" fmla="*/ 0 h 29"/>
                </a:gdLst>
                <a:ahLst/>
                <a:cxnLst>
                  <a:cxn ang="0">
                    <a:pos x="T0" y="T1"/>
                  </a:cxn>
                  <a:cxn ang="0">
                    <a:pos x="T2" y="T3"/>
                  </a:cxn>
                  <a:cxn ang="0">
                    <a:pos x="T4" y="T5"/>
                  </a:cxn>
                  <a:cxn ang="0">
                    <a:pos x="T6" y="T7"/>
                  </a:cxn>
                </a:cxnLst>
                <a:rect l="0" t="0" r="r" b="b"/>
                <a:pathLst>
                  <a:path w="16" h="29">
                    <a:moveTo>
                      <a:pt x="0" y="0"/>
                    </a:moveTo>
                    <a:lnTo>
                      <a:pt x="16" y="14"/>
                    </a:lnTo>
                    <a:lnTo>
                      <a:pt x="0" y="29"/>
                    </a:lnTo>
                    <a:lnTo>
                      <a:pt x="0" y="0"/>
                    </a:ln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303" name="Freeform 946">
                <a:extLst>
                  <a:ext uri="{FF2B5EF4-FFF2-40B4-BE49-F238E27FC236}">
                    <a16:creationId xmlns:a16="http://schemas.microsoft.com/office/drawing/2014/main" id="{DB1D51DA-23D0-47AA-AFEC-3400CE635255}"/>
                  </a:ext>
                </a:extLst>
              </p:cNvPr>
              <p:cNvSpPr>
                <a:spLocks/>
              </p:cNvSpPr>
              <p:nvPr/>
            </p:nvSpPr>
            <p:spPr bwMode="auto">
              <a:xfrm>
                <a:off x="3327789" y="4992390"/>
                <a:ext cx="21079" cy="43599"/>
              </a:xfrm>
              <a:custGeom>
                <a:avLst/>
                <a:gdLst>
                  <a:gd name="T0" fmla="*/ 0 w 15"/>
                  <a:gd name="T1" fmla="*/ 0 h 29"/>
                  <a:gd name="T2" fmla="*/ 15 w 15"/>
                  <a:gd name="T3" fmla="*/ 15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5"/>
                    </a:lnTo>
                    <a:lnTo>
                      <a:pt x="0" y="29"/>
                    </a:lnTo>
                    <a:lnTo>
                      <a:pt x="0" y="0"/>
                    </a:ln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304" name="Freeform 947">
                <a:extLst>
                  <a:ext uri="{FF2B5EF4-FFF2-40B4-BE49-F238E27FC236}">
                    <a16:creationId xmlns:a16="http://schemas.microsoft.com/office/drawing/2014/main" id="{E203F0B7-5194-4AF2-8FAD-5C34F0565A4E}"/>
                  </a:ext>
                </a:extLst>
              </p:cNvPr>
              <p:cNvSpPr>
                <a:spLocks/>
              </p:cNvSpPr>
              <p:nvPr/>
            </p:nvSpPr>
            <p:spPr bwMode="auto">
              <a:xfrm>
                <a:off x="3157749" y="5105168"/>
                <a:ext cx="21079" cy="43599"/>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255" name="Group 254">
              <a:extLst>
                <a:ext uri="{FF2B5EF4-FFF2-40B4-BE49-F238E27FC236}">
                  <a16:creationId xmlns:a16="http://schemas.microsoft.com/office/drawing/2014/main" id="{53C11F4D-E72A-449D-B57A-42CCFAB7E706}"/>
                </a:ext>
              </a:extLst>
            </p:cNvPr>
            <p:cNvGrpSpPr/>
            <p:nvPr/>
          </p:nvGrpSpPr>
          <p:grpSpPr>
            <a:xfrm>
              <a:off x="4114327" y="4094305"/>
              <a:ext cx="233132" cy="309689"/>
              <a:chOff x="4385537" y="4970593"/>
              <a:chExt cx="233132" cy="309689"/>
            </a:xfrm>
          </p:grpSpPr>
          <p:sp>
            <p:nvSpPr>
              <p:cNvPr id="309" name="Freeform: Shape 308">
                <a:extLst>
                  <a:ext uri="{FF2B5EF4-FFF2-40B4-BE49-F238E27FC236}">
                    <a16:creationId xmlns:a16="http://schemas.microsoft.com/office/drawing/2014/main" id="{C5079439-0715-4937-893F-88230799FB7B}"/>
                  </a:ext>
                </a:extLst>
              </p:cNvPr>
              <p:cNvSpPr/>
              <p:nvPr/>
            </p:nvSpPr>
            <p:spPr>
              <a:xfrm>
                <a:off x="4385537" y="4970593"/>
                <a:ext cx="233132" cy="94979"/>
              </a:xfrm>
              <a:custGeom>
                <a:avLst/>
                <a:gdLst>
                  <a:gd name="connsiteX0" fmla="*/ 665832 w 665832"/>
                  <a:gd name="connsiteY0" fmla="*/ 135632 h 271264"/>
                  <a:gd name="connsiteX1" fmla="*/ 332916 w 665832"/>
                  <a:gd name="connsiteY1" fmla="*/ 271264 h 271264"/>
                  <a:gd name="connsiteX2" fmla="*/ 0 w 665832"/>
                  <a:gd name="connsiteY2" fmla="*/ 135632 h 271264"/>
                  <a:gd name="connsiteX3" fmla="*/ 332916 w 665832"/>
                  <a:gd name="connsiteY3" fmla="*/ 0 h 271264"/>
                  <a:gd name="connsiteX4" fmla="*/ 665832 w 665832"/>
                  <a:gd name="connsiteY4" fmla="*/ 135632 h 271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5832" h="271264">
                    <a:moveTo>
                      <a:pt x="665832" y="135632"/>
                    </a:moveTo>
                    <a:cubicBezTo>
                      <a:pt x="665832" y="210540"/>
                      <a:pt x="516780" y="271264"/>
                      <a:pt x="332916" y="271264"/>
                    </a:cubicBezTo>
                    <a:cubicBezTo>
                      <a:pt x="149052" y="271264"/>
                      <a:pt x="0" y="210540"/>
                      <a:pt x="0" y="135632"/>
                    </a:cubicBezTo>
                    <a:cubicBezTo>
                      <a:pt x="0" y="60725"/>
                      <a:pt x="149052" y="0"/>
                      <a:pt x="332916" y="0"/>
                    </a:cubicBezTo>
                    <a:cubicBezTo>
                      <a:pt x="516780" y="0"/>
                      <a:pt x="665832" y="60725"/>
                      <a:pt x="665832" y="135632"/>
                    </a:cubicBezTo>
                    <a:close/>
                  </a:path>
                </a:pathLst>
              </a:custGeom>
              <a:solidFill>
                <a:schemeClr val="bg1"/>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10" name="Freeform: Shape 309">
                <a:extLst>
                  <a:ext uri="{FF2B5EF4-FFF2-40B4-BE49-F238E27FC236}">
                    <a16:creationId xmlns:a16="http://schemas.microsoft.com/office/drawing/2014/main" id="{8AC0699D-B1B2-48CA-BCF2-5DF204DD3364}"/>
                  </a:ext>
                </a:extLst>
              </p:cNvPr>
              <p:cNvSpPr/>
              <p:nvPr/>
            </p:nvSpPr>
            <p:spPr>
              <a:xfrm>
                <a:off x="4385537" y="5018370"/>
                <a:ext cx="233132" cy="261912"/>
              </a:xfrm>
              <a:custGeom>
                <a:avLst/>
                <a:gdLst>
                  <a:gd name="connsiteX0" fmla="*/ 332916 w 665832"/>
                  <a:gd name="connsiteY0" fmla="*/ 135632 h 748031"/>
                  <a:gd name="connsiteX1" fmla="*/ 0 w 665832"/>
                  <a:gd name="connsiteY1" fmla="*/ 0 h 748031"/>
                  <a:gd name="connsiteX2" fmla="*/ 0 w 665832"/>
                  <a:gd name="connsiteY2" fmla="*/ 617332 h 748031"/>
                  <a:gd name="connsiteX3" fmla="*/ 332916 w 665832"/>
                  <a:gd name="connsiteY3" fmla="*/ 752964 h 748031"/>
                  <a:gd name="connsiteX4" fmla="*/ 665832 w 665832"/>
                  <a:gd name="connsiteY4" fmla="*/ 617332 h 748031"/>
                  <a:gd name="connsiteX5" fmla="*/ 665832 w 665832"/>
                  <a:gd name="connsiteY5" fmla="*/ 0 h 748031"/>
                  <a:gd name="connsiteX6" fmla="*/ 332916 w 665832"/>
                  <a:gd name="connsiteY6" fmla="*/ 135632 h 748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5832" h="748031">
                    <a:moveTo>
                      <a:pt x="332916" y="135632"/>
                    </a:moveTo>
                    <a:cubicBezTo>
                      <a:pt x="149607" y="135632"/>
                      <a:pt x="0" y="74803"/>
                      <a:pt x="0" y="0"/>
                    </a:cubicBezTo>
                    <a:lnTo>
                      <a:pt x="0" y="617332"/>
                    </a:lnTo>
                    <a:cubicBezTo>
                      <a:pt x="0" y="692135"/>
                      <a:pt x="148785" y="752964"/>
                      <a:pt x="332916" y="752964"/>
                    </a:cubicBezTo>
                    <a:cubicBezTo>
                      <a:pt x="517047" y="752964"/>
                      <a:pt x="665832" y="692135"/>
                      <a:pt x="665832" y="617332"/>
                    </a:cubicBezTo>
                    <a:lnTo>
                      <a:pt x="665832" y="0"/>
                    </a:lnTo>
                    <a:cubicBezTo>
                      <a:pt x="666654" y="74803"/>
                      <a:pt x="517047" y="135632"/>
                      <a:pt x="332916" y="135632"/>
                    </a:cubicBezTo>
                    <a:close/>
                  </a:path>
                </a:pathLst>
              </a:custGeom>
              <a:solidFill>
                <a:srgbClr val="50E6FF"/>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11" name="Freeform: Shape 310">
                <a:extLst>
                  <a:ext uri="{FF2B5EF4-FFF2-40B4-BE49-F238E27FC236}">
                    <a16:creationId xmlns:a16="http://schemas.microsoft.com/office/drawing/2014/main" id="{75065EAB-56E0-4BF5-AC7E-D8E6C44FEFFE}"/>
                  </a:ext>
                </a:extLst>
              </p:cNvPr>
              <p:cNvSpPr/>
              <p:nvPr/>
            </p:nvSpPr>
            <p:spPr>
              <a:xfrm>
                <a:off x="4410289" y="4998799"/>
                <a:ext cx="181325" cy="66197"/>
              </a:xfrm>
              <a:custGeom>
                <a:avLst/>
                <a:gdLst>
                  <a:gd name="connsiteX0" fmla="*/ 524445 w 517869"/>
                  <a:gd name="connsiteY0" fmla="*/ 106862 h 189062"/>
                  <a:gd name="connsiteX1" fmla="*/ 262223 w 517869"/>
                  <a:gd name="connsiteY1" fmla="*/ 0 h 189062"/>
                  <a:gd name="connsiteX2" fmla="*/ 0 w 517869"/>
                  <a:gd name="connsiteY2" fmla="*/ 106862 h 189062"/>
                  <a:gd name="connsiteX3" fmla="*/ 22194 w 517869"/>
                  <a:gd name="connsiteY3" fmla="*/ 149606 h 189062"/>
                  <a:gd name="connsiteX4" fmla="*/ 262223 w 517869"/>
                  <a:gd name="connsiteY4" fmla="*/ 190707 h 189062"/>
                  <a:gd name="connsiteX5" fmla="*/ 503073 w 517869"/>
                  <a:gd name="connsiteY5" fmla="*/ 149606 h 189062"/>
                  <a:gd name="connsiteX6" fmla="*/ 524445 w 517869"/>
                  <a:gd name="connsiteY6" fmla="*/ 106862 h 18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7869" h="189062">
                    <a:moveTo>
                      <a:pt x="524445" y="106862"/>
                    </a:moveTo>
                    <a:cubicBezTo>
                      <a:pt x="524445" y="47677"/>
                      <a:pt x="406897" y="0"/>
                      <a:pt x="262223" y="0"/>
                    </a:cubicBezTo>
                    <a:cubicBezTo>
                      <a:pt x="117548" y="0"/>
                      <a:pt x="0" y="47677"/>
                      <a:pt x="0" y="106862"/>
                    </a:cubicBezTo>
                    <a:cubicBezTo>
                      <a:pt x="0" y="121658"/>
                      <a:pt x="7398" y="136454"/>
                      <a:pt x="22194" y="149606"/>
                    </a:cubicBezTo>
                    <a:cubicBezTo>
                      <a:pt x="83024" y="175089"/>
                      <a:pt x="167691" y="190707"/>
                      <a:pt x="262223" y="190707"/>
                    </a:cubicBezTo>
                    <a:cubicBezTo>
                      <a:pt x="356754" y="190707"/>
                      <a:pt x="442244" y="175089"/>
                      <a:pt x="503073" y="149606"/>
                    </a:cubicBezTo>
                    <a:cubicBezTo>
                      <a:pt x="517047" y="136454"/>
                      <a:pt x="524445" y="121658"/>
                      <a:pt x="524445" y="106862"/>
                    </a:cubicBezTo>
                    <a:close/>
                  </a:path>
                </a:pathLst>
              </a:custGeom>
              <a:solidFill>
                <a:srgbClr val="0078D4"/>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58" name="Group 257">
              <a:extLst>
                <a:ext uri="{FF2B5EF4-FFF2-40B4-BE49-F238E27FC236}">
                  <a16:creationId xmlns:a16="http://schemas.microsoft.com/office/drawing/2014/main" id="{EB0F1A6D-1A94-4C0D-AD30-2494EA6AFBF4}"/>
                </a:ext>
              </a:extLst>
            </p:cNvPr>
            <p:cNvGrpSpPr/>
            <p:nvPr/>
          </p:nvGrpSpPr>
          <p:grpSpPr>
            <a:xfrm>
              <a:off x="5113651" y="4139326"/>
              <a:ext cx="494558" cy="219646"/>
              <a:chOff x="5522126" y="5015614"/>
              <a:chExt cx="494558" cy="219646"/>
            </a:xfrm>
          </p:grpSpPr>
          <p:sp>
            <p:nvSpPr>
              <p:cNvPr id="283" name="AutoShape 131">
                <a:extLst>
                  <a:ext uri="{FF2B5EF4-FFF2-40B4-BE49-F238E27FC236}">
                    <a16:creationId xmlns:a16="http://schemas.microsoft.com/office/drawing/2014/main" id="{B379CE26-4110-4DBC-B7DC-962C315D6705}"/>
                  </a:ext>
                </a:extLst>
              </p:cNvPr>
              <p:cNvSpPr>
                <a:spLocks noChangeAspect="1" noChangeArrowheads="1" noTextEdit="1"/>
              </p:cNvSpPr>
              <p:nvPr/>
            </p:nvSpPr>
            <p:spPr bwMode="auto">
              <a:xfrm>
                <a:off x="5523543" y="5015614"/>
                <a:ext cx="493141" cy="219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4" name="Rectangle 133">
                <a:extLst>
                  <a:ext uri="{FF2B5EF4-FFF2-40B4-BE49-F238E27FC236}">
                    <a16:creationId xmlns:a16="http://schemas.microsoft.com/office/drawing/2014/main" id="{162080DD-89BB-4019-8884-5FFFEA86DD25}"/>
                  </a:ext>
                </a:extLst>
              </p:cNvPr>
              <p:cNvSpPr>
                <a:spLocks noChangeArrowheads="1"/>
              </p:cNvSpPr>
              <p:nvPr/>
            </p:nvSpPr>
            <p:spPr bwMode="auto">
              <a:xfrm>
                <a:off x="5522126" y="5015614"/>
                <a:ext cx="77939" cy="77939"/>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5" name="Rectangle 134">
                <a:extLst>
                  <a:ext uri="{FF2B5EF4-FFF2-40B4-BE49-F238E27FC236}">
                    <a16:creationId xmlns:a16="http://schemas.microsoft.com/office/drawing/2014/main" id="{097DD4B1-815E-4ACB-937B-27EB64D4ABE2}"/>
                  </a:ext>
                </a:extLst>
              </p:cNvPr>
              <p:cNvSpPr>
                <a:spLocks noChangeArrowheads="1"/>
              </p:cNvSpPr>
              <p:nvPr/>
            </p:nvSpPr>
            <p:spPr bwMode="auto">
              <a:xfrm>
                <a:off x="5625572" y="5015614"/>
                <a:ext cx="77939" cy="7793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6" name="Rectangle 135">
                <a:extLst>
                  <a:ext uri="{FF2B5EF4-FFF2-40B4-BE49-F238E27FC236}">
                    <a16:creationId xmlns:a16="http://schemas.microsoft.com/office/drawing/2014/main" id="{6C127C7E-6E04-43E8-8298-DE07D2285DF2}"/>
                  </a:ext>
                </a:extLst>
              </p:cNvPr>
              <p:cNvSpPr>
                <a:spLocks noChangeArrowheads="1"/>
              </p:cNvSpPr>
              <p:nvPr/>
            </p:nvSpPr>
            <p:spPr bwMode="auto">
              <a:xfrm>
                <a:off x="5729018" y="5015614"/>
                <a:ext cx="77939" cy="77939"/>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7" name="Rectangle 136">
                <a:extLst>
                  <a:ext uri="{FF2B5EF4-FFF2-40B4-BE49-F238E27FC236}">
                    <a16:creationId xmlns:a16="http://schemas.microsoft.com/office/drawing/2014/main" id="{F999F96E-891B-43F1-B788-2078FED93A2F}"/>
                  </a:ext>
                </a:extLst>
              </p:cNvPr>
              <p:cNvSpPr>
                <a:spLocks noChangeArrowheads="1"/>
              </p:cNvSpPr>
              <p:nvPr/>
            </p:nvSpPr>
            <p:spPr bwMode="auto">
              <a:xfrm>
                <a:off x="5832465" y="5015614"/>
                <a:ext cx="77939" cy="7793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8" name="Rectangle 137">
                <a:extLst>
                  <a:ext uri="{FF2B5EF4-FFF2-40B4-BE49-F238E27FC236}">
                    <a16:creationId xmlns:a16="http://schemas.microsoft.com/office/drawing/2014/main" id="{153C1059-1489-4F50-9186-E14DB82DB12B}"/>
                  </a:ext>
                </a:extLst>
              </p:cNvPr>
              <p:cNvSpPr>
                <a:spLocks noChangeArrowheads="1"/>
              </p:cNvSpPr>
              <p:nvPr/>
            </p:nvSpPr>
            <p:spPr bwMode="auto">
              <a:xfrm>
                <a:off x="5523543" y="5120477"/>
                <a:ext cx="442126" cy="77939"/>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9" name="Freeform 138">
                <a:extLst>
                  <a:ext uri="{FF2B5EF4-FFF2-40B4-BE49-F238E27FC236}">
                    <a16:creationId xmlns:a16="http://schemas.microsoft.com/office/drawing/2014/main" id="{DD37BDD1-EB54-49EA-83D1-505250799EAC}"/>
                  </a:ext>
                </a:extLst>
              </p:cNvPr>
              <p:cNvSpPr>
                <a:spLocks/>
              </p:cNvSpPr>
              <p:nvPr/>
            </p:nvSpPr>
            <p:spPr bwMode="auto">
              <a:xfrm>
                <a:off x="5942996" y="5086468"/>
                <a:ext cx="73688" cy="147375"/>
              </a:xfrm>
              <a:custGeom>
                <a:avLst/>
                <a:gdLst>
                  <a:gd name="T0" fmla="*/ 0 w 52"/>
                  <a:gd name="T1" fmla="*/ 104 h 104"/>
                  <a:gd name="T2" fmla="*/ 52 w 52"/>
                  <a:gd name="T3" fmla="*/ 52 h 104"/>
                  <a:gd name="T4" fmla="*/ 0 w 52"/>
                  <a:gd name="T5" fmla="*/ 0 h 104"/>
                  <a:gd name="T6" fmla="*/ 0 w 52"/>
                  <a:gd name="T7" fmla="*/ 104 h 104"/>
                </a:gdLst>
                <a:ahLst/>
                <a:cxnLst>
                  <a:cxn ang="0">
                    <a:pos x="T0" y="T1"/>
                  </a:cxn>
                  <a:cxn ang="0">
                    <a:pos x="T2" y="T3"/>
                  </a:cxn>
                  <a:cxn ang="0">
                    <a:pos x="T4" y="T5"/>
                  </a:cxn>
                  <a:cxn ang="0">
                    <a:pos x="T6" y="T7"/>
                  </a:cxn>
                </a:cxnLst>
                <a:rect l="0" t="0" r="r" b="b"/>
                <a:pathLst>
                  <a:path w="52" h="104">
                    <a:moveTo>
                      <a:pt x="0" y="104"/>
                    </a:moveTo>
                    <a:lnTo>
                      <a:pt x="52" y="52"/>
                    </a:lnTo>
                    <a:lnTo>
                      <a:pt x="0" y="0"/>
                    </a:lnTo>
                    <a:lnTo>
                      <a:pt x="0" y="104"/>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91" name="Graphic 12">
              <a:extLst>
                <a:ext uri="{FF2B5EF4-FFF2-40B4-BE49-F238E27FC236}">
                  <a16:creationId xmlns:a16="http://schemas.microsoft.com/office/drawing/2014/main" id="{4B2AAE5E-7B1F-4C70-A5F2-451DE94577EE}"/>
                </a:ext>
              </a:extLst>
            </p:cNvPr>
            <p:cNvGrpSpPr/>
            <p:nvPr/>
          </p:nvGrpSpPr>
          <p:grpSpPr>
            <a:xfrm>
              <a:off x="6195240" y="4117045"/>
              <a:ext cx="413866" cy="264208"/>
              <a:chOff x="6668136" y="1819109"/>
              <a:chExt cx="605942" cy="386828"/>
            </a:xfrm>
          </p:grpSpPr>
          <p:sp>
            <p:nvSpPr>
              <p:cNvPr id="192" name="Freeform: Shape 191">
                <a:extLst>
                  <a:ext uri="{FF2B5EF4-FFF2-40B4-BE49-F238E27FC236}">
                    <a16:creationId xmlns:a16="http://schemas.microsoft.com/office/drawing/2014/main" id="{1CCAADE4-B5C7-4027-A929-1B1C10C1075C}"/>
                  </a:ext>
                </a:extLst>
              </p:cNvPr>
              <p:cNvSpPr/>
              <p:nvPr/>
            </p:nvSpPr>
            <p:spPr>
              <a:xfrm>
                <a:off x="6915067" y="1921957"/>
                <a:ext cx="359011" cy="177397"/>
              </a:xfrm>
              <a:custGeom>
                <a:avLst/>
                <a:gdLst>
                  <a:gd name="connsiteX0" fmla="*/ 322135 w 359010"/>
                  <a:gd name="connsiteY0" fmla="*/ 51823 h 177397"/>
                  <a:gd name="connsiteX1" fmla="*/ 169371 w 359010"/>
                  <a:gd name="connsiteY1" fmla="*/ 51823 h 177397"/>
                  <a:gd name="connsiteX2" fmla="*/ 88699 w 359010"/>
                  <a:gd name="connsiteY2" fmla="*/ 0 h 177397"/>
                  <a:gd name="connsiteX3" fmla="*/ 0 w 359010"/>
                  <a:gd name="connsiteY3" fmla="*/ 88699 h 177397"/>
                  <a:gd name="connsiteX4" fmla="*/ 88699 w 359010"/>
                  <a:gd name="connsiteY4" fmla="*/ 177397 h 177397"/>
                  <a:gd name="connsiteX5" fmla="*/ 169371 w 359010"/>
                  <a:gd name="connsiteY5" fmla="*/ 125574 h 177397"/>
                  <a:gd name="connsiteX6" fmla="*/ 322135 w 359010"/>
                  <a:gd name="connsiteY6" fmla="*/ 125574 h 177397"/>
                  <a:gd name="connsiteX7" fmla="*/ 359011 w 359010"/>
                  <a:gd name="connsiteY7" fmla="*/ 88699 h 177397"/>
                  <a:gd name="connsiteX8" fmla="*/ 322135 w 359010"/>
                  <a:gd name="connsiteY8" fmla="*/ 51823 h 177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9010" h="177397">
                    <a:moveTo>
                      <a:pt x="322135" y="51823"/>
                    </a:moveTo>
                    <a:lnTo>
                      <a:pt x="169371" y="51823"/>
                    </a:lnTo>
                    <a:cubicBezTo>
                      <a:pt x="155370" y="21253"/>
                      <a:pt x="124530" y="0"/>
                      <a:pt x="88699" y="0"/>
                    </a:cubicBezTo>
                    <a:cubicBezTo>
                      <a:pt x="39715" y="0"/>
                      <a:pt x="0" y="39715"/>
                      <a:pt x="0" y="88699"/>
                    </a:cubicBezTo>
                    <a:cubicBezTo>
                      <a:pt x="0" y="137682"/>
                      <a:pt x="39715" y="177397"/>
                      <a:pt x="88699" y="177397"/>
                    </a:cubicBezTo>
                    <a:cubicBezTo>
                      <a:pt x="124530" y="177397"/>
                      <a:pt x="155370" y="156144"/>
                      <a:pt x="169371" y="125574"/>
                    </a:cubicBezTo>
                    <a:lnTo>
                      <a:pt x="322135" y="125574"/>
                    </a:lnTo>
                    <a:cubicBezTo>
                      <a:pt x="342503" y="125574"/>
                      <a:pt x="359011" y="109066"/>
                      <a:pt x="359011" y="88699"/>
                    </a:cubicBezTo>
                    <a:cubicBezTo>
                      <a:pt x="359011" y="68331"/>
                      <a:pt x="342503" y="51823"/>
                      <a:pt x="322135" y="51823"/>
                    </a:cubicBezTo>
                    <a:close/>
                  </a:path>
                </a:pathLst>
              </a:custGeom>
              <a:solidFill>
                <a:srgbClr val="FFFFFF"/>
              </a:solidFill>
              <a:ln w="1224"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3" name="Freeform: Shape 192">
                <a:extLst>
                  <a:ext uri="{FF2B5EF4-FFF2-40B4-BE49-F238E27FC236}">
                    <a16:creationId xmlns:a16="http://schemas.microsoft.com/office/drawing/2014/main" id="{D4C5D709-1C54-45E1-A8D9-51B33CC08DA0}"/>
                  </a:ext>
                </a:extLst>
              </p:cNvPr>
              <p:cNvSpPr/>
              <p:nvPr/>
            </p:nvSpPr>
            <p:spPr>
              <a:xfrm>
                <a:off x="6668136" y="1819109"/>
                <a:ext cx="519949" cy="386828"/>
              </a:xfrm>
              <a:custGeom>
                <a:avLst/>
                <a:gdLst>
                  <a:gd name="connsiteX0" fmla="*/ 337525 w 519949"/>
                  <a:gd name="connsiteY0" fmla="*/ 315425 h 386828"/>
                  <a:gd name="connsiteX1" fmla="*/ 215601 w 519949"/>
                  <a:gd name="connsiteY1" fmla="*/ 188584 h 386828"/>
                  <a:gd name="connsiteX2" fmla="*/ 333136 w 519949"/>
                  <a:gd name="connsiteY2" fmla="*/ 71467 h 386828"/>
                  <a:gd name="connsiteX3" fmla="*/ 441207 w 519949"/>
                  <a:gd name="connsiteY3" fmla="*/ 129153 h 386828"/>
                  <a:gd name="connsiteX4" fmla="*/ 519949 w 519949"/>
                  <a:gd name="connsiteY4" fmla="*/ 129153 h 386828"/>
                  <a:gd name="connsiteX5" fmla="*/ 335189 w 519949"/>
                  <a:gd name="connsiteY5" fmla="*/ 14 h 386828"/>
                  <a:gd name="connsiteX6" fmla="*/ 151166 w 519949"/>
                  <a:gd name="connsiteY6" fmla="*/ 141764 h 386828"/>
                  <a:gd name="connsiteX7" fmla="*/ 38375 w 519949"/>
                  <a:gd name="connsiteY7" fmla="*/ 141764 h 386828"/>
                  <a:gd name="connsiteX8" fmla="*/ 0 w 519949"/>
                  <a:gd name="connsiteY8" fmla="*/ 180140 h 386828"/>
                  <a:gd name="connsiteX9" fmla="*/ 0 w 519949"/>
                  <a:gd name="connsiteY9" fmla="*/ 202954 h 386828"/>
                  <a:gd name="connsiteX10" fmla="*/ 38375 w 519949"/>
                  <a:gd name="connsiteY10" fmla="*/ 241329 h 386828"/>
                  <a:gd name="connsiteX11" fmla="*/ 150134 w 519949"/>
                  <a:gd name="connsiteY11" fmla="*/ 241329 h 386828"/>
                  <a:gd name="connsiteX12" fmla="*/ 337525 w 519949"/>
                  <a:gd name="connsiteY12" fmla="*/ 386829 h 386828"/>
                  <a:gd name="connsiteX13" fmla="*/ 519949 w 519949"/>
                  <a:gd name="connsiteY13" fmla="*/ 257677 h 386828"/>
                  <a:gd name="connsiteX14" fmla="*/ 441207 w 519949"/>
                  <a:gd name="connsiteY14" fmla="*/ 257677 h 386828"/>
                  <a:gd name="connsiteX15" fmla="*/ 337525 w 519949"/>
                  <a:gd name="connsiteY15" fmla="*/ 315425 h 386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19949" h="386828">
                    <a:moveTo>
                      <a:pt x="337525" y="315425"/>
                    </a:moveTo>
                    <a:cubicBezTo>
                      <a:pt x="268641" y="315425"/>
                      <a:pt x="212909" y="258046"/>
                      <a:pt x="215601" y="188584"/>
                    </a:cubicBezTo>
                    <a:cubicBezTo>
                      <a:pt x="218059" y="125097"/>
                      <a:pt x="269636" y="73704"/>
                      <a:pt x="333136" y="71467"/>
                    </a:cubicBezTo>
                    <a:cubicBezTo>
                      <a:pt x="378666" y="69869"/>
                      <a:pt x="418934" y="93346"/>
                      <a:pt x="441207" y="129153"/>
                    </a:cubicBezTo>
                    <a:lnTo>
                      <a:pt x="519949" y="129153"/>
                    </a:lnTo>
                    <a:cubicBezTo>
                      <a:pt x="493153" y="53312"/>
                      <a:pt x="420323" y="-994"/>
                      <a:pt x="335189" y="14"/>
                    </a:cubicBezTo>
                    <a:cubicBezTo>
                      <a:pt x="247646" y="1046"/>
                      <a:pt x="173698" y="60982"/>
                      <a:pt x="151166" y="141764"/>
                    </a:cubicBezTo>
                    <a:lnTo>
                      <a:pt x="38375" y="141764"/>
                    </a:lnTo>
                    <a:cubicBezTo>
                      <a:pt x="17184" y="141764"/>
                      <a:pt x="0" y="158949"/>
                      <a:pt x="0" y="180140"/>
                    </a:cubicBezTo>
                    <a:lnTo>
                      <a:pt x="0" y="202954"/>
                    </a:lnTo>
                    <a:cubicBezTo>
                      <a:pt x="0" y="224145"/>
                      <a:pt x="17184" y="241329"/>
                      <a:pt x="38375" y="241329"/>
                    </a:cubicBezTo>
                    <a:lnTo>
                      <a:pt x="150134" y="241329"/>
                    </a:lnTo>
                    <a:cubicBezTo>
                      <a:pt x="171510" y="324877"/>
                      <a:pt x="247412" y="386829"/>
                      <a:pt x="337525" y="386829"/>
                    </a:cubicBezTo>
                    <a:cubicBezTo>
                      <a:pt x="421651" y="386829"/>
                      <a:pt x="493399" y="332830"/>
                      <a:pt x="519949" y="257677"/>
                    </a:cubicBezTo>
                    <a:lnTo>
                      <a:pt x="441207" y="257677"/>
                    </a:lnTo>
                    <a:cubicBezTo>
                      <a:pt x="419659" y="292316"/>
                      <a:pt x="381247" y="315425"/>
                      <a:pt x="337525" y="315425"/>
                    </a:cubicBezTo>
                    <a:close/>
                  </a:path>
                </a:pathLst>
              </a:custGeom>
              <a:solidFill>
                <a:schemeClr val="accent3"/>
              </a:solidFill>
              <a:ln w="1224"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59" name="Group 258">
              <a:extLst>
                <a:ext uri="{FF2B5EF4-FFF2-40B4-BE49-F238E27FC236}">
                  <a16:creationId xmlns:a16="http://schemas.microsoft.com/office/drawing/2014/main" id="{1D7537CD-7BDD-4165-A2FE-94643AC7407F}"/>
                </a:ext>
              </a:extLst>
            </p:cNvPr>
            <p:cNvGrpSpPr/>
            <p:nvPr/>
          </p:nvGrpSpPr>
          <p:grpSpPr>
            <a:xfrm>
              <a:off x="7333258" y="4067837"/>
              <a:ext cx="395430" cy="362625"/>
              <a:chOff x="8058210" y="4944318"/>
              <a:chExt cx="395430" cy="362625"/>
            </a:xfrm>
          </p:grpSpPr>
          <p:sp>
            <p:nvSpPr>
              <p:cNvPr id="275" name="Freeform: Shape 274">
                <a:extLst>
                  <a:ext uri="{FF2B5EF4-FFF2-40B4-BE49-F238E27FC236}">
                    <a16:creationId xmlns:a16="http://schemas.microsoft.com/office/drawing/2014/main" id="{6567D4A8-B7E7-498A-BFD2-1F350D6E9883}"/>
                  </a:ext>
                </a:extLst>
              </p:cNvPr>
              <p:cNvSpPr/>
              <p:nvPr/>
            </p:nvSpPr>
            <p:spPr>
              <a:xfrm>
                <a:off x="8306131" y="5128287"/>
                <a:ext cx="147509" cy="73754"/>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chemeClr val="bg1"/>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6" name="Freeform: Shape 275">
                <a:extLst>
                  <a:ext uri="{FF2B5EF4-FFF2-40B4-BE49-F238E27FC236}">
                    <a16:creationId xmlns:a16="http://schemas.microsoft.com/office/drawing/2014/main" id="{723EFE3A-74B7-4E2F-827D-350095601B93}"/>
                  </a:ext>
                </a:extLst>
              </p:cNvPr>
              <p:cNvSpPr/>
              <p:nvPr/>
            </p:nvSpPr>
            <p:spPr>
              <a:xfrm>
                <a:off x="8338239" y="5027164"/>
                <a:ext cx="81949" cy="81949"/>
              </a:xfrm>
              <a:custGeom>
                <a:avLst/>
                <a:gdLst>
                  <a:gd name="connsiteX0" fmla="*/ 102398 w 101142"/>
                  <a:gd name="connsiteY0" fmla="*/ 52195 h 101141"/>
                  <a:gd name="connsiteX1" fmla="*/ 52196 w 101142"/>
                  <a:gd name="connsiteY1" fmla="*/ 102397 h 101141"/>
                  <a:gd name="connsiteX2" fmla="*/ 1994 w 101142"/>
                  <a:gd name="connsiteY2" fmla="*/ 52195 h 101141"/>
                  <a:gd name="connsiteX3" fmla="*/ 52196 w 101142"/>
                  <a:gd name="connsiteY3" fmla="*/ 1994 h 101141"/>
                  <a:gd name="connsiteX4" fmla="*/ 102398 w 101142"/>
                  <a:gd name="connsiteY4" fmla="*/ 52195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5"/>
                    </a:moveTo>
                    <a:cubicBezTo>
                      <a:pt x="102398" y="79981"/>
                      <a:pt x="79896" y="102397"/>
                      <a:pt x="52196" y="102397"/>
                    </a:cubicBezTo>
                    <a:cubicBezTo>
                      <a:pt x="24495" y="102397"/>
                      <a:pt x="1994" y="79896"/>
                      <a:pt x="1994" y="52195"/>
                    </a:cubicBezTo>
                    <a:cubicBezTo>
                      <a:pt x="1994" y="24495"/>
                      <a:pt x="24495" y="1994"/>
                      <a:pt x="52196" y="1994"/>
                    </a:cubicBezTo>
                    <a:cubicBezTo>
                      <a:pt x="79896" y="1994"/>
                      <a:pt x="102398" y="24495"/>
                      <a:pt x="102398" y="52195"/>
                    </a:cubicBezTo>
                    <a:close/>
                  </a:path>
                </a:pathLst>
              </a:custGeom>
              <a:solidFill>
                <a:schemeClr val="bg1"/>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7" name="Freeform: Shape 276">
                <a:extLst>
                  <a:ext uri="{FF2B5EF4-FFF2-40B4-BE49-F238E27FC236}">
                    <a16:creationId xmlns:a16="http://schemas.microsoft.com/office/drawing/2014/main" id="{E8ABD1DE-426F-457C-9EA2-66CB3CC45E95}"/>
                  </a:ext>
                </a:extLst>
              </p:cNvPr>
              <p:cNvSpPr/>
              <p:nvPr/>
            </p:nvSpPr>
            <p:spPr>
              <a:xfrm>
                <a:off x="8181822" y="5045410"/>
                <a:ext cx="147509" cy="73754"/>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chemeClr val="accent3"/>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8" name="Freeform: Shape 277">
                <a:extLst>
                  <a:ext uri="{FF2B5EF4-FFF2-40B4-BE49-F238E27FC236}">
                    <a16:creationId xmlns:a16="http://schemas.microsoft.com/office/drawing/2014/main" id="{1BB936E0-4CCA-4A6D-9A68-0212ABCD5B79}"/>
                  </a:ext>
                </a:extLst>
              </p:cNvPr>
              <p:cNvSpPr/>
              <p:nvPr/>
            </p:nvSpPr>
            <p:spPr>
              <a:xfrm>
                <a:off x="8213938" y="4944318"/>
                <a:ext cx="81949" cy="81949"/>
              </a:xfrm>
              <a:custGeom>
                <a:avLst/>
                <a:gdLst>
                  <a:gd name="connsiteX0" fmla="*/ 102398 w 101142"/>
                  <a:gd name="connsiteY0" fmla="*/ 52196 h 101141"/>
                  <a:gd name="connsiteX1" fmla="*/ 52196 w 101142"/>
                  <a:gd name="connsiteY1" fmla="*/ 102397 h 101141"/>
                  <a:gd name="connsiteX2" fmla="*/ 1994 w 101142"/>
                  <a:gd name="connsiteY2" fmla="*/ 52196 h 101141"/>
                  <a:gd name="connsiteX3" fmla="*/ 52111 w 101142"/>
                  <a:gd name="connsiteY3" fmla="*/ 1994 h 101141"/>
                  <a:gd name="connsiteX4" fmla="*/ 102398 w 101142"/>
                  <a:gd name="connsiteY4" fmla="*/ 52196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6"/>
                    </a:moveTo>
                    <a:cubicBezTo>
                      <a:pt x="102398" y="79982"/>
                      <a:pt x="79896" y="102397"/>
                      <a:pt x="52196" y="102397"/>
                    </a:cubicBezTo>
                    <a:cubicBezTo>
                      <a:pt x="24496" y="102397"/>
                      <a:pt x="1994" y="79896"/>
                      <a:pt x="1994" y="52196"/>
                    </a:cubicBezTo>
                    <a:cubicBezTo>
                      <a:pt x="1994" y="24495"/>
                      <a:pt x="24410" y="1994"/>
                      <a:pt x="52111" y="1994"/>
                    </a:cubicBezTo>
                    <a:cubicBezTo>
                      <a:pt x="79812" y="1994"/>
                      <a:pt x="102398" y="24495"/>
                      <a:pt x="102398" y="52196"/>
                    </a:cubicBezTo>
                    <a:close/>
                  </a:path>
                </a:pathLst>
              </a:custGeom>
              <a:solidFill>
                <a:schemeClr val="accent3"/>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9" name="Freeform: Shape 278">
                <a:extLst>
                  <a:ext uri="{FF2B5EF4-FFF2-40B4-BE49-F238E27FC236}">
                    <a16:creationId xmlns:a16="http://schemas.microsoft.com/office/drawing/2014/main" id="{951FD683-B294-4BE4-AFC7-3346ACA490AB}"/>
                  </a:ext>
                </a:extLst>
              </p:cNvPr>
              <p:cNvSpPr/>
              <p:nvPr/>
            </p:nvSpPr>
            <p:spPr>
              <a:xfrm>
                <a:off x="8181822" y="5233189"/>
                <a:ext cx="147509" cy="73754"/>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chemeClr val="bg1"/>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0" name="Freeform: Shape 279">
                <a:extLst>
                  <a:ext uri="{FF2B5EF4-FFF2-40B4-BE49-F238E27FC236}">
                    <a16:creationId xmlns:a16="http://schemas.microsoft.com/office/drawing/2014/main" id="{FC1B631C-6FF0-4971-9C1B-C8BD8222AACB}"/>
                  </a:ext>
                </a:extLst>
              </p:cNvPr>
              <p:cNvSpPr/>
              <p:nvPr/>
            </p:nvSpPr>
            <p:spPr>
              <a:xfrm>
                <a:off x="8213938" y="5132128"/>
                <a:ext cx="81949" cy="81949"/>
              </a:xfrm>
              <a:custGeom>
                <a:avLst/>
                <a:gdLst>
                  <a:gd name="connsiteX0" fmla="*/ 102398 w 101142"/>
                  <a:gd name="connsiteY0" fmla="*/ 52196 h 101141"/>
                  <a:gd name="connsiteX1" fmla="*/ 52196 w 101142"/>
                  <a:gd name="connsiteY1" fmla="*/ 102398 h 101141"/>
                  <a:gd name="connsiteX2" fmla="*/ 1994 w 101142"/>
                  <a:gd name="connsiteY2" fmla="*/ 52196 h 101141"/>
                  <a:gd name="connsiteX3" fmla="*/ 52196 w 101142"/>
                  <a:gd name="connsiteY3" fmla="*/ 1994 h 101141"/>
                  <a:gd name="connsiteX4" fmla="*/ 102398 w 101142"/>
                  <a:gd name="connsiteY4" fmla="*/ 52196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6"/>
                    </a:moveTo>
                    <a:cubicBezTo>
                      <a:pt x="102398" y="79982"/>
                      <a:pt x="79896" y="102398"/>
                      <a:pt x="52196" y="102398"/>
                    </a:cubicBezTo>
                    <a:cubicBezTo>
                      <a:pt x="24496" y="102398"/>
                      <a:pt x="1994" y="79896"/>
                      <a:pt x="1994" y="52196"/>
                    </a:cubicBezTo>
                    <a:cubicBezTo>
                      <a:pt x="1994" y="24496"/>
                      <a:pt x="24496" y="1994"/>
                      <a:pt x="52196" y="1994"/>
                    </a:cubicBezTo>
                    <a:cubicBezTo>
                      <a:pt x="79896" y="1994"/>
                      <a:pt x="102398" y="24410"/>
                      <a:pt x="102398" y="52196"/>
                    </a:cubicBezTo>
                    <a:close/>
                  </a:path>
                </a:pathLst>
              </a:custGeom>
              <a:solidFill>
                <a:schemeClr val="bg1"/>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1" name="Freeform: Shape 280">
                <a:extLst>
                  <a:ext uri="{FF2B5EF4-FFF2-40B4-BE49-F238E27FC236}">
                    <a16:creationId xmlns:a16="http://schemas.microsoft.com/office/drawing/2014/main" id="{1CE5B07D-CB20-4BE1-982F-0D9BCC792E52}"/>
                  </a:ext>
                </a:extLst>
              </p:cNvPr>
              <p:cNvSpPr/>
              <p:nvPr/>
            </p:nvSpPr>
            <p:spPr>
              <a:xfrm>
                <a:off x="8058210" y="5128287"/>
                <a:ext cx="147509" cy="73754"/>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chemeClr val="accent3"/>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2" name="Freeform: Shape 281">
                <a:extLst>
                  <a:ext uri="{FF2B5EF4-FFF2-40B4-BE49-F238E27FC236}">
                    <a16:creationId xmlns:a16="http://schemas.microsoft.com/office/drawing/2014/main" id="{6C495918-A79C-406A-BD9A-C835EBB9B3BC}"/>
                  </a:ext>
                </a:extLst>
              </p:cNvPr>
              <p:cNvSpPr/>
              <p:nvPr/>
            </p:nvSpPr>
            <p:spPr>
              <a:xfrm>
                <a:off x="8090326" y="5027164"/>
                <a:ext cx="81949" cy="81949"/>
              </a:xfrm>
              <a:custGeom>
                <a:avLst/>
                <a:gdLst>
                  <a:gd name="connsiteX0" fmla="*/ 102398 w 101142"/>
                  <a:gd name="connsiteY0" fmla="*/ 52195 h 101141"/>
                  <a:gd name="connsiteX1" fmla="*/ 52196 w 101142"/>
                  <a:gd name="connsiteY1" fmla="*/ 102397 h 101141"/>
                  <a:gd name="connsiteX2" fmla="*/ 1994 w 101142"/>
                  <a:gd name="connsiteY2" fmla="*/ 52195 h 101141"/>
                  <a:gd name="connsiteX3" fmla="*/ 52111 w 101142"/>
                  <a:gd name="connsiteY3" fmla="*/ 1994 h 101141"/>
                  <a:gd name="connsiteX4" fmla="*/ 102398 w 101142"/>
                  <a:gd name="connsiteY4" fmla="*/ 52195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5"/>
                    </a:moveTo>
                    <a:cubicBezTo>
                      <a:pt x="102398" y="79981"/>
                      <a:pt x="79897" y="102397"/>
                      <a:pt x="52196" y="102397"/>
                    </a:cubicBezTo>
                    <a:cubicBezTo>
                      <a:pt x="24495" y="102397"/>
                      <a:pt x="1994" y="79896"/>
                      <a:pt x="1994" y="52195"/>
                    </a:cubicBezTo>
                    <a:cubicBezTo>
                      <a:pt x="1994" y="24495"/>
                      <a:pt x="24410" y="1994"/>
                      <a:pt x="52111" y="1994"/>
                    </a:cubicBezTo>
                    <a:cubicBezTo>
                      <a:pt x="79811" y="1994"/>
                      <a:pt x="102398" y="24495"/>
                      <a:pt x="102398" y="52195"/>
                    </a:cubicBezTo>
                    <a:close/>
                  </a:path>
                </a:pathLst>
              </a:custGeom>
              <a:solidFill>
                <a:schemeClr val="accent3"/>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60" name="Group 259">
              <a:extLst>
                <a:ext uri="{FF2B5EF4-FFF2-40B4-BE49-F238E27FC236}">
                  <a16:creationId xmlns:a16="http://schemas.microsoft.com/office/drawing/2014/main" id="{E8A348B2-5067-4A0E-9781-29080325F9E0}"/>
                </a:ext>
              </a:extLst>
            </p:cNvPr>
            <p:cNvGrpSpPr/>
            <p:nvPr/>
          </p:nvGrpSpPr>
          <p:grpSpPr>
            <a:xfrm>
              <a:off x="8452841" y="4095774"/>
              <a:ext cx="363103" cy="306751"/>
              <a:chOff x="9332611" y="4972062"/>
              <a:chExt cx="363103" cy="306751"/>
            </a:xfrm>
          </p:grpSpPr>
          <p:sp>
            <p:nvSpPr>
              <p:cNvPr id="268" name="Freeform 855">
                <a:extLst>
                  <a:ext uri="{FF2B5EF4-FFF2-40B4-BE49-F238E27FC236}">
                    <a16:creationId xmlns:a16="http://schemas.microsoft.com/office/drawing/2014/main" id="{63212705-D107-4979-A531-8A67C2A9E83B}"/>
                  </a:ext>
                </a:extLst>
              </p:cNvPr>
              <p:cNvSpPr>
                <a:spLocks/>
              </p:cNvSpPr>
              <p:nvPr/>
            </p:nvSpPr>
            <p:spPr bwMode="auto">
              <a:xfrm rot="10242739" flipV="1">
                <a:off x="9369582" y="5132579"/>
                <a:ext cx="164165" cy="82897"/>
              </a:xfrm>
              <a:custGeom>
                <a:avLst/>
                <a:gdLst>
                  <a:gd name="T0" fmla="*/ 192 w 384"/>
                  <a:gd name="T1" fmla="*/ 0 h 192"/>
                  <a:gd name="T2" fmla="*/ 0 w 384"/>
                  <a:gd name="T3" fmla="*/ 192 h 192"/>
                  <a:gd name="T4" fmla="*/ 41 w 384"/>
                  <a:gd name="T5" fmla="*/ 192 h 192"/>
                  <a:gd name="T6" fmla="*/ 85 w 384"/>
                  <a:gd name="T7" fmla="*/ 85 h 192"/>
                  <a:gd name="T8" fmla="*/ 192 w 384"/>
                  <a:gd name="T9" fmla="*/ 41 h 192"/>
                  <a:gd name="T10" fmla="*/ 299 w 384"/>
                  <a:gd name="T11" fmla="*/ 85 h 192"/>
                  <a:gd name="T12" fmla="*/ 343 w 384"/>
                  <a:gd name="T13" fmla="*/ 192 h 192"/>
                  <a:gd name="T14" fmla="*/ 384 w 384"/>
                  <a:gd name="T15" fmla="*/ 192 h 192"/>
                  <a:gd name="T16" fmla="*/ 192 w 384"/>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4" h="192">
                    <a:moveTo>
                      <a:pt x="192" y="0"/>
                    </a:moveTo>
                    <a:cubicBezTo>
                      <a:pt x="86" y="0"/>
                      <a:pt x="0" y="86"/>
                      <a:pt x="0" y="192"/>
                    </a:cubicBezTo>
                    <a:cubicBezTo>
                      <a:pt x="41" y="192"/>
                      <a:pt x="41" y="192"/>
                      <a:pt x="41" y="192"/>
                    </a:cubicBezTo>
                    <a:cubicBezTo>
                      <a:pt x="41" y="152"/>
                      <a:pt x="56" y="114"/>
                      <a:pt x="85" y="85"/>
                    </a:cubicBezTo>
                    <a:cubicBezTo>
                      <a:pt x="114" y="56"/>
                      <a:pt x="152" y="41"/>
                      <a:pt x="192" y="41"/>
                    </a:cubicBezTo>
                    <a:cubicBezTo>
                      <a:pt x="232" y="41"/>
                      <a:pt x="270" y="56"/>
                      <a:pt x="299" y="85"/>
                    </a:cubicBezTo>
                    <a:cubicBezTo>
                      <a:pt x="328" y="114"/>
                      <a:pt x="343" y="152"/>
                      <a:pt x="343" y="192"/>
                    </a:cubicBezTo>
                    <a:cubicBezTo>
                      <a:pt x="384" y="192"/>
                      <a:pt x="384" y="192"/>
                      <a:pt x="384" y="192"/>
                    </a:cubicBezTo>
                    <a:cubicBezTo>
                      <a:pt x="384" y="86"/>
                      <a:pt x="298" y="0"/>
                      <a:pt x="192"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69" name="Oval 757">
                <a:extLst>
                  <a:ext uri="{FF2B5EF4-FFF2-40B4-BE49-F238E27FC236}">
                    <a16:creationId xmlns:a16="http://schemas.microsoft.com/office/drawing/2014/main" id="{A8DBDDD5-D07A-407D-AB18-52087D62C4AD}"/>
                  </a:ext>
                </a:extLst>
              </p:cNvPr>
              <p:cNvSpPr>
                <a:spLocks noChangeArrowheads="1"/>
              </p:cNvSpPr>
              <p:nvPr/>
            </p:nvSpPr>
            <p:spPr bwMode="auto">
              <a:xfrm>
                <a:off x="9332611" y="5197354"/>
                <a:ext cx="81459" cy="81459"/>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70" name="Freeform 855">
                <a:extLst>
                  <a:ext uri="{FF2B5EF4-FFF2-40B4-BE49-F238E27FC236}">
                    <a16:creationId xmlns:a16="http://schemas.microsoft.com/office/drawing/2014/main" id="{1E53B9BA-16C8-4365-A220-D4B4185BF5D2}"/>
                  </a:ext>
                </a:extLst>
              </p:cNvPr>
              <p:cNvSpPr>
                <a:spLocks/>
              </p:cNvSpPr>
              <p:nvPr/>
            </p:nvSpPr>
            <p:spPr bwMode="auto">
              <a:xfrm rot="15186172" flipV="1">
                <a:off x="9434981" y="5022187"/>
                <a:ext cx="164165" cy="82897"/>
              </a:xfrm>
              <a:custGeom>
                <a:avLst/>
                <a:gdLst>
                  <a:gd name="T0" fmla="*/ 192 w 384"/>
                  <a:gd name="T1" fmla="*/ 0 h 192"/>
                  <a:gd name="T2" fmla="*/ 0 w 384"/>
                  <a:gd name="T3" fmla="*/ 192 h 192"/>
                  <a:gd name="T4" fmla="*/ 41 w 384"/>
                  <a:gd name="T5" fmla="*/ 192 h 192"/>
                  <a:gd name="T6" fmla="*/ 85 w 384"/>
                  <a:gd name="T7" fmla="*/ 85 h 192"/>
                  <a:gd name="T8" fmla="*/ 192 w 384"/>
                  <a:gd name="T9" fmla="*/ 41 h 192"/>
                  <a:gd name="T10" fmla="*/ 299 w 384"/>
                  <a:gd name="T11" fmla="*/ 85 h 192"/>
                  <a:gd name="T12" fmla="*/ 343 w 384"/>
                  <a:gd name="T13" fmla="*/ 192 h 192"/>
                  <a:gd name="T14" fmla="*/ 384 w 384"/>
                  <a:gd name="T15" fmla="*/ 192 h 192"/>
                  <a:gd name="T16" fmla="*/ 192 w 384"/>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4" h="192">
                    <a:moveTo>
                      <a:pt x="192" y="0"/>
                    </a:moveTo>
                    <a:cubicBezTo>
                      <a:pt x="86" y="0"/>
                      <a:pt x="0" y="86"/>
                      <a:pt x="0" y="192"/>
                    </a:cubicBezTo>
                    <a:cubicBezTo>
                      <a:pt x="41" y="192"/>
                      <a:pt x="41" y="192"/>
                      <a:pt x="41" y="192"/>
                    </a:cubicBezTo>
                    <a:cubicBezTo>
                      <a:pt x="41" y="152"/>
                      <a:pt x="56" y="114"/>
                      <a:pt x="85" y="85"/>
                    </a:cubicBezTo>
                    <a:cubicBezTo>
                      <a:pt x="114" y="56"/>
                      <a:pt x="152" y="41"/>
                      <a:pt x="192" y="41"/>
                    </a:cubicBezTo>
                    <a:cubicBezTo>
                      <a:pt x="232" y="41"/>
                      <a:pt x="270" y="56"/>
                      <a:pt x="299" y="85"/>
                    </a:cubicBezTo>
                    <a:cubicBezTo>
                      <a:pt x="328" y="114"/>
                      <a:pt x="343" y="152"/>
                      <a:pt x="343" y="192"/>
                    </a:cubicBezTo>
                    <a:cubicBezTo>
                      <a:pt x="384" y="192"/>
                      <a:pt x="384" y="192"/>
                      <a:pt x="384" y="192"/>
                    </a:cubicBezTo>
                    <a:cubicBezTo>
                      <a:pt x="384" y="86"/>
                      <a:pt x="298" y="0"/>
                      <a:pt x="192"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71" name="Oval 757">
                <a:extLst>
                  <a:ext uri="{FF2B5EF4-FFF2-40B4-BE49-F238E27FC236}">
                    <a16:creationId xmlns:a16="http://schemas.microsoft.com/office/drawing/2014/main" id="{D19C2600-4E38-4AB6-98EE-88F2A2A075D5}"/>
                  </a:ext>
                </a:extLst>
              </p:cNvPr>
              <p:cNvSpPr>
                <a:spLocks noChangeArrowheads="1"/>
              </p:cNvSpPr>
              <p:nvPr/>
            </p:nvSpPr>
            <p:spPr bwMode="auto">
              <a:xfrm rot="4943433">
                <a:off x="9412184" y="4972062"/>
                <a:ext cx="81459" cy="81459"/>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72" name="Freeform 855">
                <a:extLst>
                  <a:ext uri="{FF2B5EF4-FFF2-40B4-BE49-F238E27FC236}">
                    <a16:creationId xmlns:a16="http://schemas.microsoft.com/office/drawing/2014/main" id="{9D70FB94-905F-4587-8449-C365538F687A}"/>
                  </a:ext>
                </a:extLst>
              </p:cNvPr>
              <p:cNvSpPr>
                <a:spLocks/>
              </p:cNvSpPr>
              <p:nvPr/>
            </p:nvSpPr>
            <p:spPr bwMode="auto">
              <a:xfrm rot="1131571" flipV="1">
                <a:off x="9479573" y="5162870"/>
                <a:ext cx="164165" cy="82897"/>
              </a:xfrm>
              <a:custGeom>
                <a:avLst/>
                <a:gdLst>
                  <a:gd name="T0" fmla="*/ 192 w 384"/>
                  <a:gd name="T1" fmla="*/ 0 h 192"/>
                  <a:gd name="T2" fmla="*/ 0 w 384"/>
                  <a:gd name="T3" fmla="*/ 192 h 192"/>
                  <a:gd name="T4" fmla="*/ 41 w 384"/>
                  <a:gd name="T5" fmla="*/ 192 h 192"/>
                  <a:gd name="T6" fmla="*/ 85 w 384"/>
                  <a:gd name="T7" fmla="*/ 85 h 192"/>
                  <a:gd name="T8" fmla="*/ 192 w 384"/>
                  <a:gd name="T9" fmla="*/ 41 h 192"/>
                  <a:gd name="T10" fmla="*/ 299 w 384"/>
                  <a:gd name="T11" fmla="*/ 85 h 192"/>
                  <a:gd name="T12" fmla="*/ 343 w 384"/>
                  <a:gd name="T13" fmla="*/ 192 h 192"/>
                  <a:gd name="T14" fmla="*/ 384 w 384"/>
                  <a:gd name="T15" fmla="*/ 192 h 192"/>
                  <a:gd name="T16" fmla="*/ 192 w 384"/>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4" h="192">
                    <a:moveTo>
                      <a:pt x="192" y="0"/>
                    </a:moveTo>
                    <a:cubicBezTo>
                      <a:pt x="86" y="0"/>
                      <a:pt x="0" y="86"/>
                      <a:pt x="0" y="192"/>
                    </a:cubicBezTo>
                    <a:cubicBezTo>
                      <a:pt x="41" y="192"/>
                      <a:pt x="41" y="192"/>
                      <a:pt x="41" y="192"/>
                    </a:cubicBezTo>
                    <a:cubicBezTo>
                      <a:pt x="41" y="152"/>
                      <a:pt x="56" y="114"/>
                      <a:pt x="85" y="85"/>
                    </a:cubicBezTo>
                    <a:cubicBezTo>
                      <a:pt x="114" y="56"/>
                      <a:pt x="152" y="41"/>
                      <a:pt x="192" y="41"/>
                    </a:cubicBezTo>
                    <a:cubicBezTo>
                      <a:pt x="232" y="41"/>
                      <a:pt x="270" y="56"/>
                      <a:pt x="299" y="85"/>
                    </a:cubicBezTo>
                    <a:cubicBezTo>
                      <a:pt x="328" y="114"/>
                      <a:pt x="343" y="152"/>
                      <a:pt x="343" y="192"/>
                    </a:cubicBezTo>
                    <a:cubicBezTo>
                      <a:pt x="384" y="192"/>
                      <a:pt x="384" y="192"/>
                      <a:pt x="384" y="192"/>
                    </a:cubicBezTo>
                    <a:cubicBezTo>
                      <a:pt x="384" y="86"/>
                      <a:pt x="298" y="0"/>
                      <a:pt x="192"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73" name="Oval 757">
                <a:extLst>
                  <a:ext uri="{FF2B5EF4-FFF2-40B4-BE49-F238E27FC236}">
                    <a16:creationId xmlns:a16="http://schemas.microsoft.com/office/drawing/2014/main" id="{5B7603C7-F079-4D2A-98CC-D89C9B030847}"/>
                  </a:ext>
                </a:extLst>
              </p:cNvPr>
              <p:cNvSpPr>
                <a:spLocks noChangeArrowheads="1"/>
              </p:cNvSpPr>
              <p:nvPr/>
            </p:nvSpPr>
            <p:spPr bwMode="auto">
              <a:xfrm rot="4943433">
                <a:off x="9614255" y="5146328"/>
                <a:ext cx="81459" cy="81459"/>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74" name="Oval 757">
                <a:extLst>
                  <a:ext uri="{FF2B5EF4-FFF2-40B4-BE49-F238E27FC236}">
                    <a16:creationId xmlns:a16="http://schemas.microsoft.com/office/drawing/2014/main" id="{9B3FE542-CCBA-4210-A31B-0DA267361A59}"/>
                  </a:ext>
                </a:extLst>
              </p:cNvPr>
              <p:cNvSpPr>
                <a:spLocks noChangeArrowheads="1"/>
              </p:cNvSpPr>
              <p:nvPr/>
            </p:nvSpPr>
            <p:spPr bwMode="auto">
              <a:xfrm>
                <a:off x="9432399" y="5075906"/>
                <a:ext cx="145899" cy="145899"/>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sp>
          <p:nvSpPr>
            <p:cNvPr id="103" name="Rectangle 102">
              <a:extLst>
                <a:ext uri="{FF2B5EF4-FFF2-40B4-BE49-F238E27FC236}">
                  <a16:creationId xmlns:a16="http://schemas.microsoft.com/office/drawing/2014/main" id="{AC7D6E99-53AF-42D9-9B97-271D84211CB9}"/>
                </a:ext>
              </a:extLst>
            </p:cNvPr>
            <p:cNvSpPr/>
            <p:nvPr/>
          </p:nvSpPr>
          <p:spPr bwMode="auto">
            <a:xfrm>
              <a:off x="10294638" y="3812060"/>
              <a:ext cx="1115445" cy="1499446"/>
            </a:xfrm>
            <a:prstGeom prst="rect">
              <a:avLst/>
            </a:prstGeom>
            <a:solidFill>
              <a:schemeClr val="tx1"/>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0" rIns="9144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Extensible</a:t>
              </a:r>
            </a:p>
          </p:txBody>
        </p:sp>
        <p:grpSp>
          <p:nvGrpSpPr>
            <p:cNvPr id="256" name="Group 255">
              <a:extLst>
                <a:ext uri="{FF2B5EF4-FFF2-40B4-BE49-F238E27FC236}">
                  <a16:creationId xmlns:a16="http://schemas.microsoft.com/office/drawing/2014/main" id="{F30E38E0-2047-42B7-ADB8-14A253190680}"/>
                </a:ext>
              </a:extLst>
            </p:cNvPr>
            <p:cNvGrpSpPr/>
            <p:nvPr/>
          </p:nvGrpSpPr>
          <p:grpSpPr>
            <a:xfrm>
              <a:off x="10717617" y="4115949"/>
              <a:ext cx="269485" cy="266401"/>
              <a:chOff x="10615894" y="4992237"/>
              <a:chExt cx="269485" cy="266401"/>
            </a:xfrm>
          </p:grpSpPr>
          <p:sp>
            <p:nvSpPr>
              <p:cNvPr id="305" name="Freeform: Shape 304">
                <a:extLst>
                  <a:ext uri="{FF2B5EF4-FFF2-40B4-BE49-F238E27FC236}">
                    <a16:creationId xmlns:a16="http://schemas.microsoft.com/office/drawing/2014/main" id="{A7E4D525-CF87-4717-AD9B-743B38A87C7F}"/>
                  </a:ext>
                </a:extLst>
              </p:cNvPr>
              <p:cNvSpPr/>
              <p:nvPr/>
            </p:nvSpPr>
            <p:spPr>
              <a:xfrm>
                <a:off x="10747879" y="5041638"/>
                <a:ext cx="93474" cy="88800"/>
              </a:xfrm>
              <a:custGeom>
                <a:avLst/>
                <a:gdLst>
                  <a:gd name="connsiteX0" fmla="*/ 144342 w 143125"/>
                  <a:gd name="connsiteY0" fmla="*/ 80293 h 135969"/>
                  <a:gd name="connsiteX1" fmla="*/ 81796 w 143125"/>
                  <a:gd name="connsiteY1" fmla="*/ 136971 h 135969"/>
                  <a:gd name="connsiteX2" fmla="*/ 43295 w 143125"/>
                  <a:gd name="connsiteY2" fmla="*/ 99186 h 135969"/>
                  <a:gd name="connsiteX3" fmla="*/ 72135 w 143125"/>
                  <a:gd name="connsiteY3" fmla="*/ 66124 h 135969"/>
                  <a:gd name="connsiteX4" fmla="*/ 72135 w 143125"/>
                  <a:gd name="connsiteY4" fmla="*/ 51954 h 135969"/>
                  <a:gd name="connsiteX5" fmla="*/ 72135 w 143125"/>
                  <a:gd name="connsiteY5" fmla="*/ 51954 h 135969"/>
                  <a:gd name="connsiteX6" fmla="*/ 52885 w 143125"/>
                  <a:gd name="connsiteY6" fmla="*/ 51954 h 135969"/>
                  <a:gd name="connsiteX7" fmla="*/ 24045 w 143125"/>
                  <a:gd name="connsiteY7" fmla="*/ 80293 h 135969"/>
                  <a:gd name="connsiteX8" fmla="*/ 0 w 143125"/>
                  <a:gd name="connsiteY8" fmla="*/ 56678 h 135969"/>
                  <a:gd name="connsiteX9" fmla="*/ 62546 w 143125"/>
                  <a:gd name="connsiteY9" fmla="*/ 0 h 135969"/>
                  <a:gd name="connsiteX10" fmla="*/ 144342 w 143125"/>
                  <a:gd name="connsiteY10" fmla="*/ 80293 h 135969"/>
                  <a:gd name="connsiteX11" fmla="*/ 144342 w 143125"/>
                  <a:gd name="connsiteY11" fmla="*/ 80293 h 13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3125" h="135969">
                    <a:moveTo>
                      <a:pt x="144342" y="80293"/>
                    </a:moveTo>
                    <a:cubicBezTo>
                      <a:pt x="81796" y="136971"/>
                      <a:pt x="81796" y="136971"/>
                      <a:pt x="81796" y="136971"/>
                    </a:cubicBezTo>
                    <a:cubicBezTo>
                      <a:pt x="43295" y="99186"/>
                      <a:pt x="43295" y="99186"/>
                      <a:pt x="43295" y="99186"/>
                    </a:cubicBezTo>
                    <a:cubicBezTo>
                      <a:pt x="72135" y="66124"/>
                      <a:pt x="72135" y="66124"/>
                      <a:pt x="72135" y="66124"/>
                    </a:cubicBezTo>
                    <a:cubicBezTo>
                      <a:pt x="76930" y="61401"/>
                      <a:pt x="76930" y="56678"/>
                      <a:pt x="72135" y="51954"/>
                    </a:cubicBezTo>
                    <a:lnTo>
                      <a:pt x="72135" y="51954"/>
                    </a:lnTo>
                    <a:cubicBezTo>
                      <a:pt x="67341" y="47231"/>
                      <a:pt x="57680" y="47231"/>
                      <a:pt x="52885" y="51954"/>
                    </a:cubicBezTo>
                    <a:cubicBezTo>
                      <a:pt x="24045" y="80293"/>
                      <a:pt x="24045" y="80293"/>
                      <a:pt x="24045" y="80293"/>
                    </a:cubicBezTo>
                    <a:cubicBezTo>
                      <a:pt x="0" y="56678"/>
                      <a:pt x="0" y="56678"/>
                      <a:pt x="0" y="56678"/>
                    </a:cubicBezTo>
                    <a:cubicBezTo>
                      <a:pt x="62546" y="0"/>
                      <a:pt x="62546" y="0"/>
                      <a:pt x="62546" y="0"/>
                    </a:cubicBezTo>
                    <a:cubicBezTo>
                      <a:pt x="144342" y="80293"/>
                      <a:pt x="144342" y="80293"/>
                      <a:pt x="144342" y="80293"/>
                    </a:cubicBezTo>
                    <a:lnTo>
                      <a:pt x="144342" y="80293"/>
                    </a:lnTo>
                    <a:close/>
                  </a:path>
                </a:pathLst>
              </a:custGeom>
              <a:solidFill>
                <a:schemeClr val="bg1"/>
              </a:solidFill>
              <a:ln w="432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06" name="Freeform: Shape 305">
                <a:extLst>
                  <a:ext uri="{FF2B5EF4-FFF2-40B4-BE49-F238E27FC236}">
                    <a16:creationId xmlns:a16="http://schemas.microsoft.com/office/drawing/2014/main" id="{619EFA80-E25D-4AEA-A5F4-9D07E9E14422}"/>
                  </a:ext>
                </a:extLst>
              </p:cNvPr>
              <p:cNvSpPr/>
              <p:nvPr/>
            </p:nvSpPr>
            <p:spPr>
              <a:xfrm>
                <a:off x="10622156" y="5124923"/>
                <a:ext cx="130863" cy="130863"/>
              </a:xfrm>
              <a:custGeom>
                <a:avLst/>
                <a:gdLst>
                  <a:gd name="connsiteX0" fmla="*/ 206888 w 200375"/>
                  <a:gd name="connsiteY0" fmla="*/ 80293 h 200375"/>
                  <a:gd name="connsiteX1" fmla="*/ 163592 w 200375"/>
                  <a:gd name="connsiteY1" fmla="*/ 37785 h 200375"/>
                  <a:gd name="connsiteX2" fmla="*/ 91457 w 200375"/>
                  <a:gd name="connsiteY2" fmla="*/ 108632 h 200375"/>
                  <a:gd name="connsiteX3" fmla="*/ 72207 w 200375"/>
                  <a:gd name="connsiteY3" fmla="*/ 108632 h 200375"/>
                  <a:gd name="connsiteX4" fmla="*/ 72207 w 200375"/>
                  <a:gd name="connsiteY4" fmla="*/ 108632 h 200375"/>
                  <a:gd name="connsiteX5" fmla="*/ 72207 w 200375"/>
                  <a:gd name="connsiteY5" fmla="*/ 94463 h 200375"/>
                  <a:gd name="connsiteX6" fmla="*/ 149208 w 200375"/>
                  <a:gd name="connsiteY6" fmla="*/ 18893 h 200375"/>
                  <a:gd name="connsiteX7" fmla="*/ 125163 w 200375"/>
                  <a:gd name="connsiteY7" fmla="*/ 0 h 200375"/>
                  <a:gd name="connsiteX8" fmla="*/ 33706 w 200375"/>
                  <a:gd name="connsiteY8" fmla="*/ 89811 h 200375"/>
                  <a:gd name="connsiteX9" fmla="*/ 0 w 200375"/>
                  <a:gd name="connsiteY9" fmla="*/ 203166 h 200375"/>
                  <a:gd name="connsiteX10" fmla="*/ 115502 w 200375"/>
                  <a:gd name="connsiteY10" fmla="*/ 170104 h 200375"/>
                  <a:gd name="connsiteX11" fmla="*/ 206888 w 200375"/>
                  <a:gd name="connsiteY11" fmla="*/ 80293 h 200375"/>
                  <a:gd name="connsiteX12" fmla="*/ 206888 w 200375"/>
                  <a:gd name="connsiteY12" fmla="*/ 80293 h 200375"/>
                  <a:gd name="connsiteX13" fmla="*/ 206888 w 200375"/>
                  <a:gd name="connsiteY13" fmla="*/ 80293 h 200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0375" h="200375">
                    <a:moveTo>
                      <a:pt x="206888" y="80293"/>
                    </a:moveTo>
                    <a:cubicBezTo>
                      <a:pt x="163592" y="37785"/>
                      <a:pt x="163592" y="37785"/>
                      <a:pt x="163592" y="37785"/>
                    </a:cubicBezTo>
                    <a:cubicBezTo>
                      <a:pt x="91457" y="108632"/>
                      <a:pt x="91457" y="108632"/>
                      <a:pt x="91457" y="108632"/>
                    </a:cubicBezTo>
                    <a:cubicBezTo>
                      <a:pt x="86663" y="113355"/>
                      <a:pt x="77002" y="113355"/>
                      <a:pt x="72207" y="108632"/>
                    </a:cubicBezTo>
                    <a:lnTo>
                      <a:pt x="72207" y="108632"/>
                    </a:lnTo>
                    <a:cubicBezTo>
                      <a:pt x="67412" y="103909"/>
                      <a:pt x="67412" y="99186"/>
                      <a:pt x="72207" y="94463"/>
                    </a:cubicBezTo>
                    <a:cubicBezTo>
                      <a:pt x="149208" y="18893"/>
                      <a:pt x="149208" y="18893"/>
                      <a:pt x="149208" y="18893"/>
                    </a:cubicBezTo>
                    <a:cubicBezTo>
                      <a:pt x="125163" y="0"/>
                      <a:pt x="125163" y="0"/>
                      <a:pt x="125163" y="0"/>
                    </a:cubicBezTo>
                    <a:cubicBezTo>
                      <a:pt x="33706" y="89811"/>
                      <a:pt x="33706" y="89811"/>
                      <a:pt x="33706" y="89811"/>
                    </a:cubicBezTo>
                    <a:cubicBezTo>
                      <a:pt x="0" y="203166"/>
                      <a:pt x="0" y="203166"/>
                      <a:pt x="0" y="203166"/>
                    </a:cubicBezTo>
                    <a:cubicBezTo>
                      <a:pt x="115502" y="170104"/>
                      <a:pt x="115502" y="170104"/>
                      <a:pt x="115502" y="170104"/>
                    </a:cubicBezTo>
                    <a:lnTo>
                      <a:pt x="206888" y="80293"/>
                    </a:lnTo>
                    <a:lnTo>
                      <a:pt x="206888" y="80293"/>
                    </a:lnTo>
                    <a:lnTo>
                      <a:pt x="206888" y="80293"/>
                    </a:lnTo>
                    <a:close/>
                  </a:path>
                </a:pathLst>
              </a:custGeom>
              <a:solidFill>
                <a:schemeClr val="bg1"/>
              </a:solidFill>
              <a:ln w="432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07" name="Freeform: Shape 306">
                <a:extLst>
                  <a:ext uri="{FF2B5EF4-FFF2-40B4-BE49-F238E27FC236}">
                    <a16:creationId xmlns:a16="http://schemas.microsoft.com/office/drawing/2014/main" id="{0A3D8F6C-0B5F-4B93-AE4A-AF2BB61FEA0C}"/>
                  </a:ext>
                </a:extLst>
              </p:cNvPr>
              <p:cNvSpPr/>
              <p:nvPr/>
            </p:nvSpPr>
            <p:spPr>
              <a:xfrm>
                <a:off x="10801253" y="4992237"/>
                <a:ext cx="84126" cy="88800"/>
              </a:xfrm>
              <a:custGeom>
                <a:avLst/>
                <a:gdLst>
                  <a:gd name="connsiteX0" fmla="*/ 81868 w 128812"/>
                  <a:gd name="connsiteY0" fmla="*/ 137042 h 135969"/>
                  <a:gd name="connsiteX1" fmla="*/ 134824 w 128812"/>
                  <a:gd name="connsiteY1" fmla="*/ 80365 h 135969"/>
                  <a:gd name="connsiteX2" fmla="*/ 52956 w 128812"/>
                  <a:gd name="connsiteY2" fmla="*/ 0 h 135969"/>
                  <a:gd name="connsiteX3" fmla="*/ 0 w 128812"/>
                  <a:gd name="connsiteY3" fmla="*/ 56678 h 135969"/>
                  <a:gd name="connsiteX4" fmla="*/ 81868 w 128812"/>
                  <a:gd name="connsiteY4" fmla="*/ 137042 h 135969"/>
                  <a:gd name="connsiteX5" fmla="*/ 81868 w 128812"/>
                  <a:gd name="connsiteY5" fmla="*/ 137042 h 135969"/>
                  <a:gd name="connsiteX6" fmla="*/ 81868 w 128812"/>
                  <a:gd name="connsiteY6" fmla="*/ 137042 h 13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812" h="135969">
                    <a:moveTo>
                      <a:pt x="81868" y="137042"/>
                    </a:moveTo>
                    <a:cubicBezTo>
                      <a:pt x="134824" y="80365"/>
                      <a:pt x="134824" y="80365"/>
                      <a:pt x="134824" y="80365"/>
                    </a:cubicBezTo>
                    <a:cubicBezTo>
                      <a:pt x="52956" y="0"/>
                      <a:pt x="52956" y="0"/>
                      <a:pt x="52956" y="0"/>
                    </a:cubicBezTo>
                    <a:cubicBezTo>
                      <a:pt x="0" y="56678"/>
                      <a:pt x="0" y="56678"/>
                      <a:pt x="0" y="56678"/>
                    </a:cubicBezTo>
                    <a:lnTo>
                      <a:pt x="81868" y="137042"/>
                    </a:lnTo>
                    <a:lnTo>
                      <a:pt x="81868" y="137042"/>
                    </a:lnTo>
                    <a:lnTo>
                      <a:pt x="81868" y="137042"/>
                    </a:lnTo>
                    <a:close/>
                  </a:path>
                </a:pathLst>
              </a:custGeom>
              <a:solidFill>
                <a:schemeClr val="bg1"/>
              </a:solidFill>
              <a:ln w="432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08" name="Freeform: Shape 307">
                <a:extLst>
                  <a:ext uri="{FF2B5EF4-FFF2-40B4-BE49-F238E27FC236}">
                    <a16:creationId xmlns:a16="http://schemas.microsoft.com/office/drawing/2014/main" id="{27E048B7-1505-4BE0-A13A-24C0A2232C95}"/>
                  </a:ext>
                </a:extLst>
              </p:cNvPr>
              <p:cNvSpPr/>
              <p:nvPr/>
            </p:nvSpPr>
            <p:spPr>
              <a:xfrm>
                <a:off x="10615894" y="4992237"/>
                <a:ext cx="261726" cy="266401"/>
              </a:xfrm>
              <a:custGeom>
                <a:avLst/>
                <a:gdLst>
                  <a:gd name="connsiteX0" fmla="*/ 317524 w 400751"/>
                  <a:gd name="connsiteY0" fmla="*/ 240951 h 407907"/>
                  <a:gd name="connsiteX1" fmla="*/ 298274 w 400751"/>
                  <a:gd name="connsiteY1" fmla="*/ 240951 h 407907"/>
                  <a:gd name="connsiteX2" fmla="*/ 168387 w 400751"/>
                  <a:gd name="connsiteY2" fmla="*/ 118150 h 407907"/>
                  <a:gd name="connsiteX3" fmla="*/ 173182 w 400751"/>
                  <a:gd name="connsiteY3" fmla="*/ 85088 h 407907"/>
                  <a:gd name="connsiteX4" fmla="*/ 86591 w 400751"/>
                  <a:gd name="connsiteY4" fmla="*/ 0 h 407907"/>
                  <a:gd name="connsiteX5" fmla="*/ 86591 w 400751"/>
                  <a:gd name="connsiteY5" fmla="*/ 0 h 407907"/>
                  <a:gd name="connsiteX6" fmla="*/ 91386 w 400751"/>
                  <a:gd name="connsiteY6" fmla="*/ 23616 h 407907"/>
                  <a:gd name="connsiteX7" fmla="*/ 120225 w 400751"/>
                  <a:gd name="connsiteY7" fmla="*/ 70847 h 407907"/>
                  <a:gd name="connsiteX8" fmla="*/ 72135 w 400751"/>
                  <a:gd name="connsiteY8" fmla="*/ 118078 h 407907"/>
                  <a:gd name="connsiteX9" fmla="*/ 19179 w 400751"/>
                  <a:gd name="connsiteY9" fmla="*/ 75570 h 407907"/>
                  <a:gd name="connsiteX10" fmla="*/ 4795 w 400751"/>
                  <a:gd name="connsiteY10" fmla="*/ 61401 h 407907"/>
                  <a:gd name="connsiteX11" fmla="*/ 0 w 400751"/>
                  <a:gd name="connsiteY11" fmla="*/ 85016 h 407907"/>
                  <a:gd name="connsiteX12" fmla="*/ 86591 w 400751"/>
                  <a:gd name="connsiteY12" fmla="*/ 170033 h 407907"/>
                  <a:gd name="connsiteX13" fmla="*/ 110636 w 400751"/>
                  <a:gd name="connsiteY13" fmla="*/ 170033 h 407907"/>
                  <a:gd name="connsiteX14" fmla="*/ 240522 w 400751"/>
                  <a:gd name="connsiteY14" fmla="*/ 292906 h 407907"/>
                  <a:gd name="connsiteX15" fmla="*/ 235728 w 400751"/>
                  <a:gd name="connsiteY15" fmla="*/ 325968 h 407907"/>
                  <a:gd name="connsiteX16" fmla="*/ 322319 w 400751"/>
                  <a:gd name="connsiteY16" fmla="*/ 410984 h 407907"/>
                  <a:gd name="connsiteX17" fmla="*/ 322319 w 400751"/>
                  <a:gd name="connsiteY17" fmla="*/ 410984 h 407907"/>
                  <a:gd name="connsiteX18" fmla="*/ 317524 w 400751"/>
                  <a:gd name="connsiteY18" fmla="*/ 387369 h 407907"/>
                  <a:gd name="connsiteX19" fmla="*/ 288684 w 400751"/>
                  <a:gd name="connsiteY19" fmla="*/ 344860 h 407907"/>
                  <a:gd name="connsiteX20" fmla="*/ 336774 w 400751"/>
                  <a:gd name="connsiteY20" fmla="*/ 292906 h 407907"/>
                  <a:gd name="connsiteX21" fmla="*/ 384865 w 400751"/>
                  <a:gd name="connsiteY21" fmla="*/ 335414 h 407907"/>
                  <a:gd name="connsiteX22" fmla="*/ 404115 w 400751"/>
                  <a:gd name="connsiteY22" fmla="*/ 349583 h 407907"/>
                  <a:gd name="connsiteX23" fmla="*/ 404115 w 400751"/>
                  <a:gd name="connsiteY23" fmla="*/ 325968 h 407907"/>
                  <a:gd name="connsiteX24" fmla="*/ 317524 w 400751"/>
                  <a:gd name="connsiteY24" fmla="*/ 240951 h 407907"/>
                  <a:gd name="connsiteX25" fmla="*/ 317524 w 400751"/>
                  <a:gd name="connsiteY25" fmla="*/ 240951 h 407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00751" h="407907">
                    <a:moveTo>
                      <a:pt x="317524" y="240951"/>
                    </a:moveTo>
                    <a:cubicBezTo>
                      <a:pt x="312729" y="240951"/>
                      <a:pt x="307935" y="240951"/>
                      <a:pt x="298274" y="240951"/>
                    </a:cubicBezTo>
                    <a:cubicBezTo>
                      <a:pt x="168387" y="118150"/>
                      <a:pt x="168387" y="118150"/>
                      <a:pt x="168387" y="118150"/>
                    </a:cubicBezTo>
                    <a:cubicBezTo>
                      <a:pt x="173182" y="108704"/>
                      <a:pt x="173182" y="99257"/>
                      <a:pt x="173182" y="85088"/>
                    </a:cubicBezTo>
                    <a:cubicBezTo>
                      <a:pt x="173182" y="37785"/>
                      <a:pt x="134681" y="0"/>
                      <a:pt x="86591" y="0"/>
                    </a:cubicBezTo>
                    <a:lnTo>
                      <a:pt x="86591" y="0"/>
                    </a:lnTo>
                    <a:cubicBezTo>
                      <a:pt x="91386" y="23616"/>
                      <a:pt x="91386" y="23616"/>
                      <a:pt x="91386" y="23616"/>
                    </a:cubicBezTo>
                    <a:cubicBezTo>
                      <a:pt x="110636" y="33062"/>
                      <a:pt x="120225" y="51954"/>
                      <a:pt x="120225" y="70847"/>
                    </a:cubicBezTo>
                    <a:cubicBezTo>
                      <a:pt x="120225" y="94463"/>
                      <a:pt x="100975" y="118078"/>
                      <a:pt x="72135" y="118078"/>
                    </a:cubicBezTo>
                    <a:cubicBezTo>
                      <a:pt x="48090" y="118078"/>
                      <a:pt x="24045" y="99186"/>
                      <a:pt x="19179" y="75570"/>
                    </a:cubicBezTo>
                    <a:cubicBezTo>
                      <a:pt x="4795" y="61401"/>
                      <a:pt x="4795" y="61401"/>
                      <a:pt x="4795" y="61401"/>
                    </a:cubicBezTo>
                    <a:cubicBezTo>
                      <a:pt x="4795" y="70847"/>
                      <a:pt x="0" y="80293"/>
                      <a:pt x="0" y="85016"/>
                    </a:cubicBezTo>
                    <a:cubicBezTo>
                      <a:pt x="0" y="132248"/>
                      <a:pt x="43295" y="170033"/>
                      <a:pt x="86591" y="170033"/>
                    </a:cubicBezTo>
                    <a:cubicBezTo>
                      <a:pt x="96180" y="170033"/>
                      <a:pt x="105841" y="170033"/>
                      <a:pt x="110636" y="170033"/>
                    </a:cubicBezTo>
                    <a:cubicBezTo>
                      <a:pt x="240522" y="292906"/>
                      <a:pt x="240522" y="292906"/>
                      <a:pt x="240522" y="292906"/>
                    </a:cubicBezTo>
                    <a:cubicBezTo>
                      <a:pt x="235728" y="302352"/>
                      <a:pt x="235728" y="316522"/>
                      <a:pt x="235728" y="325968"/>
                    </a:cubicBezTo>
                    <a:cubicBezTo>
                      <a:pt x="235728" y="373199"/>
                      <a:pt x="274229" y="410984"/>
                      <a:pt x="322319" y="410984"/>
                    </a:cubicBezTo>
                    <a:lnTo>
                      <a:pt x="322319" y="410984"/>
                    </a:lnTo>
                    <a:cubicBezTo>
                      <a:pt x="317524" y="387369"/>
                      <a:pt x="317524" y="387369"/>
                      <a:pt x="317524" y="387369"/>
                    </a:cubicBezTo>
                    <a:cubicBezTo>
                      <a:pt x="298274" y="377922"/>
                      <a:pt x="288684" y="363753"/>
                      <a:pt x="288684" y="344860"/>
                    </a:cubicBezTo>
                    <a:cubicBezTo>
                      <a:pt x="288684" y="316522"/>
                      <a:pt x="307935" y="292906"/>
                      <a:pt x="336774" y="292906"/>
                    </a:cubicBezTo>
                    <a:cubicBezTo>
                      <a:pt x="360819" y="292906"/>
                      <a:pt x="384865" y="311798"/>
                      <a:pt x="384865" y="335414"/>
                    </a:cubicBezTo>
                    <a:cubicBezTo>
                      <a:pt x="404115" y="349583"/>
                      <a:pt x="404115" y="349583"/>
                      <a:pt x="404115" y="349583"/>
                    </a:cubicBezTo>
                    <a:cubicBezTo>
                      <a:pt x="404115" y="344860"/>
                      <a:pt x="408910" y="335414"/>
                      <a:pt x="404115" y="325968"/>
                    </a:cubicBezTo>
                    <a:cubicBezTo>
                      <a:pt x="404115" y="278736"/>
                      <a:pt x="365686" y="240951"/>
                      <a:pt x="317524" y="240951"/>
                    </a:cubicBezTo>
                    <a:lnTo>
                      <a:pt x="317524" y="240951"/>
                    </a:lnTo>
                    <a:close/>
                  </a:path>
                </a:pathLst>
              </a:custGeom>
              <a:solidFill>
                <a:srgbClr val="50E6FF"/>
              </a:solidFill>
              <a:ln w="432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05" name="Group 104">
              <a:extLst>
                <a:ext uri="{FF2B5EF4-FFF2-40B4-BE49-F238E27FC236}">
                  <a16:creationId xmlns:a16="http://schemas.microsoft.com/office/drawing/2014/main" id="{34A6EC41-E471-4165-8161-C73ABCD7B5A8}"/>
                </a:ext>
              </a:extLst>
            </p:cNvPr>
            <p:cNvGrpSpPr/>
            <p:nvPr/>
          </p:nvGrpSpPr>
          <p:grpSpPr>
            <a:xfrm>
              <a:off x="9585459" y="4046782"/>
              <a:ext cx="322878" cy="404734"/>
              <a:chOff x="10293485" y="2197616"/>
              <a:chExt cx="443363" cy="555766"/>
            </a:xfrm>
          </p:grpSpPr>
          <p:sp>
            <p:nvSpPr>
              <p:cNvPr id="106" name="Freeform 128">
                <a:extLst>
                  <a:ext uri="{FF2B5EF4-FFF2-40B4-BE49-F238E27FC236}">
                    <a16:creationId xmlns:a16="http://schemas.microsoft.com/office/drawing/2014/main" id="{DFCF10D9-FF0F-45EB-94F5-9B61D118ABFE}"/>
                  </a:ext>
                </a:extLst>
              </p:cNvPr>
              <p:cNvSpPr>
                <a:spLocks/>
              </p:cNvSpPr>
              <p:nvPr/>
            </p:nvSpPr>
            <p:spPr bwMode="auto">
              <a:xfrm>
                <a:off x="10293485" y="2197616"/>
                <a:ext cx="443363" cy="555766"/>
              </a:xfrm>
              <a:custGeom>
                <a:avLst/>
                <a:gdLst>
                  <a:gd name="T0" fmla="*/ 69 w 138"/>
                  <a:gd name="T1" fmla="*/ 173 h 173"/>
                  <a:gd name="T2" fmla="*/ 69 w 138"/>
                  <a:gd name="T3" fmla="*/ 173 h 173"/>
                  <a:gd name="T4" fmla="*/ 0 w 138"/>
                  <a:gd name="T5" fmla="*/ 77 h 173"/>
                  <a:gd name="T6" fmla="*/ 0 w 138"/>
                  <a:gd name="T7" fmla="*/ 29 h 173"/>
                  <a:gd name="T8" fmla="*/ 4 w 138"/>
                  <a:gd name="T9" fmla="*/ 29 h 173"/>
                  <a:gd name="T10" fmla="*/ 67 w 138"/>
                  <a:gd name="T11" fmla="*/ 2 h 173"/>
                  <a:gd name="T12" fmla="*/ 69 w 138"/>
                  <a:gd name="T13" fmla="*/ 0 h 173"/>
                  <a:gd name="T14" fmla="*/ 72 w 138"/>
                  <a:gd name="T15" fmla="*/ 2 h 173"/>
                  <a:gd name="T16" fmla="*/ 135 w 138"/>
                  <a:gd name="T17" fmla="*/ 29 h 173"/>
                  <a:gd name="T18" fmla="*/ 138 w 138"/>
                  <a:gd name="T19" fmla="*/ 29 h 173"/>
                  <a:gd name="T20" fmla="*/ 138 w 138"/>
                  <a:gd name="T21" fmla="*/ 78 h 173"/>
                  <a:gd name="T22" fmla="*/ 69 w 138"/>
                  <a:gd name="T23" fmla="*/ 173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8" h="173">
                    <a:moveTo>
                      <a:pt x="69" y="173"/>
                    </a:moveTo>
                    <a:cubicBezTo>
                      <a:pt x="69" y="173"/>
                      <a:pt x="69" y="173"/>
                      <a:pt x="69" y="173"/>
                    </a:cubicBezTo>
                    <a:cubicBezTo>
                      <a:pt x="50" y="173"/>
                      <a:pt x="0" y="140"/>
                      <a:pt x="0" y="77"/>
                    </a:cubicBezTo>
                    <a:cubicBezTo>
                      <a:pt x="0" y="29"/>
                      <a:pt x="0" y="29"/>
                      <a:pt x="0" y="29"/>
                    </a:cubicBezTo>
                    <a:cubicBezTo>
                      <a:pt x="4" y="29"/>
                      <a:pt x="4" y="29"/>
                      <a:pt x="4" y="29"/>
                    </a:cubicBezTo>
                    <a:cubicBezTo>
                      <a:pt x="4" y="29"/>
                      <a:pt x="35" y="32"/>
                      <a:pt x="67" y="2"/>
                    </a:cubicBezTo>
                    <a:cubicBezTo>
                      <a:pt x="69" y="0"/>
                      <a:pt x="69" y="0"/>
                      <a:pt x="69" y="0"/>
                    </a:cubicBezTo>
                    <a:cubicBezTo>
                      <a:pt x="72" y="2"/>
                      <a:pt x="72" y="2"/>
                      <a:pt x="72" y="2"/>
                    </a:cubicBezTo>
                    <a:cubicBezTo>
                      <a:pt x="106" y="29"/>
                      <a:pt x="135" y="29"/>
                      <a:pt x="135" y="29"/>
                    </a:cubicBezTo>
                    <a:cubicBezTo>
                      <a:pt x="138" y="29"/>
                      <a:pt x="138" y="29"/>
                      <a:pt x="138" y="29"/>
                    </a:cubicBezTo>
                    <a:cubicBezTo>
                      <a:pt x="138" y="78"/>
                      <a:pt x="138" y="78"/>
                      <a:pt x="138" y="78"/>
                    </a:cubicBezTo>
                    <a:cubicBezTo>
                      <a:pt x="138" y="140"/>
                      <a:pt x="88" y="173"/>
                      <a:pt x="69" y="173"/>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107" name="signup issues" descr="signup issues, key">
                <a:extLst>
                  <a:ext uri="{FF2B5EF4-FFF2-40B4-BE49-F238E27FC236}">
                    <a16:creationId xmlns:a16="http://schemas.microsoft.com/office/drawing/2014/main" id="{6A8C9CA8-55FF-4F7B-8267-022DE3E07205}"/>
                  </a:ext>
                </a:extLst>
              </p:cNvPr>
              <p:cNvGrpSpPr/>
              <p:nvPr/>
            </p:nvGrpSpPr>
            <p:grpSpPr>
              <a:xfrm rot="18878040">
                <a:off x="10363384" y="2340879"/>
                <a:ext cx="311736" cy="311677"/>
                <a:chOff x="5411441" y="4807980"/>
                <a:chExt cx="440767" cy="440681"/>
              </a:xfrm>
              <a:solidFill>
                <a:srgbClr val="121D2F"/>
              </a:solidFill>
            </p:grpSpPr>
            <p:sp>
              <p:nvSpPr>
                <p:cNvPr id="108" name="Freeform: Shape 107">
                  <a:extLst>
                    <a:ext uri="{FF2B5EF4-FFF2-40B4-BE49-F238E27FC236}">
                      <a16:creationId xmlns:a16="http://schemas.microsoft.com/office/drawing/2014/main" id="{3AB8DB1A-737A-4F67-A9F7-D0C8565B03DA}"/>
                    </a:ext>
                  </a:extLst>
                </p:cNvPr>
                <p:cNvSpPr/>
                <p:nvPr/>
              </p:nvSpPr>
              <p:spPr>
                <a:xfrm>
                  <a:off x="5411441" y="4955664"/>
                  <a:ext cx="292265" cy="292265"/>
                </a:xfrm>
                <a:custGeom>
                  <a:avLst/>
                  <a:gdLst>
                    <a:gd name="connsiteX0" fmla="*/ 291424 w 292264"/>
                    <a:gd name="connsiteY0" fmla="*/ 34195 h 292264"/>
                    <a:gd name="connsiteX1" fmla="*/ 258825 w 292264"/>
                    <a:gd name="connsiteY1" fmla="*/ 1624 h 292264"/>
                    <a:gd name="connsiteX2" fmla="*/ 1624 w 292264"/>
                    <a:gd name="connsiteY2" fmla="*/ 258600 h 292264"/>
                    <a:gd name="connsiteX3" fmla="*/ 34223 w 292264"/>
                    <a:gd name="connsiteY3" fmla="*/ 291170 h 292264"/>
                    <a:gd name="connsiteX4" fmla="*/ 291424 w 292264"/>
                    <a:gd name="connsiteY4" fmla="*/ 34195 h 292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264" h="292264">
                      <a:moveTo>
                        <a:pt x="291424" y="34195"/>
                      </a:moveTo>
                      <a:lnTo>
                        <a:pt x="258825" y="1624"/>
                      </a:lnTo>
                      <a:lnTo>
                        <a:pt x="1624" y="258600"/>
                      </a:lnTo>
                      <a:lnTo>
                        <a:pt x="34223" y="291170"/>
                      </a:lnTo>
                      <a:lnTo>
                        <a:pt x="291424" y="34195"/>
                      </a:lnTo>
                      <a:close/>
                    </a:path>
                  </a:pathLst>
                </a:custGeom>
                <a:grpFill/>
                <a:ln w="451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9" name="Freeform: Shape 108">
                  <a:extLst>
                    <a:ext uri="{FF2B5EF4-FFF2-40B4-BE49-F238E27FC236}">
                      <a16:creationId xmlns:a16="http://schemas.microsoft.com/office/drawing/2014/main" id="{74EB0A56-5275-4800-8539-93FE374F2C4E}"/>
                    </a:ext>
                  </a:extLst>
                </p:cNvPr>
                <p:cNvSpPr/>
                <p:nvPr/>
              </p:nvSpPr>
              <p:spPr>
                <a:xfrm>
                  <a:off x="5475742" y="5148195"/>
                  <a:ext cx="100466" cy="100466"/>
                </a:xfrm>
                <a:custGeom>
                  <a:avLst/>
                  <a:gdLst>
                    <a:gd name="connsiteX0" fmla="*/ 99585 w 100466"/>
                    <a:gd name="connsiteY0" fmla="*/ 34194 h 100466"/>
                    <a:gd name="connsiteX1" fmla="*/ 66986 w 100466"/>
                    <a:gd name="connsiteY1" fmla="*/ 1624 h 100466"/>
                    <a:gd name="connsiteX2" fmla="*/ 1624 w 100466"/>
                    <a:gd name="connsiteY2" fmla="*/ 66928 h 100466"/>
                    <a:gd name="connsiteX3" fmla="*/ 34224 w 100466"/>
                    <a:gd name="connsiteY3" fmla="*/ 99499 h 100466"/>
                    <a:gd name="connsiteX4" fmla="*/ 99585 w 100466"/>
                    <a:gd name="connsiteY4" fmla="*/ 34194 h 100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66" h="100466">
                      <a:moveTo>
                        <a:pt x="99585" y="34194"/>
                      </a:moveTo>
                      <a:lnTo>
                        <a:pt x="66986" y="1624"/>
                      </a:lnTo>
                      <a:lnTo>
                        <a:pt x="1624" y="66928"/>
                      </a:lnTo>
                      <a:lnTo>
                        <a:pt x="34224" y="99499"/>
                      </a:lnTo>
                      <a:lnTo>
                        <a:pt x="99585" y="34194"/>
                      </a:lnTo>
                      <a:close/>
                    </a:path>
                  </a:pathLst>
                </a:custGeom>
                <a:grpFill/>
                <a:ln w="451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0" name="Freeform: Shape 109">
                  <a:extLst>
                    <a:ext uri="{FF2B5EF4-FFF2-40B4-BE49-F238E27FC236}">
                      <a16:creationId xmlns:a16="http://schemas.microsoft.com/office/drawing/2014/main" id="{0E2BAB5D-3198-4BAA-8D65-C1E79F14F25D}"/>
                    </a:ext>
                  </a:extLst>
                </p:cNvPr>
                <p:cNvSpPr/>
                <p:nvPr/>
              </p:nvSpPr>
              <p:spPr>
                <a:xfrm>
                  <a:off x="5619309" y="4807980"/>
                  <a:ext cx="232899" cy="232899"/>
                </a:xfrm>
                <a:custGeom>
                  <a:avLst/>
                  <a:gdLst>
                    <a:gd name="connsiteX0" fmla="*/ 116688 w 232898"/>
                    <a:gd name="connsiteY0" fmla="*/ 1624 h 232898"/>
                    <a:gd name="connsiteX1" fmla="*/ 1624 w 232898"/>
                    <a:gd name="connsiteY1" fmla="*/ 116587 h 232898"/>
                    <a:gd name="connsiteX2" fmla="*/ 116688 w 232898"/>
                    <a:gd name="connsiteY2" fmla="*/ 231550 h 232898"/>
                    <a:gd name="connsiteX3" fmla="*/ 231752 w 232898"/>
                    <a:gd name="connsiteY3" fmla="*/ 116587 h 232898"/>
                    <a:gd name="connsiteX4" fmla="*/ 116688 w 232898"/>
                    <a:gd name="connsiteY4" fmla="*/ 1624 h 232898"/>
                    <a:gd name="connsiteX5" fmla="*/ 116688 w 232898"/>
                    <a:gd name="connsiteY5" fmla="*/ 185873 h 232898"/>
                    <a:gd name="connsiteX6" fmla="*/ 47342 w 232898"/>
                    <a:gd name="connsiteY6" fmla="*/ 116587 h 232898"/>
                    <a:gd name="connsiteX7" fmla="*/ 116688 w 232898"/>
                    <a:gd name="connsiteY7" fmla="*/ 47302 h 232898"/>
                    <a:gd name="connsiteX8" fmla="*/ 186035 w 232898"/>
                    <a:gd name="connsiteY8" fmla="*/ 116587 h 232898"/>
                    <a:gd name="connsiteX9" fmla="*/ 116688 w 232898"/>
                    <a:gd name="connsiteY9" fmla="*/ 185873 h 232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2898" h="232898">
                      <a:moveTo>
                        <a:pt x="116688" y="1624"/>
                      </a:moveTo>
                      <a:cubicBezTo>
                        <a:pt x="53114" y="1624"/>
                        <a:pt x="1624" y="53069"/>
                        <a:pt x="1624" y="116587"/>
                      </a:cubicBezTo>
                      <a:cubicBezTo>
                        <a:pt x="1624" y="180105"/>
                        <a:pt x="53114" y="231550"/>
                        <a:pt x="116688" y="231550"/>
                      </a:cubicBezTo>
                      <a:cubicBezTo>
                        <a:pt x="180262" y="231550"/>
                        <a:pt x="231752" y="180105"/>
                        <a:pt x="231752" y="116587"/>
                      </a:cubicBezTo>
                      <a:cubicBezTo>
                        <a:pt x="231752" y="53069"/>
                        <a:pt x="180185" y="1624"/>
                        <a:pt x="116688" y="1624"/>
                      </a:cubicBezTo>
                      <a:close/>
                      <a:moveTo>
                        <a:pt x="116688" y="185873"/>
                      </a:moveTo>
                      <a:cubicBezTo>
                        <a:pt x="78359" y="185873"/>
                        <a:pt x="47342" y="154883"/>
                        <a:pt x="47342" y="116587"/>
                      </a:cubicBezTo>
                      <a:cubicBezTo>
                        <a:pt x="47342" y="78292"/>
                        <a:pt x="78359" y="47302"/>
                        <a:pt x="116688" y="47302"/>
                      </a:cubicBezTo>
                      <a:cubicBezTo>
                        <a:pt x="155017" y="47302"/>
                        <a:pt x="186035" y="78292"/>
                        <a:pt x="186035" y="116587"/>
                      </a:cubicBezTo>
                      <a:cubicBezTo>
                        <a:pt x="186035" y="154883"/>
                        <a:pt x="154940" y="185873"/>
                        <a:pt x="116688" y="185873"/>
                      </a:cubicBezTo>
                      <a:close/>
                    </a:path>
                  </a:pathLst>
                </a:custGeom>
                <a:grpFill/>
                <a:ln w="451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grpSp>
      <p:grpSp>
        <p:nvGrpSpPr>
          <p:cNvPr id="2" name="Group 1">
            <a:extLst>
              <a:ext uri="{FF2B5EF4-FFF2-40B4-BE49-F238E27FC236}">
                <a16:creationId xmlns:a16="http://schemas.microsoft.com/office/drawing/2014/main" id="{F661CEED-0200-4498-A507-C55EDF7539CB}"/>
              </a:ext>
            </a:extLst>
          </p:cNvPr>
          <p:cNvGrpSpPr/>
          <p:nvPr/>
        </p:nvGrpSpPr>
        <p:grpSpPr>
          <a:xfrm>
            <a:off x="588263" y="5665014"/>
            <a:ext cx="11027664" cy="933450"/>
            <a:chOff x="571501" y="5626100"/>
            <a:chExt cx="11027664" cy="933450"/>
          </a:xfrm>
        </p:grpSpPr>
        <p:sp>
          <p:nvSpPr>
            <p:cNvPr id="86" name="Rectangle 85">
              <a:extLst>
                <a:ext uri="{FF2B5EF4-FFF2-40B4-BE49-F238E27FC236}">
                  <a16:creationId xmlns:a16="http://schemas.microsoft.com/office/drawing/2014/main" id="{DCFC0643-189C-4228-A92D-0AEF632A99C9}"/>
                </a:ext>
              </a:extLst>
            </p:cNvPr>
            <p:cNvSpPr/>
            <p:nvPr/>
          </p:nvSpPr>
          <p:spPr bwMode="auto">
            <a:xfrm>
              <a:off x="571501" y="5626100"/>
              <a:ext cx="11027664" cy="933450"/>
            </a:xfrm>
            <a:prstGeom prst="rect">
              <a:avLst/>
            </a:prstGeom>
            <a:solidFill>
              <a:schemeClr val="bg1"/>
            </a:solidFill>
            <a:ln w="7710" cap="flat">
              <a:noFill/>
              <a:prstDash val="solid"/>
              <a:miter/>
            </a:ln>
            <a:effectLst>
              <a:outerShdw blurRad="190500" sx="102000" sy="102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ts val="120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Semibold"/>
                  <a:ea typeface="Segoe UI Symbol"/>
                  <a:cs typeface="+mn-cs"/>
                </a:rPr>
                <a:t>Any cloud or edge infrastructure</a:t>
              </a:r>
            </a:p>
          </p:txBody>
        </p:sp>
        <p:pic>
          <p:nvPicPr>
            <p:cNvPr id="41" name="Graphic 40">
              <a:extLst>
                <a:ext uri="{FF2B5EF4-FFF2-40B4-BE49-F238E27FC236}">
                  <a16:creationId xmlns:a16="http://schemas.microsoft.com/office/drawing/2014/main" id="{AC6BEFF0-448F-467E-8ED8-C6513CDC8A2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019772" y="6043462"/>
              <a:ext cx="314876" cy="314876"/>
            </a:xfrm>
            <a:prstGeom prst="rect">
              <a:avLst/>
            </a:prstGeom>
          </p:spPr>
        </p:pic>
        <p:pic>
          <p:nvPicPr>
            <p:cNvPr id="43" name="Graphic 42">
              <a:extLst>
                <a:ext uri="{FF2B5EF4-FFF2-40B4-BE49-F238E27FC236}">
                  <a16:creationId xmlns:a16="http://schemas.microsoft.com/office/drawing/2014/main" id="{130AA461-DD22-4BA4-ACFC-A147FD58ADD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653087" y="6038499"/>
              <a:ext cx="324803" cy="324803"/>
            </a:xfrm>
            <a:prstGeom prst="rect">
              <a:avLst/>
            </a:prstGeom>
          </p:spPr>
        </p:pic>
        <p:pic>
          <p:nvPicPr>
            <p:cNvPr id="3" name="Graphic 2">
              <a:extLst>
                <a:ext uri="{FF2B5EF4-FFF2-40B4-BE49-F238E27FC236}">
                  <a16:creationId xmlns:a16="http://schemas.microsoft.com/office/drawing/2014/main" id="{778C8500-895B-4758-A4C6-91502A9F60A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535786" y="6038499"/>
              <a:ext cx="324803" cy="324803"/>
            </a:xfrm>
            <a:prstGeom prst="rect">
              <a:avLst/>
            </a:prstGeom>
          </p:spPr>
        </p:pic>
        <p:pic>
          <p:nvPicPr>
            <p:cNvPr id="71" name="Picture 70">
              <a:extLst>
                <a:ext uri="{FF2B5EF4-FFF2-40B4-BE49-F238E27FC236}">
                  <a16:creationId xmlns:a16="http://schemas.microsoft.com/office/drawing/2014/main" id="{2B68CE56-E1B3-4795-A501-9B4BE85D8DE7}"/>
                </a:ext>
              </a:extLst>
            </p:cNvPr>
            <p:cNvPicPr>
              <a:picLocks noChangeAspect="1"/>
            </p:cNvPicPr>
            <p:nvPr/>
          </p:nvPicPr>
          <p:blipFill>
            <a:blip r:embed="rId11"/>
            <a:stretch>
              <a:fillRect/>
            </a:stretch>
          </p:blipFill>
          <p:spPr>
            <a:xfrm>
              <a:off x="7841615" y="6060859"/>
              <a:ext cx="282149" cy="280082"/>
            </a:xfrm>
            <a:prstGeom prst="rect">
              <a:avLst/>
            </a:prstGeom>
          </p:spPr>
        </p:pic>
        <p:pic>
          <p:nvPicPr>
            <p:cNvPr id="72" name="Picture 2" descr="Image result for aws logo">
              <a:extLst>
                <a:ext uri="{FF2B5EF4-FFF2-40B4-BE49-F238E27FC236}">
                  <a16:creationId xmlns:a16="http://schemas.microsoft.com/office/drawing/2014/main" id="{299862AE-A7EE-4CA5-928C-95CB9159C9CF}"/>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739249" y="6026726"/>
              <a:ext cx="439065" cy="329298"/>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4" descr="Image result for google cloud platform">
              <a:extLst>
                <a:ext uri="{FF2B5EF4-FFF2-40B4-BE49-F238E27FC236}">
                  <a16:creationId xmlns:a16="http://schemas.microsoft.com/office/drawing/2014/main" id="{B5FE0138-B0F1-49CA-AB92-92963FDDE9B3}"/>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a:stretch/>
          </p:blipFill>
          <p:spPr bwMode="auto">
            <a:xfrm>
              <a:off x="4688587" y="6034327"/>
              <a:ext cx="335772" cy="275997"/>
            </a:xfrm>
            <a:prstGeom prst="rect">
              <a:avLst/>
            </a:prstGeom>
            <a:noFill/>
            <a:extLst>
              <a:ext uri="{909E8E84-426E-40DD-AFC4-6F175D3DCCD1}">
                <a14:hiddenFill xmlns:a14="http://schemas.microsoft.com/office/drawing/2010/main">
                  <a:solidFill>
                    <a:srgbClr val="FFFFFF"/>
                  </a:solidFill>
                </a14:hiddenFill>
              </a:ext>
            </a:extLst>
          </p:spPr>
        </p:pic>
        <p:pic>
          <p:nvPicPr>
            <p:cNvPr id="75" name="Picture 2" descr="See the source image">
              <a:extLst>
                <a:ext uri="{FF2B5EF4-FFF2-40B4-BE49-F238E27FC236}">
                  <a16:creationId xmlns:a16="http://schemas.microsoft.com/office/drawing/2014/main" id="{B06E2A4F-505F-4090-97D8-05361A090DCD}"/>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16680" y="6077682"/>
              <a:ext cx="1023603" cy="24643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A picture containing drawing&#10;&#10;Description automatically generated">
              <a:extLst>
                <a:ext uri="{FF2B5EF4-FFF2-40B4-BE49-F238E27FC236}">
                  <a16:creationId xmlns:a16="http://schemas.microsoft.com/office/drawing/2014/main" id="{339F10B3-8802-4EF4-A97F-0484B059BE5E}"/>
                </a:ext>
              </a:extLst>
            </p:cNvPr>
            <p:cNvPicPr>
              <a:picLocks noChangeAspect="1"/>
            </p:cNvPicPr>
            <p:nvPr/>
          </p:nvPicPr>
          <p:blipFill>
            <a:blip r:embed="rId15"/>
            <a:stretch>
              <a:fillRect/>
            </a:stretch>
          </p:blipFill>
          <p:spPr>
            <a:xfrm>
              <a:off x="1976263" y="5953342"/>
              <a:ext cx="1496911" cy="495116"/>
            </a:xfrm>
            <a:prstGeom prst="rect">
              <a:avLst/>
            </a:prstGeom>
          </p:spPr>
        </p:pic>
      </p:grpSp>
      <p:grpSp>
        <p:nvGrpSpPr>
          <p:cNvPr id="113" name="Group 112">
            <a:extLst>
              <a:ext uri="{FF2B5EF4-FFF2-40B4-BE49-F238E27FC236}">
                <a16:creationId xmlns:a16="http://schemas.microsoft.com/office/drawing/2014/main" id="{AD8437E8-616E-43F6-BF10-152445C948FE}"/>
              </a:ext>
            </a:extLst>
          </p:cNvPr>
          <p:cNvGrpSpPr/>
          <p:nvPr/>
        </p:nvGrpSpPr>
        <p:grpSpPr>
          <a:xfrm>
            <a:off x="4218309" y="2952665"/>
            <a:ext cx="3765096" cy="713904"/>
            <a:chOff x="4201547" y="3743325"/>
            <a:chExt cx="3765096" cy="713904"/>
          </a:xfrm>
        </p:grpSpPr>
        <p:grpSp>
          <p:nvGrpSpPr>
            <p:cNvPr id="114" name="Group 113">
              <a:extLst>
                <a:ext uri="{FF2B5EF4-FFF2-40B4-BE49-F238E27FC236}">
                  <a16:creationId xmlns:a16="http://schemas.microsoft.com/office/drawing/2014/main" id="{77734C19-8AB6-438B-9CD5-05C4268EBBCE}"/>
                </a:ext>
              </a:extLst>
            </p:cNvPr>
            <p:cNvGrpSpPr/>
            <p:nvPr/>
          </p:nvGrpSpPr>
          <p:grpSpPr>
            <a:xfrm>
              <a:off x="4201547" y="4079063"/>
              <a:ext cx="3765096" cy="378166"/>
              <a:chOff x="5123845" y="4079063"/>
              <a:chExt cx="3765096" cy="378166"/>
            </a:xfrm>
          </p:grpSpPr>
          <p:sp>
            <p:nvSpPr>
              <p:cNvPr id="118" name="Rounded Rectangle 5">
                <a:extLst>
                  <a:ext uri="{FF2B5EF4-FFF2-40B4-BE49-F238E27FC236}">
                    <a16:creationId xmlns:a16="http://schemas.microsoft.com/office/drawing/2014/main" id="{48CEC304-E361-4D84-A813-D0705E876D71}"/>
                  </a:ext>
                </a:extLst>
              </p:cNvPr>
              <p:cNvSpPr/>
              <p:nvPr/>
            </p:nvSpPr>
            <p:spPr bwMode="auto">
              <a:xfrm flipH="1">
                <a:off x="5123845" y="4081986"/>
                <a:ext cx="1644726" cy="375243"/>
              </a:xfrm>
              <a:prstGeom prst="rect">
                <a:avLst/>
              </a:prstGeom>
              <a:solidFill>
                <a:schemeClr val="bg1"/>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UI Semibold"/>
                    <a:ea typeface="+mn-ea"/>
                    <a:cs typeface="Segoe UI" pitchFamily="34" charset="0"/>
                  </a:rPr>
                  <a:t>HTTP API</a:t>
                </a:r>
              </a:p>
            </p:txBody>
          </p:sp>
          <p:sp>
            <p:nvSpPr>
              <p:cNvPr id="119" name="Rounded Rectangle 5">
                <a:extLst>
                  <a:ext uri="{FF2B5EF4-FFF2-40B4-BE49-F238E27FC236}">
                    <a16:creationId xmlns:a16="http://schemas.microsoft.com/office/drawing/2014/main" id="{34EC4811-F8FC-488D-BB59-C390EEB45A31}"/>
                  </a:ext>
                </a:extLst>
              </p:cNvPr>
              <p:cNvSpPr/>
              <p:nvPr/>
            </p:nvSpPr>
            <p:spPr bwMode="auto">
              <a:xfrm flipH="1">
                <a:off x="7244215" y="4079063"/>
                <a:ext cx="1644726" cy="375243"/>
              </a:xfrm>
              <a:prstGeom prst="rect">
                <a:avLst/>
              </a:prstGeom>
              <a:solidFill>
                <a:schemeClr val="bg1"/>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UI Semibold"/>
                    <a:ea typeface="+mn-ea"/>
                    <a:cs typeface="Segoe UI" pitchFamily="34" charset="0"/>
                  </a:rPr>
                  <a:t>gRPC API</a:t>
                </a:r>
              </a:p>
            </p:txBody>
          </p:sp>
        </p:grpSp>
        <p:grpSp>
          <p:nvGrpSpPr>
            <p:cNvPr id="115" name="Group 114">
              <a:extLst>
                <a:ext uri="{FF2B5EF4-FFF2-40B4-BE49-F238E27FC236}">
                  <a16:creationId xmlns:a16="http://schemas.microsoft.com/office/drawing/2014/main" id="{D275CE9D-5B80-43CA-815A-151D8C0869CE}"/>
                </a:ext>
              </a:extLst>
            </p:cNvPr>
            <p:cNvGrpSpPr/>
            <p:nvPr/>
          </p:nvGrpSpPr>
          <p:grpSpPr>
            <a:xfrm>
              <a:off x="5008563" y="3743325"/>
              <a:ext cx="2141537" cy="336549"/>
              <a:chOff x="5008563" y="3743325"/>
              <a:chExt cx="2141537" cy="336549"/>
            </a:xfrm>
          </p:grpSpPr>
          <p:sp>
            <p:nvSpPr>
              <p:cNvPr id="116" name="Rectangle 2">
                <a:extLst>
                  <a:ext uri="{FF2B5EF4-FFF2-40B4-BE49-F238E27FC236}">
                    <a16:creationId xmlns:a16="http://schemas.microsoft.com/office/drawing/2014/main" id="{2D4FFEF0-05ED-473F-91A5-3CDDEF94E9F2}"/>
                  </a:ext>
                </a:extLst>
              </p:cNvPr>
              <p:cNvSpPr/>
              <p:nvPr/>
            </p:nvSpPr>
            <p:spPr bwMode="auto">
              <a:xfrm>
                <a:off x="5008563" y="3930649"/>
                <a:ext cx="2141537" cy="149225"/>
              </a:xfrm>
              <a:custGeom>
                <a:avLst/>
                <a:gdLst>
                  <a:gd name="connsiteX0" fmla="*/ 0 w 2222499"/>
                  <a:gd name="connsiteY0" fmla="*/ 0 h 128270"/>
                  <a:gd name="connsiteX1" fmla="*/ 2222499 w 2222499"/>
                  <a:gd name="connsiteY1" fmla="*/ 0 h 128270"/>
                  <a:gd name="connsiteX2" fmla="*/ 2222499 w 2222499"/>
                  <a:gd name="connsiteY2" fmla="*/ 128270 h 128270"/>
                  <a:gd name="connsiteX3" fmla="*/ 0 w 2222499"/>
                  <a:gd name="connsiteY3" fmla="*/ 128270 h 128270"/>
                  <a:gd name="connsiteX4" fmla="*/ 0 w 2222499"/>
                  <a:gd name="connsiteY4" fmla="*/ 0 h 128270"/>
                  <a:gd name="connsiteX0" fmla="*/ 0 w 2222499"/>
                  <a:gd name="connsiteY0" fmla="*/ 128270 h 219710"/>
                  <a:gd name="connsiteX1" fmla="*/ 0 w 2222499"/>
                  <a:gd name="connsiteY1" fmla="*/ 0 h 219710"/>
                  <a:gd name="connsiteX2" fmla="*/ 2222499 w 2222499"/>
                  <a:gd name="connsiteY2" fmla="*/ 0 h 219710"/>
                  <a:gd name="connsiteX3" fmla="*/ 2222499 w 2222499"/>
                  <a:gd name="connsiteY3" fmla="*/ 128270 h 219710"/>
                  <a:gd name="connsiteX4" fmla="*/ 91440 w 2222499"/>
                  <a:gd name="connsiteY4" fmla="*/ 219710 h 219710"/>
                  <a:gd name="connsiteX0" fmla="*/ 0 w 2222499"/>
                  <a:gd name="connsiteY0" fmla="*/ 128270 h 721360"/>
                  <a:gd name="connsiteX1" fmla="*/ 0 w 2222499"/>
                  <a:gd name="connsiteY1" fmla="*/ 0 h 721360"/>
                  <a:gd name="connsiteX2" fmla="*/ 2222499 w 2222499"/>
                  <a:gd name="connsiteY2" fmla="*/ 0 h 721360"/>
                  <a:gd name="connsiteX3" fmla="*/ 2222499 w 2222499"/>
                  <a:gd name="connsiteY3" fmla="*/ 128270 h 721360"/>
                  <a:gd name="connsiteX4" fmla="*/ 1821815 w 2222499"/>
                  <a:gd name="connsiteY4" fmla="*/ 721360 h 721360"/>
                  <a:gd name="connsiteX0" fmla="*/ 0 w 2222499"/>
                  <a:gd name="connsiteY0" fmla="*/ 128270 h 359410"/>
                  <a:gd name="connsiteX1" fmla="*/ 0 w 2222499"/>
                  <a:gd name="connsiteY1" fmla="*/ 0 h 359410"/>
                  <a:gd name="connsiteX2" fmla="*/ 2222499 w 2222499"/>
                  <a:gd name="connsiteY2" fmla="*/ 0 h 359410"/>
                  <a:gd name="connsiteX3" fmla="*/ 2222499 w 2222499"/>
                  <a:gd name="connsiteY3" fmla="*/ 128270 h 359410"/>
                  <a:gd name="connsiteX4" fmla="*/ 1139190 w 2222499"/>
                  <a:gd name="connsiteY4" fmla="*/ 359410 h 359410"/>
                  <a:gd name="connsiteX0" fmla="*/ 0 w 2222499"/>
                  <a:gd name="connsiteY0" fmla="*/ 128270 h 128270"/>
                  <a:gd name="connsiteX1" fmla="*/ 0 w 2222499"/>
                  <a:gd name="connsiteY1" fmla="*/ 0 h 128270"/>
                  <a:gd name="connsiteX2" fmla="*/ 2222499 w 2222499"/>
                  <a:gd name="connsiteY2" fmla="*/ 0 h 128270"/>
                  <a:gd name="connsiteX3" fmla="*/ 2222499 w 2222499"/>
                  <a:gd name="connsiteY3" fmla="*/ 128270 h 128270"/>
                </a:gdLst>
                <a:ahLst/>
                <a:cxnLst>
                  <a:cxn ang="0">
                    <a:pos x="connsiteX0" y="connsiteY0"/>
                  </a:cxn>
                  <a:cxn ang="0">
                    <a:pos x="connsiteX1" y="connsiteY1"/>
                  </a:cxn>
                  <a:cxn ang="0">
                    <a:pos x="connsiteX2" y="connsiteY2"/>
                  </a:cxn>
                  <a:cxn ang="0">
                    <a:pos x="connsiteX3" y="connsiteY3"/>
                  </a:cxn>
                </a:cxnLst>
                <a:rect l="l" t="t" r="r" b="b"/>
                <a:pathLst>
                  <a:path w="2222499" h="128270">
                    <a:moveTo>
                      <a:pt x="0" y="128270"/>
                    </a:moveTo>
                    <a:lnTo>
                      <a:pt x="0" y="0"/>
                    </a:lnTo>
                    <a:lnTo>
                      <a:pt x="2222499" y="0"/>
                    </a:lnTo>
                    <a:lnTo>
                      <a:pt x="2222499" y="128270"/>
                    </a:lnTo>
                  </a:path>
                </a:pathLst>
              </a:custGeom>
              <a:noFill/>
              <a:ln w="19050">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17" name="Straight Connector 116">
                <a:extLst>
                  <a:ext uri="{FF2B5EF4-FFF2-40B4-BE49-F238E27FC236}">
                    <a16:creationId xmlns:a16="http://schemas.microsoft.com/office/drawing/2014/main" id="{F69CDD7E-E8A1-414A-9AB3-6552C9D38F74}"/>
                  </a:ext>
                </a:extLst>
              </p:cNvPr>
              <p:cNvCxnSpPr>
                <a:cxnSpLocks/>
              </p:cNvCxnSpPr>
              <p:nvPr/>
            </p:nvCxnSpPr>
            <p:spPr>
              <a:xfrm flipH="1" flipV="1">
                <a:off x="6089651" y="3743325"/>
                <a:ext cx="1" cy="196851"/>
              </a:xfrm>
              <a:prstGeom prst="line">
                <a:avLst/>
              </a:prstGeom>
              <a:ln w="19050">
                <a:solidFill>
                  <a:schemeClr val="accent6"/>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4" name="Group 3">
            <a:extLst>
              <a:ext uri="{FF2B5EF4-FFF2-40B4-BE49-F238E27FC236}">
                <a16:creationId xmlns:a16="http://schemas.microsoft.com/office/drawing/2014/main" id="{F2171AA7-0DAB-47E4-92D4-5AA2D98A19C0}"/>
              </a:ext>
            </a:extLst>
          </p:cNvPr>
          <p:cNvGrpSpPr/>
          <p:nvPr/>
        </p:nvGrpSpPr>
        <p:grpSpPr>
          <a:xfrm>
            <a:off x="588263" y="1566778"/>
            <a:ext cx="11027664" cy="1444625"/>
            <a:chOff x="571501" y="1504949"/>
            <a:chExt cx="11027664" cy="1444625"/>
          </a:xfrm>
        </p:grpSpPr>
        <p:sp>
          <p:nvSpPr>
            <p:cNvPr id="132" name="Rounded Rectangle 5">
              <a:extLst>
                <a:ext uri="{FF2B5EF4-FFF2-40B4-BE49-F238E27FC236}">
                  <a16:creationId xmlns:a16="http://schemas.microsoft.com/office/drawing/2014/main" id="{11433375-4FC3-407B-A278-813CFB18DC68}"/>
                </a:ext>
              </a:extLst>
            </p:cNvPr>
            <p:cNvSpPr/>
            <p:nvPr/>
          </p:nvSpPr>
          <p:spPr bwMode="auto">
            <a:xfrm>
              <a:off x="571501" y="1504949"/>
              <a:ext cx="11027664" cy="1444625"/>
            </a:xfrm>
            <a:prstGeom prst="rect">
              <a:avLst/>
            </a:prstGeom>
            <a:solidFill>
              <a:schemeClr val="bg1"/>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Segoe UI" pitchFamily="34" charset="0"/>
                </a:rPr>
                <a:t>Application code</a:t>
              </a:r>
            </a:p>
          </p:txBody>
        </p:sp>
        <p:grpSp>
          <p:nvGrpSpPr>
            <p:cNvPr id="31" name="Group 30">
              <a:extLst>
                <a:ext uri="{FF2B5EF4-FFF2-40B4-BE49-F238E27FC236}">
                  <a16:creationId xmlns:a16="http://schemas.microsoft.com/office/drawing/2014/main" id="{B8502783-BA72-493B-BD9D-5B7A622E60BF}"/>
                </a:ext>
              </a:extLst>
            </p:cNvPr>
            <p:cNvGrpSpPr/>
            <p:nvPr/>
          </p:nvGrpSpPr>
          <p:grpSpPr>
            <a:xfrm>
              <a:off x="1993073" y="2381458"/>
              <a:ext cx="7299468" cy="376526"/>
              <a:chOff x="2002598" y="2241758"/>
              <a:chExt cx="7299468" cy="376526"/>
            </a:xfrm>
          </p:grpSpPr>
          <p:pic>
            <p:nvPicPr>
              <p:cNvPr id="51" name="Picture 4">
                <a:extLst>
                  <a:ext uri="{FF2B5EF4-FFF2-40B4-BE49-F238E27FC236}">
                    <a16:creationId xmlns:a16="http://schemas.microsoft.com/office/drawing/2014/main" id="{05ED6590-90C8-485E-90CA-3B26186FACBB}"/>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8684955" y="2241758"/>
                <a:ext cx="617111" cy="345437"/>
              </a:xfrm>
              <a:prstGeom prst="rect">
                <a:avLst/>
              </a:prstGeom>
              <a:noFill/>
              <a:extLst>
                <a:ext uri="{909E8E84-426E-40DD-AFC4-6F175D3DCCD1}">
                  <a14:hiddenFill xmlns:a14="http://schemas.microsoft.com/office/drawing/2010/main">
                    <a:solidFill>
                      <a:srgbClr val="FFFFFF"/>
                    </a:solidFill>
                  </a14:hiddenFill>
                </a:ext>
              </a:extLst>
            </p:spPr>
          </p:pic>
          <p:pic>
            <p:nvPicPr>
              <p:cNvPr id="52" name="Graphic 51">
                <a:extLst>
                  <a:ext uri="{FF2B5EF4-FFF2-40B4-BE49-F238E27FC236}">
                    <a16:creationId xmlns:a16="http://schemas.microsoft.com/office/drawing/2014/main" id="{D0789D22-038E-4629-9C3C-4F9D100FA3EC}"/>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3902314" y="2341799"/>
                <a:ext cx="513316" cy="221555"/>
              </a:xfrm>
              <a:prstGeom prst="rect">
                <a:avLst/>
              </a:prstGeom>
            </p:spPr>
          </p:pic>
          <p:pic>
            <p:nvPicPr>
              <p:cNvPr id="60" name="Picture 2">
                <a:extLst>
                  <a:ext uri="{FF2B5EF4-FFF2-40B4-BE49-F238E27FC236}">
                    <a16:creationId xmlns:a16="http://schemas.microsoft.com/office/drawing/2014/main" id="{C9978F44-328E-4C90-9C63-6EBA67BBC91F}"/>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6375150" y="2354926"/>
                <a:ext cx="815461" cy="195300"/>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63" descr="A picture containing clipart&#10;&#10;Description automatically generated">
                <a:extLst>
                  <a:ext uri="{FF2B5EF4-FFF2-40B4-BE49-F238E27FC236}">
                    <a16:creationId xmlns:a16="http://schemas.microsoft.com/office/drawing/2014/main" id="{339FAD77-8543-413F-B178-BCAF8EA2603D}"/>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4993658" y="2248769"/>
                <a:ext cx="790789" cy="369515"/>
              </a:xfrm>
              <a:prstGeom prst="rect">
                <a:avLst/>
              </a:prstGeom>
              <a:ln>
                <a:noFill/>
              </a:ln>
            </p:spPr>
          </p:pic>
          <p:pic>
            <p:nvPicPr>
              <p:cNvPr id="67" name="Picture 66" descr="A picture containing clipart&#10;&#10;Description automatically generated">
                <a:extLst>
                  <a:ext uri="{FF2B5EF4-FFF2-40B4-BE49-F238E27FC236}">
                    <a16:creationId xmlns:a16="http://schemas.microsoft.com/office/drawing/2014/main" id="{291E13EE-4A68-4803-8CFD-638A66A68B60}"/>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7686983" y="2275654"/>
                <a:ext cx="436700" cy="334795"/>
              </a:xfrm>
              <a:prstGeom prst="rect">
                <a:avLst/>
              </a:prstGeom>
              <a:ln>
                <a:noFill/>
              </a:ln>
            </p:spPr>
          </p:pic>
          <p:sp>
            <p:nvSpPr>
              <p:cNvPr id="84" name="Rectangle 83">
                <a:extLst>
                  <a:ext uri="{FF2B5EF4-FFF2-40B4-BE49-F238E27FC236}">
                    <a16:creationId xmlns:a16="http://schemas.microsoft.com/office/drawing/2014/main" id="{F85CA75D-AA6F-488A-A14C-D98CB003F96D}"/>
                  </a:ext>
                </a:extLst>
              </p:cNvPr>
              <p:cNvSpPr/>
              <p:nvPr/>
            </p:nvSpPr>
            <p:spPr>
              <a:xfrm>
                <a:off x="2002598" y="2319941"/>
                <a:ext cx="1728574" cy="246221"/>
              </a:xfrm>
              <a:prstGeom prst="rect">
                <a:avLst/>
              </a:prstGeom>
              <a:ln>
                <a:noFill/>
              </a:ln>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1A1A1A"/>
                    </a:solidFill>
                    <a:effectLst/>
                    <a:uLnTx/>
                    <a:uFillTx/>
                    <a:latin typeface="Segoe UI"/>
                    <a:ea typeface="Segoe UI Symbol" panose="020B0502040204020203" pitchFamily="34" charset="0"/>
                    <a:cs typeface="Segoe UI Semibold" panose="020B0702040204020203" pitchFamily="34" charset="0"/>
                  </a:rPr>
                  <a:t>Any code or framework…</a:t>
                </a:r>
              </a:p>
            </p:txBody>
          </p:sp>
        </p:grpSp>
        <p:grpSp>
          <p:nvGrpSpPr>
            <p:cNvPr id="30" name="Group 29">
              <a:extLst>
                <a:ext uri="{FF2B5EF4-FFF2-40B4-BE49-F238E27FC236}">
                  <a16:creationId xmlns:a16="http://schemas.microsoft.com/office/drawing/2014/main" id="{B7DA7E3E-2560-4671-BD45-91F8A79EC1EE}"/>
                </a:ext>
              </a:extLst>
            </p:cNvPr>
            <p:cNvGrpSpPr/>
            <p:nvPr/>
          </p:nvGrpSpPr>
          <p:grpSpPr>
            <a:xfrm>
              <a:off x="1059657" y="2105674"/>
              <a:ext cx="10048875" cy="184666"/>
              <a:chOff x="1181100" y="2026588"/>
              <a:chExt cx="10048875" cy="184666"/>
            </a:xfrm>
          </p:grpSpPr>
          <p:sp>
            <p:nvSpPr>
              <p:cNvPr id="130" name="TextBox 129">
                <a:extLst>
                  <a:ext uri="{FF2B5EF4-FFF2-40B4-BE49-F238E27FC236}">
                    <a16:creationId xmlns:a16="http://schemas.microsoft.com/office/drawing/2014/main" id="{F850618F-060F-4778-9DD2-F64645EA1032}"/>
                  </a:ext>
                </a:extLst>
              </p:cNvPr>
              <p:cNvSpPr txBox="1"/>
              <p:nvPr/>
            </p:nvSpPr>
            <p:spPr>
              <a:xfrm>
                <a:off x="1542027" y="2026588"/>
                <a:ext cx="9327020" cy="184666"/>
              </a:xfrm>
              <a:prstGeom prst="rect">
                <a:avLst/>
              </a:prstGeom>
              <a:noFill/>
            </p:spPr>
            <p:txBody>
              <a:bodyPr wrap="square" lIns="0" tIns="0" rIns="0" bIns="0" rtlCol="0">
                <a:spAutoFit/>
              </a:bodyPr>
              <a:lstStyle/>
              <a:p>
                <a:pPr marL="0" marR="0" lvl="0" indent="0" algn="ctr" defTabSz="932472" rtl="0" eaLnBrk="1" fontAlgn="base" latinLnBrk="0" hangingPunct="1">
                  <a:lnSpc>
                    <a:spcPct val="100000"/>
                  </a:lnSpc>
                  <a:spcBef>
                    <a:spcPct val="0"/>
                  </a:spcBef>
                  <a:spcAft>
                    <a:spcPts val="1200"/>
                  </a:spcAft>
                  <a:buClrTx/>
                  <a:buSzTx/>
                  <a:buFontTx/>
                  <a:buNone/>
                  <a:tabLst/>
                  <a:defRPr/>
                </a:pPr>
                <a:r>
                  <a:rPr kumimoji="0" lang="en-US" sz="1200" b="0" i="0" u="none" strike="noStrike" kern="1200" cap="none" spc="0" normalizeH="0" baseline="0" noProof="0">
                    <a:ln>
                      <a:noFill/>
                    </a:ln>
                    <a:solidFill>
                      <a:srgbClr val="000000">
                        <a:lumMod val="65000"/>
                        <a:lumOff val="35000"/>
                      </a:srgbClr>
                    </a:solidFill>
                    <a:effectLst/>
                    <a:uLnTx/>
                    <a:uFillTx/>
                    <a:latin typeface="Segoe UI Semibold"/>
                    <a:ea typeface="Segoe UI Symbol"/>
                    <a:cs typeface="+mn-cs"/>
                  </a:rPr>
                  <a:t>Microservices written in</a:t>
                </a:r>
              </a:p>
            </p:txBody>
          </p:sp>
          <p:cxnSp>
            <p:nvCxnSpPr>
              <p:cNvPr id="25" name="Straight Connector 24">
                <a:extLst>
                  <a:ext uri="{FF2B5EF4-FFF2-40B4-BE49-F238E27FC236}">
                    <a16:creationId xmlns:a16="http://schemas.microsoft.com/office/drawing/2014/main" id="{2038C5A0-BB23-4F7F-B6C2-7C57CA6651EC}"/>
                  </a:ext>
                </a:extLst>
              </p:cNvPr>
              <p:cNvCxnSpPr>
                <a:cxnSpLocks/>
              </p:cNvCxnSpPr>
              <p:nvPr/>
            </p:nvCxnSpPr>
            <p:spPr>
              <a:xfrm>
                <a:off x="1181100" y="2124075"/>
                <a:ext cx="4060484" cy="9553"/>
              </a:xfrm>
              <a:prstGeom prst="line">
                <a:avLst/>
              </a:prstGeom>
              <a:ln w="19050">
                <a:solidFill>
                  <a:schemeClr val="accent6"/>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F036209A-AC04-4D66-A90D-751A8D6E9747}"/>
                  </a:ext>
                </a:extLst>
              </p:cNvPr>
              <p:cNvCxnSpPr>
                <a:cxnSpLocks/>
              </p:cNvCxnSpPr>
              <p:nvPr/>
            </p:nvCxnSpPr>
            <p:spPr>
              <a:xfrm>
                <a:off x="7123113" y="2124075"/>
                <a:ext cx="4106862" cy="0"/>
              </a:xfrm>
              <a:prstGeom prst="line">
                <a:avLst/>
              </a:prstGeom>
              <a:ln w="19050">
                <a:solidFill>
                  <a:schemeClr val="accent6"/>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sp>
        <p:nvSpPr>
          <p:cNvPr id="102" name="Title 1">
            <a:extLst>
              <a:ext uri="{FF2B5EF4-FFF2-40B4-BE49-F238E27FC236}">
                <a16:creationId xmlns:a16="http://schemas.microsoft.com/office/drawing/2014/main" id="{5336B867-3670-47D0-8B14-FCB0F1F16826}"/>
              </a:ext>
            </a:extLst>
          </p:cNvPr>
          <p:cNvSpPr txBox="1">
            <a:spLocks/>
          </p:cNvSpPr>
          <p:nvPr/>
        </p:nvSpPr>
        <p:spPr>
          <a:xfrm>
            <a:off x="588263" y="457200"/>
            <a:ext cx="11018520" cy="892552"/>
          </a:xfrm>
          <a:prstGeom prst="rect">
            <a:avLst/>
          </a:prstGeom>
        </p:spPr>
        <p:txBody>
          <a:bodyPr lIns="0" tIns="0" rIns="0" bIns="0"/>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50" normalizeH="0" baseline="0" noProof="0">
                <a:ln w="3175">
                  <a:noFill/>
                </a:ln>
                <a:solidFill>
                  <a:srgbClr val="000000"/>
                </a:solidFill>
                <a:effectLst/>
                <a:uLnTx/>
                <a:uFillTx/>
                <a:latin typeface="Segoe UI Semibold"/>
                <a:ea typeface="+mn-ea"/>
                <a:cs typeface="Segoe UI" pitchFamily="34" charset="0"/>
              </a:rPr>
              <a:t>Dapr: Distributed Application Runtime</a:t>
            </a:r>
            <a:br>
              <a:rPr kumimoji="0" lang="en-US" sz="3600" b="0" i="0" u="none" strike="noStrike" kern="1200" cap="none" spc="-50" normalizeH="0" baseline="0" noProof="0">
                <a:ln w="3175">
                  <a:noFill/>
                </a:ln>
                <a:solidFill>
                  <a:srgbClr val="000000"/>
                </a:solidFill>
                <a:effectLst/>
                <a:uLnTx/>
                <a:uFillTx/>
                <a:latin typeface="Segoe UI Semibold"/>
                <a:ea typeface="+mn-ea"/>
                <a:cs typeface="Segoe UI" pitchFamily="34" charset="0"/>
              </a:rPr>
            </a:br>
            <a:r>
              <a:rPr kumimoji="0" lang="en-US" sz="1800" b="0" i="0" u="none" strike="noStrike" kern="1200" cap="none" spc="-50" normalizeH="0" baseline="0" noProof="0">
                <a:ln w="3175">
                  <a:noFill/>
                </a:ln>
                <a:solidFill>
                  <a:srgbClr val="0078D4"/>
                </a:solidFill>
                <a:effectLst/>
                <a:uLnTx/>
                <a:uFillTx/>
                <a:latin typeface="Segoe UI Semibold"/>
                <a:ea typeface="+mn-ea"/>
                <a:cs typeface="Segoe UI" pitchFamily="34" charset="0"/>
              </a:rPr>
              <a:t>Build apps using any language with any framework </a:t>
            </a:r>
            <a:endParaRPr kumimoji="0" lang="en-US" sz="3600" b="0" i="0" u="none" strike="noStrike" kern="1200" cap="none" spc="-50" normalizeH="0" baseline="0" noProof="0">
              <a:ln w="3175">
                <a:noFill/>
              </a:ln>
              <a:solidFill>
                <a:srgbClr val="0078D4"/>
              </a:solidFill>
              <a:effectLst/>
              <a:uLnTx/>
              <a:uFillTx/>
              <a:latin typeface="Segoe UI Semibold"/>
              <a:ea typeface="+mn-ea"/>
              <a:cs typeface="Segoe UI" pitchFamily="34" charset="0"/>
            </a:endParaRPr>
          </a:p>
        </p:txBody>
      </p:sp>
      <p:pic>
        <p:nvPicPr>
          <p:cNvPr id="112" name="Picture 2" descr="Image result for c++ logo">
            <a:extLst>
              <a:ext uri="{FF2B5EF4-FFF2-40B4-BE49-F238E27FC236}">
                <a16:creationId xmlns:a16="http://schemas.microsoft.com/office/drawing/2014/main" id="{D082E5C2-AC53-4F4C-BC1D-FE9EBC1C9E7D}"/>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9746898" y="2449656"/>
            <a:ext cx="392856" cy="4316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2314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 name="Rectangle 138">
            <a:extLst>
              <a:ext uri="{FF2B5EF4-FFF2-40B4-BE49-F238E27FC236}">
                <a16:creationId xmlns:a16="http://schemas.microsoft.com/office/drawing/2014/main" id="{C23A4D6A-1DD0-44C6-981D-F1B0AB593363}"/>
              </a:ext>
            </a:extLst>
          </p:cNvPr>
          <p:cNvSpPr/>
          <p:nvPr/>
        </p:nvSpPr>
        <p:spPr bwMode="auto">
          <a:xfrm>
            <a:off x="586946" y="1663560"/>
            <a:ext cx="7676212" cy="4306233"/>
          </a:xfrm>
          <a:prstGeom prst="rect">
            <a:avLst/>
          </a:prstGeom>
          <a:solidFill>
            <a:schemeClr val="accent6">
              <a:lumMod val="20000"/>
              <a:lumOff val="80000"/>
            </a:schemeClr>
          </a:solidFill>
          <a:ln w="10795" cap="flat" cmpd="sng" algn="ctr">
            <a:noFill/>
            <a:prstDash val="soli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274320" rIns="9144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E6E6E6"/>
                </a:solidFill>
                <a:effectLst/>
                <a:uLnTx/>
                <a:uFillTx/>
                <a:latin typeface="Segoe UI Semibold" panose="020B0702040204020203" pitchFamily="34" charset="0"/>
                <a:ea typeface="+mn-ea"/>
                <a:cs typeface="Segoe UI Semibold" panose="020B0702040204020203" pitchFamily="34" charset="0"/>
              </a:rPr>
              <a:t>1</a:t>
            </a:r>
          </a:p>
        </p:txBody>
      </p:sp>
      <p:sp>
        <p:nvSpPr>
          <p:cNvPr id="145" name="Rectangle 144">
            <a:extLst>
              <a:ext uri="{FF2B5EF4-FFF2-40B4-BE49-F238E27FC236}">
                <a16:creationId xmlns:a16="http://schemas.microsoft.com/office/drawing/2014/main" id="{65B8BBAA-317D-49BA-851D-A785DC1D1212}"/>
              </a:ext>
            </a:extLst>
          </p:cNvPr>
          <p:cNvSpPr/>
          <p:nvPr/>
        </p:nvSpPr>
        <p:spPr bwMode="auto">
          <a:xfrm>
            <a:off x="3048001" y="4242435"/>
            <a:ext cx="4627968" cy="1318193"/>
          </a:xfrm>
          <a:prstGeom prst="rect">
            <a:avLst/>
          </a:prstGeom>
          <a:solidFill>
            <a:schemeClr val="bg1"/>
          </a:solidFill>
          <a:ln w="10795" cap="flat" cmpd="sng" algn="ctr">
            <a:noFill/>
            <a:prstDash val="solid"/>
          </a:ln>
          <a:effectLst>
            <a:outerShdw blurRad="152400" sx="102000" sy="102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13716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t>Pod</a:t>
            </a:r>
          </a:p>
        </p:txBody>
      </p:sp>
      <p:sp>
        <p:nvSpPr>
          <p:cNvPr id="119" name="Rectangle 118">
            <a:extLst>
              <a:ext uri="{FF2B5EF4-FFF2-40B4-BE49-F238E27FC236}">
                <a16:creationId xmlns:a16="http://schemas.microsoft.com/office/drawing/2014/main" id="{E2285BFE-7992-4FFE-AFCE-F0BCD9BB1ACA}"/>
              </a:ext>
            </a:extLst>
          </p:cNvPr>
          <p:cNvSpPr/>
          <p:nvPr/>
        </p:nvSpPr>
        <p:spPr>
          <a:xfrm>
            <a:off x="6456309" y="2025112"/>
            <a:ext cx="1638077" cy="124650"/>
          </a:xfrm>
          <a:prstGeom prst="rect">
            <a:avLst/>
          </a:prstGeom>
          <a:noFill/>
          <a:ln>
            <a:noFill/>
          </a:ln>
        </p:spPr>
        <p:txBody>
          <a:bodyPr wrap="square" lIns="0" tIns="0" rIns="0" bIns="0">
            <a:spAutoFit/>
          </a:bodyPr>
          <a:lstStyle/>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900" b="0" i="0" u="none" strike="noStrike" kern="1200" cap="none" spc="-10" normalizeH="0" baseline="0" noProof="0">
                <a:ln>
                  <a:noFill/>
                </a:ln>
                <a:solidFill>
                  <a:srgbClr val="243A5E"/>
                </a:solidFill>
                <a:effectLst/>
                <a:uLnTx/>
                <a:uFillTx/>
                <a:latin typeface="Segoe UI"/>
                <a:ea typeface="+mn-ea"/>
                <a:cs typeface="Segoe UI" pitchFamily="34" charset="0"/>
              </a:rPr>
              <a:t>Update component changes</a:t>
            </a:r>
          </a:p>
        </p:txBody>
      </p:sp>
      <p:cxnSp>
        <p:nvCxnSpPr>
          <p:cNvPr id="120" name="Connector: Elbow 39">
            <a:extLst>
              <a:ext uri="{FF2B5EF4-FFF2-40B4-BE49-F238E27FC236}">
                <a16:creationId xmlns:a16="http://schemas.microsoft.com/office/drawing/2014/main" id="{D4EECB66-BF46-4BB8-B31B-1E6918C282E5}"/>
              </a:ext>
            </a:extLst>
          </p:cNvPr>
          <p:cNvCxnSpPr>
            <a:cxnSpLocks/>
          </p:cNvCxnSpPr>
          <p:nvPr/>
        </p:nvCxnSpPr>
        <p:spPr>
          <a:xfrm>
            <a:off x="3646681" y="3630306"/>
            <a:ext cx="0" cy="612129"/>
          </a:xfrm>
          <a:prstGeom prst="straightConnector1">
            <a:avLst/>
          </a:prstGeom>
          <a:ln w="19050">
            <a:solidFill>
              <a:schemeClr val="tx2"/>
            </a:solidFill>
            <a:headEnd type="none"/>
            <a:tailEnd type="arrow" w="lg" len="med"/>
          </a:ln>
        </p:spPr>
        <p:style>
          <a:lnRef idx="1">
            <a:schemeClr val="accent1"/>
          </a:lnRef>
          <a:fillRef idx="0">
            <a:schemeClr val="accent1"/>
          </a:fillRef>
          <a:effectRef idx="0">
            <a:schemeClr val="accent1"/>
          </a:effectRef>
          <a:fontRef idx="minor">
            <a:schemeClr val="tx1"/>
          </a:fontRef>
        </p:style>
      </p:cxnSp>
      <p:sp>
        <p:nvSpPr>
          <p:cNvPr id="127" name="Rectangle 126">
            <a:extLst>
              <a:ext uri="{FF2B5EF4-FFF2-40B4-BE49-F238E27FC236}">
                <a16:creationId xmlns:a16="http://schemas.microsoft.com/office/drawing/2014/main" id="{86BD8586-F869-41D2-912B-8D57F0A06BC7}"/>
              </a:ext>
            </a:extLst>
          </p:cNvPr>
          <p:cNvSpPr/>
          <p:nvPr/>
        </p:nvSpPr>
        <p:spPr>
          <a:xfrm>
            <a:off x="802089" y="1985094"/>
            <a:ext cx="1718341" cy="124650"/>
          </a:xfrm>
          <a:prstGeom prst="rect">
            <a:avLst/>
          </a:prstGeom>
          <a:noFill/>
          <a:ln>
            <a:noFill/>
          </a:ln>
        </p:spPr>
        <p:txBody>
          <a:bodyPr wrap="square" lIns="0" tIns="0" rIns="0" bIns="0">
            <a:spAutoFit/>
          </a:bodyPr>
          <a:lstStyle/>
          <a:p>
            <a:pPr marL="0" marR="0" lvl="0" indent="0" algn="r" defTabSz="914367" rtl="0" eaLnBrk="1" fontAlgn="auto" latinLnBrk="0" hangingPunct="1">
              <a:lnSpc>
                <a:spcPct val="90000"/>
              </a:lnSpc>
              <a:spcBef>
                <a:spcPts val="0"/>
              </a:spcBef>
              <a:spcAft>
                <a:spcPts val="0"/>
              </a:spcAft>
              <a:buClrTx/>
              <a:buSzTx/>
              <a:buFontTx/>
              <a:buNone/>
              <a:tabLst/>
              <a:defRPr/>
            </a:pPr>
            <a:r>
              <a:rPr kumimoji="0" lang="en-US" sz="900" b="0" i="0" u="none" strike="noStrike" kern="1200" cap="none" spc="-10" normalizeH="0" baseline="0" noProof="0">
                <a:ln>
                  <a:noFill/>
                </a:ln>
                <a:solidFill>
                  <a:srgbClr val="243A5E"/>
                </a:solidFill>
                <a:effectLst/>
                <a:uLnTx/>
                <a:uFillTx/>
                <a:latin typeface="Segoe UI"/>
                <a:ea typeface="+mn-ea"/>
                <a:cs typeface="Segoe UI" pitchFamily="34" charset="0"/>
              </a:rPr>
              <a:t>Updates actor partition placement</a:t>
            </a:r>
          </a:p>
        </p:txBody>
      </p:sp>
      <p:sp>
        <p:nvSpPr>
          <p:cNvPr id="128" name="Rectangle 6">
            <a:extLst>
              <a:ext uri="{FF2B5EF4-FFF2-40B4-BE49-F238E27FC236}">
                <a16:creationId xmlns:a16="http://schemas.microsoft.com/office/drawing/2014/main" id="{560C9580-04B6-4980-8105-0645F10E1FE7}"/>
              </a:ext>
            </a:extLst>
          </p:cNvPr>
          <p:cNvSpPr/>
          <p:nvPr/>
        </p:nvSpPr>
        <p:spPr bwMode="auto">
          <a:xfrm>
            <a:off x="1782850" y="3600451"/>
            <a:ext cx="3564654" cy="258659"/>
          </a:xfrm>
          <a:custGeom>
            <a:avLst/>
            <a:gdLst>
              <a:gd name="connsiteX0" fmla="*/ 0 w 3726180"/>
              <a:gd name="connsiteY0" fmla="*/ 0 h 205740"/>
              <a:gd name="connsiteX1" fmla="*/ 3726180 w 3726180"/>
              <a:gd name="connsiteY1" fmla="*/ 0 h 205740"/>
              <a:gd name="connsiteX2" fmla="*/ 3726180 w 3726180"/>
              <a:gd name="connsiteY2" fmla="*/ 205740 h 205740"/>
              <a:gd name="connsiteX3" fmla="*/ 0 w 3726180"/>
              <a:gd name="connsiteY3" fmla="*/ 205740 h 205740"/>
              <a:gd name="connsiteX4" fmla="*/ 0 w 3726180"/>
              <a:gd name="connsiteY4" fmla="*/ 0 h 205740"/>
              <a:gd name="connsiteX0" fmla="*/ 3726180 w 3817620"/>
              <a:gd name="connsiteY0" fmla="*/ 0 h 205740"/>
              <a:gd name="connsiteX1" fmla="*/ 3726180 w 3817620"/>
              <a:gd name="connsiteY1" fmla="*/ 205740 h 205740"/>
              <a:gd name="connsiteX2" fmla="*/ 0 w 3817620"/>
              <a:gd name="connsiteY2" fmla="*/ 205740 h 205740"/>
              <a:gd name="connsiteX3" fmla="*/ 0 w 3817620"/>
              <a:gd name="connsiteY3" fmla="*/ 0 h 205740"/>
              <a:gd name="connsiteX4" fmla="*/ 3817620 w 3817620"/>
              <a:gd name="connsiteY4" fmla="*/ 91440 h 205740"/>
              <a:gd name="connsiteX0" fmla="*/ 3726180 w 3726180"/>
              <a:gd name="connsiteY0" fmla="*/ 0 h 205740"/>
              <a:gd name="connsiteX1" fmla="*/ 3726180 w 3726180"/>
              <a:gd name="connsiteY1" fmla="*/ 205740 h 205740"/>
              <a:gd name="connsiteX2" fmla="*/ 0 w 3726180"/>
              <a:gd name="connsiteY2" fmla="*/ 205740 h 205740"/>
              <a:gd name="connsiteX3" fmla="*/ 0 w 3726180"/>
              <a:gd name="connsiteY3" fmla="*/ 0 h 205740"/>
            </a:gdLst>
            <a:ahLst/>
            <a:cxnLst>
              <a:cxn ang="0">
                <a:pos x="connsiteX0" y="connsiteY0"/>
              </a:cxn>
              <a:cxn ang="0">
                <a:pos x="connsiteX1" y="connsiteY1"/>
              </a:cxn>
              <a:cxn ang="0">
                <a:pos x="connsiteX2" y="connsiteY2"/>
              </a:cxn>
              <a:cxn ang="0">
                <a:pos x="connsiteX3" y="connsiteY3"/>
              </a:cxn>
            </a:cxnLst>
            <a:rect l="l" t="t" r="r" b="b"/>
            <a:pathLst>
              <a:path w="3726180" h="205740">
                <a:moveTo>
                  <a:pt x="3726180" y="0"/>
                </a:moveTo>
                <a:lnTo>
                  <a:pt x="3726180" y="205740"/>
                </a:lnTo>
                <a:lnTo>
                  <a:pt x="0" y="205740"/>
                </a:lnTo>
                <a:lnTo>
                  <a:pt x="0" y="0"/>
                </a:lnTo>
              </a:path>
            </a:pathLst>
          </a:cu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9" name="Rectangle 128">
            <a:extLst>
              <a:ext uri="{FF2B5EF4-FFF2-40B4-BE49-F238E27FC236}">
                <a16:creationId xmlns:a16="http://schemas.microsoft.com/office/drawing/2014/main" id="{7C3F82B7-E1B2-436E-923F-5C96E994D072}"/>
              </a:ext>
            </a:extLst>
          </p:cNvPr>
          <p:cNvSpPr/>
          <p:nvPr/>
        </p:nvSpPr>
        <p:spPr>
          <a:xfrm>
            <a:off x="3774912" y="3955588"/>
            <a:ext cx="1146313" cy="193899"/>
          </a:xfrm>
          <a:prstGeom prst="rect">
            <a:avLst/>
          </a:prstGeom>
          <a:solidFill>
            <a:schemeClr val="accent6">
              <a:lumMod val="20000"/>
              <a:lumOff val="80000"/>
            </a:schemeClr>
          </a:solidFill>
          <a:ln>
            <a:noFill/>
          </a:ln>
        </p:spPr>
        <p:txBody>
          <a:bodyPr wrap="square" lIns="0" tIns="27432" rIns="0" bIns="27432">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10" normalizeH="0" baseline="0" noProof="0">
                <a:ln>
                  <a:noFill/>
                </a:ln>
                <a:solidFill>
                  <a:srgbClr val="243A5E"/>
                </a:solidFill>
                <a:effectLst/>
                <a:uLnTx/>
                <a:uFillTx/>
                <a:latin typeface="Segoe UI"/>
                <a:ea typeface="+mn-ea"/>
                <a:cs typeface="Segoe UI" pitchFamily="34" charset="0"/>
              </a:rPr>
              <a:t>Injects Dapr runtime</a:t>
            </a:r>
          </a:p>
        </p:txBody>
      </p:sp>
      <p:sp>
        <p:nvSpPr>
          <p:cNvPr id="153" name="Rectangle 152">
            <a:extLst>
              <a:ext uri="{FF2B5EF4-FFF2-40B4-BE49-F238E27FC236}">
                <a16:creationId xmlns:a16="http://schemas.microsoft.com/office/drawing/2014/main" id="{7A254133-7A82-4A1F-9068-1331B40B1BC8}"/>
              </a:ext>
            </a:extLst>
          </p:cNvPr>
          <p:cNvSpPr/>
          <p:nvPr/>
        </p:nvSpPr>
        <p:spPr bwMode="auto">
          <a:xfrm>
            <a:off x="9015830" y="1663561"/>
            <a:ext cx="2918782" cy="4737240"/>
          </a:xfrm>
          <a:prstGeom prst="rect">
            <a:avLst/>
          </a:prstGeom>
          <a:solidFill>
            <a:schemeClr val="accent6">
              <a:lumMod val="20000"/>
              <a:lumOff val="80000"/>
            </a:schemeClr>
          </a:solidFill>
          <a:ln w="10795" cap="flat" cmpd="sng" algn="ctr">
            <a:noFill/>
            <a:prstDash val="soli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91440" rIns="9144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t>Components</a:t>
            </a:r>
          </a:p>
        </p:txBody>
      </p:sp>
      <p:pic>
        <p:nvPicPr>
          <p:cNvPr id="154" name="Picture 153">
            <a:extLst>
              <a:ext uri="{FF2B5EF4-FFF2-40B4-BE49-F238E27FC236}">
                <a16:creationId xmlns:a16="http://schemas.microsoft.com/office/drawing/2014/main" id="{3B1A7378-A015-44D6-A80A-696733811622}"/>
              </a:ext>
            </a:extLst>
          </p:cNvPr>
          <p:cNvPicPr>
            <a:picLocks noChangeAspect="1"/>
          </p:cNvPicPr>
          <p:nvPr/>
        </p:nvPicPr>
        <p:blipFill>
          <a:blip r:embed="rId2"/>
          <a:stretch>
            <a:fillRect/>
          </a:stretch>
        </p:blipFill>
        <p:spPr>
          <a:xfrm>
            <a:off x="7795560" y="1236816"/>
            <a:ext cx="775208" cy="775208"/>
          </a:xfrm>
          <a:prstGeom prst="rect">
            <a:avLst/>
          </a:prstGeom>
          <a:effectLst/>
        </p:spPr>
      </p:pic>
      <p:grpSp>
        <p:nvGrpSpPr>
          <p:cNvPr id="19" name="Group 18">
            <a:extLst>
              <a:ext uri="{FF2B5EF4-FFF2-40B4-BE49-F238E27FC236}">
                <a16:creationId xmlns:a16="http://schemas.microsoft.com/office/drawing/2014/main" id="{75BA48E5-BADB-4FF9-85F1-A4282A98F6F6}"/>
              </a:ext>
            </a:extLst>
          </p:cNvPr>
          <p:cNvGrpSpPr/>
          <p:nvPr/>
        </p:nvGrpSpPr>
        <p:grpSpPr>
          <a:xfrm>
            <a:off x="7985761" y="3069895"/>
            <a:ext cx="1075158" cy="143801"/>
            <a:chOff x="6522720" y="3069895"/>
            <a:chExt cx="2040325" cy="191049"/>
          </a:xfrm>
        </p:grpSpPr>
        <p:sp>
          <p:nvSpPr>
            <p:cNvPr id="156" name="Rectangle 155">
              <a:extLst>
                <a:ext uri="{FF2B5EF4-FFF2-40B4-BE49-F238E27FC236}">
                  <a16:creationId xmlns:a16="http://schemas.microsoft.com/office/drawing/2014/main" id="{DCF3FC06-64A5-4EDC-BA56-E18E395BBF28}"/>
                </a:ext>
              </a:extLst>
            </p:cNvPr>
            <p:cNvSpPr/>
            <p:nvPr/>
          </p:nvSpPr>
          <p:spPr>
            <a:xfrm>
              <a:off x="6757226" y="3069895"/>
              <a:ext cx="1471110" cy="138499"/>
            </a:xfrm>
            <a:prstGeom prst="rect">
              <a:avLst/>
            </a:prstGeom>
            <a:noFill/>
          </p:spPr>
          <p:txBody>
            <a:bodyPr wrap="square" lIns="0" tIns="0" rIns="0" b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78D4"/>
                  </a:solidFill>
                  <a:effectLst/>
                  <a:uLnTx/>
                  <a:uFillTx/>
                  <a:latin typeface="Segoe UI"/>
                  <a:ea typeface="+mn-ea"/>
                  <a:cs typeface="Segoe UI" pitchFamily="34" charset="0"/>
                </a:rPr>
                <a:t>Component management</a:t>
              </a:r>
            </a:p>
          </p:txBody>
        </p:sp>
        <p:cxnSp>
          <p:nvCxnSpPr>
            <p:cNvPr id="157" name="Straight Arrow Connector 156">
              <a:extLst>
                <a:ext uri="{FF2B5EF4-FFF2-40B4-BE49-F238E27FC236}">
                  <a16:creationId xmlns:a16="http://schemas.microsoft.com/office/drawing/2014/main" id="{D0AB9B65-0C4E-44AB-B429-A2CEC50F826F}"/>
                </a:ext>
              </a:extLst>
            </p:cNvPr>
            <p:cNvCxnSpPr>
              <a:cxnSpLocks/>
            </p:cNvCxnSpPr>
            <p:nvPr/>
          </p:nvCxnSpPr>
          <p:spPr>
            <a:xfrm>
              <a:off x="6522720" y="3260944"/>
              <a:ext cx="2040325" cy="0"/>
            </a:xfrm>
            <a:prstGeom prst="straightConnector1">
              <a:avLst/>
            </a:prstGeom>
            <a:ln w="19050">
              <a:solidFill>
                <a:schemeClr val="accent1"/>
              </a:solidFill>
              <a:prstDash val="solid"/>
              <a:headEnd type="none"/>
              <a:tailEnd type="arrow" w="lg"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292FC363-94AA-4176-9FCA-25254B3207B2}"/>
              </a:ext>
            </a:extLst>
          </p:cNvPr>
          <p:cNvGrpSpPr/>
          <p:nvPr/>
        </p:nvGrpSpPr>
        <p:grpSpPr>
          <a:xfrm>
            <a:off x="2569848" y="980453"/>
            <a:ext cx="1927732" cy="562168"/>
            <a:chOff x="2901950" y="1409378"/>
            <a:chExt cx="1927732" cy="562168"/>
          </a:xfrm>
        </p:grpSpPr>
        <p:grpSp>
          <p:nvGrpSpPr>
            <p:cNvPr id="4" name="Group 3">
              <a:extLst>
                <a:ext uri="{FF2B5EF4-FFF2-40B4-BE49-F238E27FC236}">
                  <a16:creationId xmlns:a16="http://schemas.microsoft.com/office/drawing/2014/main" id="{A60E57EF-7E60-43F3-9518-4ECBAEC32DC1}"/>
                </a:ext>
              </a:extLst>
            </p:cNvPr>
            <p:cNvGrpSpPr/>
            <p:nvPr/>
          </p:nvGrpSpPr>
          <p:grpSpPr>
            <a:xfrm>
              <a:off x="3657095" y="1409378"/>
              <a:ext cx="417443" cy="417443"/>
              <a:chOff x="3657095" y="1409378"/>
              <a:chExt cx="417443" cy="417443"/>
            </a:xfrm>
          </p:grpSpPr>
          <p:sp>
            <p:nvSpPr>
              <p:cNvPr id="3" name="Oval 2">
                <a:extLst>
                  <a:ext uri="{FF2B5EF4-FFF2-40B4-BE49-F238E27FC236}">
                    <a16:creationId xmlns:a16="http://schemas.microsoft.com/office/drawing/2014/main" id="{D610A782-F352-4A96-BF9C-D641F8C83851}"/>
                  </a:ext>
                </a:extLst>
              </p:cNvPr>
              <p:cNvSpPr/>
              <p:nvPr/>
            </p:nvSpPr>
            <p:spPr bwMode="auto">
              <a:xfrm>
                <a:off x="3657095" y="1409378"/>
                <a:ext cx="417443" cy="417443"/>
              </a:xfrm>
              <a:prstGeom prst="ellipse">
                <a:avLst/>
              </a:prstGeom>
              <a:solidFill>
                <a:schemeClr val="bg1"/>
              </a:solidFill>
              <a:ln w="10795" cap="flat" cmpd="sng" algn="ctr">
                <a:noFill/>
                <a:prstDash val="solid"/>
              </a:ln>
              <a:effectLst>
                <a:outerShdw blurRad="152400" sx="102000" sy="102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13716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err="1">
                  <a:ln>
                    <a:noFill/>
                  </a:ln>
                  <a:solidFill>
                    <a:srgbClr val="1A1A1A"/>
                  </a:solidFill>
                  <a:effectLst/>
                  <a:uLnTx/>
                  <a:uFillTx/>
                  <a:latin typeface="Segoe UI Semibold" panose="020B0702040204020203" pitchFamily="34" charset="0"/>
                  <a:ea typeface="+mn-ea"/>
                  <a:cs typeface="Segoe UI Semibold" panose="020B0702040204020203" pitchFamily="34" charset="0"/>
                </a:endParaRPr>
              </a:p>
            </p:txBody>
          </p:sp>
          <p:pic>
            <p:nvPicPr>
              <p:cNvPr id="158" name="Picture 157">
                <a:extLst>
                  <a:ext uri="{FF2B5EF4-FFF2-40B4-BE49-F238E27FC236}">
                    <a16:creationId xmlns:a16="http://schemas.microsoft.com/office/drawing/2014/main" id="{5D61FCD0-5C9D-4516-BC58-3A6E11297B8D}"/>
                  </a:ext>
                </a:extLst>
              </p:cNvPr>
              <p:cNvPicPr>
                <a:picLocks noChangeAspect="1"/>
              </p:cNvPicPr>
              <p:nvPr/>
            </p:nvPicPr>
            <p:blipFill>
              <a:blip r:embed="rId3">
                <a:duotone>
                  <a:prstClr val="black"/>
                  <a:schemeClr val="accent6">
                    <a:tint val="45000"/>
                    <a:satMod val="400000"/>
                  </a:schemeClr>
                </a:duotone>
              </a:blip>
              <a:stretch>
                <a:fillRect/>
              </a:stretch>
            </p:blipFill>
            <p:spPr>
              <a:xfrm>
                <a:off x="3713298" y="1471555"/>
                <a:ext cx="305037" cy="293089"/>
              </a:xfrm>
              <a:prstGeom prst="rect">
                <a:avLst/>
              </a:prstGeom>
            </p:spPr>
          </p:pic>
        </p:grpSp>
        <p:sp>
          <p:nvSpPr>
            <p:cNvPr id="159" name="Rectangle 158">
              <a:extLst>
                <a:ext uri="{FF2B5EF4-FFF2-40B4-BE49-F238E27FC236}">
                  <a16:creationId xmlns:a16="http://schemas.microsoft.com/office/drawing/2014/main" id="{BCB93A17-420E-4C42-84EC-5E94C970D51F}"/>
                </a:ext>
              </a:extLst>
            </p:cNvPr>
            <p:cNvSpPr/>
            <p:nvPr/>
          </p:nvSpPr>
          <p:spPr>
            <a:xfrm>
              <a:off x="2901950" y="1833047"/>
              <a:ext cx="1927732" cy="138499"/>
            </a:xfrm>
            <a:prstGeom prst="rect">
              <a:avLst/>
            </a:prstGeom>
            <a:noFill/>
            <a:ln>
              <a:noFill/>
            </a:ln>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10" normalizeH="0" baseline="0" noProof="0">
                  <a:ln>
                    <a:noFill/>
                  </a:ln>
                  <a:solidFill>
                    <a:srgbClr val="243A5E"/>
                  </a:solidFill>
                  <a:effectLst/>
                  <a:uLnTx/>
                  <a:uFillTx/>
                  <a:latin typeface="Segoe UI"/>
                  <a:ea typeface="+mn-ea"/>
                  <a:cs typeface="Segoe UI" pitchFamily="34" charset="0"/>
                </a:rPr>
                <a:t>Deploys and manages Dapr</a:t>
              </a:r>
            </a:p>
          </p:txBody>
        </p:sp>
      </p:grpSp>
      <p:cxnSp>
        <p:nvCxnSpPr>
          <p:cNvPr id="160" name="Straight Arrow Connector 159">
            <a:extLst>
              <a:ext uri="{FF2B5EF4-FFF2-40B4-BE49-F238E27FC236}">
                <a16:creationId xmlns:a16="http://schemas.microsoft.com/office/drawing/2014/main" id="{84A59023-7036-4B04-B900-9C7A6A072F11}"/>
              </a:ext>
            </a:extLst>
          </p:cNvPr>
          <p:cNvCxnSpPr>
            <a:cxnSpLocks/>
          </p:cNvCxnSpPr>
          <p:nvPr/>
        </p:nvCxnSpPr>
        <p:spPr>
          <a:xfrm flipH="1" flipV="1">
            <a:off x="3533714" y="1584960"/>
            <a:ext cx="4347" cy="692893"/>
          </a:xfrm>
          <a:prstGeom prst="straightConnector1">
            <a:avLst/>
          </a:prstGeom>
          <a:ln w="19050">
            <a:solidFill>
              <a:schemeClr val="tx2"/>
            </a:solidFill>
            <a:prstDash val="solid"/>
            <a:headEnd type="arrow" w="lg" len="med"/>
            <a:tailEnd type="none"/>
          </a:ln>
        </p:spPr>
        <p:style>
          <a:lnRef idx="1">
            <a:schemeClr val="accent1"/>
          </a:lnRef>
          <a:fillRef idx="0">
            <a:schemeClr val="accent1"/>
          </a:fillRef>
          <a:effectRef idx="0">
            <a:schemeClr val="accent1"/>
          </a:effectRef>
          <a:fontRef idx="minor">
            <a:schemeClr val="tx1"/>
          </a:fontRef>
        </p:style>
      </p:cxnSp>
      <p:sp>
        <p:nvSpPr>
          <p:cNvPr id="161" name="Rectangle 160">
            <a:extLst>
              <a:ext uri="{FF2B5EF4-FFF2-40B4-BE49-F238E27FC236}">
                <a16:creationId xmlns:a16="http://schemas.microsoft.com/office/drawing/2014/main" id="{F6076047-DAB7-4A4C-AA17-D3C56AA6B632}"/>
              </a:ext>
            </a:extLst>
          </p:cNvPr>
          <p:cNvSpPr/>
          <p:nvPr/>
        </p:nvSpPr>
        <p:spPr bwMode="auto">
          <a:xfrm>
            <a:off x="584200" y="5962651"/>
            <a:ext cx="7676212" cy="438150"/>
          </a:xfrm>
          <a:prstGeom prst="rect">
            <a:avLst/>
          </a:prstGeom>
          <a:solidFill>
            <a:schemeClr val="bg1"/>
          </a:solidFill>
          <a:ln w="7710" cap="flat">
            <a:noFill/>
            <a:prstDash val="solid"/>
            <a:miter/>
          </a:ln>
          <a:effectLst>
            <a:outerShdw blurRad="152400" sx="101000" sy="101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ts val="120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Semibold"/>
                <a:ea typeface="Segoe UI Symbol"/>
                <a:cs typeface="+mn-cs"/>
              </a:rPr>
              <a:t>Any cloud or edge infrastructure</a:t>
            </a:r>
          </a:p>
        </p:txBody>
      </p:sp>
      <p:sp>
        <p:nvSpPr>
          <p:cNvPr id="86" name="Rectangle 85">
            <a:extLst>
              <a:ext uri="{FF2B5EF4-FFF2-40B4-BE49-F238E27FC236}">
                <a16:creationId xmlns:a16="http://schemas.microsoft.com/office/drawing/2014/main" id="{1E91CC6C-72AA-4A4A-8CF7-0A8DADF6E4DD}"/>
              </a:ext>
            </a:extLst>
          </p:cNvPr>
          <p:cNvSpPr/>
          <p:nvPr/>
        </p:nvSpPr>
        <p:spPr bwMode="auto">
          <a:xfrm>
            <a:off x="9145959" y="4520187"/>
            <a:ext cx="2681991" cy="848435"/>
          </a:xfrm>
          <a:prstGeom prst="rect">
            <a:avLst/>
          </a:prstGeom>
          <a:solidFill>
            <a:schemeClr val="bg1"/>
          </a:solidFill>
          <a:ln w="10795" cap="flat" cmpd="sng" algn="ctr">
            <a:noFill/>
            <a:prstDash val="solid"/>
          </a:ln>
          <a:effectLst>
            <a:outerShdw blurRad="152400" sx="101000" sy="101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91440" rIns="109728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Publish &amp; subscribe</a:t>
            </a: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sp>
        <p:nvSpPr>
          <p:cNvPr id="87" name="Rectangle 86">
            <a:extLst>
              <a:ext uri="{FF2B5EF4-FFF2-40B4-BE49-F238E27FC236}">
                <a16:creationId xmlns:a16="http://schemas.microsoft.com/office/drawing/2014/main" id="{73F34A39-3661-493A-A78C-DD96614D28D8}"/>
              </a:ext>
            </a:extLst>
          </p:cNvPr>
          <p:cNvSpPr/>
          <p:nvPr/>
        </p:nvSpPr>
        <p:spPr bwMode="auto">
          <a:xfrm>
            <a:off x="9146805" y="3373694"/>
            <a:ext cx="2681991" cy="1038552"/>
          </a:xfrm>
          <a:prstGeom prst="rect">
            <a:avLst/>
          </a:prstGeom>
          <a:solidFill>
            <a:schemeClr val="bg1"/>
          </a:solidFill>
          <a:ln w="10795" cap="flat" cmpd="sng" algn="ctr">
            <a:noFill/>
            <a:prstDash val="solid"/>
          </a:ln>
          <a:effectLst>
            <a:outerShdw blurRad="152400" sx="101000" sy="101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91440" rIns="91440" bIns="9144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State stores</a:t>
            </a:r>
          </a:p>
        </p:txBody>
      </p:sp>
      <p:sp>
        <p:nvSpPr>
          <p:cNvPr id="88" name="Rectangle 87">
            <a:extLst>
              <a:ext uri="{FF2B5EF4-FFF2-40B4-BE49-F238E27FC236}">
                <a16:creationId xmlns:a16="http://schemas.microsoft.com/office/drawing/2014/main" id="{65EC1920-01C8-4DAD-9621-821A8B7A4926}"/>
              </a:ext>
            </a:extLst>
          </p:cNvPr>
          <p:cNvSpPr/>
          <p:nvPr/>
        </p:nvSpPr>
        <p:spPr bwMode="auto">
          <a:xfrm>
            <a:off x="9145959" y="2056177"/>
            <a:ext cx="2683644" cy="1193044"/>
          </a:xfrm>
          <a:prstGeom prst="rect">
            <a:avLst/>
          </a:prstGeom>
          <a:solidFill>
            <a:schemeClr val="bg1"/>
          </a:solidFill>
          <a:ln w="10795" cap="flat" cmpd="sng" algn="ctr">
            <a:noFill/>
            <a:prstDash val="solid"/>
          </a:ln>
          <a:effectLst>
            <a:outerShdw blurRad="152400" sx="101000" sy="101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91440" rIns="91440" bIns="9144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Resource bindings</a:t>
            </a:r>
          </a:p>
        </p:txBody>
      </p:sp>
      <p:pic>
        <p:nvPicPr>
          <p:cNvPr id="89" name="Picture 88">
            <a:extLst>
              <a:ext uri="{FF2B5EF4-FFF2-40B4-BE49-F238E27FC236}">
                <a16:creationId xmlns:a16="http://schemas.microsoft.com/office/drawing/2014/main" id="{A382A497-8ACE-4AEE-B5F2-074D5EC50CD4}"/>
              </a:ext>
            </a:extLst>
          </p:cNvPr>
          <p:cNvPicPr>
            <a:picLocks noChangeAspect="1"/>
          </p:cNvPicPr>
          <p:nvPr/>
        </p:nvPicPr>
        <p:blipFill>
          <a:blip r:embed="rId4"/>
          <a:stretch>
            <a:fillRect/>
          </a:stretch>
        </p:blipFill>
        <p:spPr>
          <a:xfrm>
            <a:off x="9184396" y="4857487"/>
            <a:ext cx="398632" cy="345707"/>
          </a:xfrm>
          <a:prstGeom prst="rect">
            <a:avLst/>
          </a:prstGeom>
        </p:spPr>
      </p:pic>
      <p:pic>
        <p:nvPicPr>
          <p:cNvPr id="90" name="Picture 89">
            <a:extLst>
              <a:ext uri="{FF2B5EF4-FFF2-40B4-BE49-F238E27FC236}">
                <a16:creationId xmlns:a16="http://schemas.microsoft.com/office/drawing/2014/main" id="{BA807BCE-60E4-4BFB-BE93-E8D01F7C9CC9}"/>
              </a:ext>
            </a:extLst>
          </p:cNvPr>
          <p:cNvPicPr>
            <a:picLocks noChangeAspect="1"/>
          </p:cNvPicPr>
          <p:nvPr/>
        </p:nvPicPr>
        <p:blipFill>
          <a:blip r:embed="rId4"/>
          <a:stretch>
            <a:fillRect/>
          </a:stretch>
        </p:blipFill>
        <p:spPr>
          <a:xfrm>
            <a:off x="10370470" y="3789042"/>
            <a:ext cx="398632" cy="345707"/>
          </a:xfrm>
          <a:prstGeom prst="rect">
            <a:avLst/>
          </a:prstGeom>
        </p:spPr>
      </p:pic>
      <p:pic>
        <p:nvPicPr>
          <p:cNvPr id="91" name="Picture 90">
            <a:extLst>
              <a:ext uri="{FF2B5EF4-FFF2-40B4-BE49-F238E27FC236}">
                <a16:creationId xmlns:a16="http://schemas.microsoft.com/office/drawing/2014/main" id="{85934ED2-3AF4-4369-8CFC-F3C50B5D3D38}"/>
              </a:ext>
            </a:extLst>
          </p:cNvPr>
          <p:cNvPicPr>
            <a:picLocks noChangeAspect="1"/>
          </p:cNvPicPr>
          <p:nvPr/>
        </p:nvPicPr>
        <p:blipFill>
          <a:blip r:embed="rId5"/>
          <a:stretch>
            <a:fillRect/>
          </a:stretch>
        </p:blipFill>
        <p:spPr>
          <a:xfrm>
            <a:off x="9315636" y="3769514"/>
            <a:ext cx="301148" cy="278832"/>
          </a:xfrm>
          <a:prstGeom prst="rect">
            <a:avLst/>
          </a:prstGeom>
        </p:spPr>
      </p:pic>
      <p:sp>
        <p:nvSpPr>
          <p:cNvPr id="102" name="TextBox 101">
            <a:extLst>
              <a:ext uri="{FF2B5EF4-FFF2-40B4-BE49-F238E27FC236}">
                <a16:creationId xmlns:a16="http://schemas.microsoft.com/office/drawing/2014/main" id="{A0F6221D-ACFF-4017-BEF7-41E200C6EA1F}"/>
              </a:ext>
            </a:extLst>
          </p:cNvPr>
          <p:cNvSpPr txBox="1"/>
          <p:nvPr/>
        </p:nvSpPr>
        <p:spPr>
          <a:xfrm>
            <a:off x="10766158" y="2966062"/>
            <a:ext cx="525785" cy="99388"/>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GCP pub/sub</a:t>
            </a:r>
          </a:p>
        </p:txBody>
      </p:sp>
      <p:pic>
        <p:nvPicPr>
          <p:cNvPr id="105" name="Picture 104" descr="A close up of a box&#10;&#10;Description automatically generated">
            <a:extLst>
              <a:ext uri="{FF2B5EF4-FFF2-40B4-BE49-F238E27FC236}">
                <a16:creationId xmlns:a16="http://schemas.microsoft.com/office/drawing/2014/main" id="{09EA6CEE-7376-417A-BA3D-430E32AE09C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289907" y="2574752"/>
            <a:ext cx="344086" cy="381561"/>
          </a:xfrm>
          <a:prstGeom prst="rect">
            <a:avLst/>
          </a:prstGeom>
        </p:spPr>
      </p:pic>
      <p:pic>
        <p:nvPicPr>
          <p:cNvPr id="106" name="Picture 105">
            <a:extLst>
              <a:ext uri="{FF2B5EF4-FFF2-40B4-BE49-F238E27FC236}">
                <a16:creationId xmlns:a16="http://schemas.microsoft.com/office/drawing/2014/main" id="{21BE2B65-89E2-42DA-9CDC-8CBBC4C1FFAB}"/>
              </a:ext>
            </a:extLst>
          </p:cNvPr>
          <p:cNvPicPr>
            <a:picLocks noChangeAspect="1"/>
          </p:cNvPicPr>
          <p:nvPr/>
        </p:nvPicPr>
        <p:blipFill>
          <a:blip r:embed="rId7"/>
          <a:stretch>
            <a:fillRect/>
          </a:stretch>
        </p:blipFill>
        <p:spPr>
          <a:xfrm>
            <a:off x="10847762" y="2578561"/>
            <a:ext cx="362576" cy="371134"/>
          </a:xfrm>
          <a:prstGeom prst="rect">
            <a:avLst/>
          </a:prstGeom>
        </p:spPr>
      </p:pic>
      <p:sp>
        <p:nvSpPr>
          <p:cNvPr id="107" name="TextBox 106">
            <a:extLst>
              <a:ext uri="{FF2B5EF4-FFF2-40B4-BE49-F238E27FC236}">
                <a16:creationId xmlns:a16="http://schemas.microsoft.com/office/drawing/2014/main" id="{A02043B6-1C36-48A3-BD84-9C50E711202D}"/>
              </a:ext>
            </a:extLst>
          </p:cNvPr>
          <p:cNvSpPr txBox="1"/>
          <p:nvPr/>
        </p:nvSpPr>
        <p:spPr>
          <a:xfrm>
            <a:off x="10273597" y="2966062"/>
            <a:ext cx="376706" cy="99388"/>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AWS SQS</a:t>
            </a:r>
          </a:p>
        </p:txBody>
      </p:sp>
      <p:sp>
        <p:nvSpPr>
          <p:cNvPr id="108" name="TextBox 107">
            <a:extLst>
              <a:ext uri="{FF2B5EF4-FFF2-40B4-BE49-F238E27FC236}">
                <a16:creationId xmlns:a16="http://schemas.microsoft.com/office/drawing/2014/main" id="{88E2EBD1-BEC9-41F9-8A4D-0A636AF8C61B}"/>
              </a:ext>
            </a:extLst>
          </p:cNvPr>
          <p:cNvSpPr txBox="1"/>
          <p:nvPr/>
        </p:nvSpPr>
        <p:spPr>
          <a:xfrm>
            <a:off x="9276110" y="2966062"/>
            <a:ext cx="408765" cy="99388"/>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 EventHub</a:t>
            </a:r>
          </a:p>
        </p:txBody>
      </p:sp>
      <p:sp>
        <p:nvSpPr>
          <p:cNvPr id="109" name="TextBox 108">
            <a:extLst>
              <a:ext uri="{FF2B5EF4-FFF2-40B4-BE49-F238E27FC236}">
                <a16:creationId xmlns:a16="http://schemas.microsoft.com/office/drawing/2014/main" id="{E01933F9-B345-4544-B4C3-D249D8F9C127}"/>
              </a:ext>
            </a:extLst>
          </p:cNvPr>
          <p:cNvSpPr txBox="1"/>
          <p:nvPr/>
        </p:nvSpPr>
        <p:spPr>
          <a:xfrm>
            <a:off x="9867469" y="2966062"/>
            <a:ext cx="214802" cy="99388"/>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Kafka</a:t>
            </a:r>
          </a:p>
        </p:txBody>
      </p:sp>
      <p:pic>
        <p:nvPicPr>
          <p:cNvPr id="110" name="Picture 109" descr="A close up of a logo&#10;&#10;Description automatically generated">
            <a:extLst>
              <a:ext uri="{FF2B5EF4-FFF2-40B4-BE49-F238E27FC236}">
                <a16:creationId xmlns:a16="http://schemas.microsoft.com/office/drawing/2014/main" id="{EDDAA754-3A26-417D-A8FF-82183C06EDD9}"/>
              </a:ext>
            </a:extLst>
          </p:cNvPr>
          <p:cNvPicPr>
            <a:picLocks noChangeAspect="1"/>
          </p:cNvPicPr>
          <p:nvPr/>
        </p:nvPicPr>
        <p:blipFill>
          <a:blip r:embed="rId8">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9888520" y="2618568"/>
            <a:ext cx="172702" cy="286970"/>
          </a:xfrm>
          <a:prstGeom prst="rect">
            <a:avLst/>
          </a:prstGeom>
        </p:spPr>
      </p:pic>
      <p:sp>
        <p:nvSpPr>
          <p:cNvPr id="111" name="TextBox 110">
            <a:extLst>
              <a:ext uri="{FF2B5EF4-FFF2-40B4-BE49-F238E27FC236}">
                <a16:creationId xmlns:a16="http://schemas.microsoft.com/office/drawing/2014/main" id="{D7EF2520-59EA-44CB-8D1B-2EFAB3F7E035}"/>
              </a:ext>
            </a:extLst>
          </p:cNvPr>
          <p:cNvSpPr txBox="1"/>
          <p:nvPr/>
        </p:nvSpPr>
        <p:spPr>
          <a:xfrm>
            <a:off x="11301468" y="2704999"/>
            <a:ext cx="360676" cy="11358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…others</a:t>
            </a:r>
          </a:p>
        </p:txBody>
      </p:sp>
      <p:sp>
        <p:nvSpPr>
          <p:cNvPr id="112" name="TextBox 111">
            <a:extLst>
              <a:ext uri="{FF2B5EF4-FFF2-40B4-BE49-F238E27FC236}">
                <a16:creationId xmlns:a16="http://schemas.microsoft.com/office/drawing/2014/main" id="{238F9823-2867-42CB-B632-0AB1557F6D0D}"/>
              </a:ext>
            </a:extLst>
          </p:cNvPr>
          <p:cNvSpPr txBox="1"/>
          <p:nvPr/>
        </p:nvSpPr>
        <p:spPr>
          <a:xfrm>
            <a:off x="9791340" y="4092062"/>
            <a:ext cx="433950" cy="99388"/>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err="1">
                <a:ln>
                  <a:noFill/>
                </a:ln>
                <a:gradFill>
                  <a:gsLst>
                    <a:gs pos="2917">
                      <a:srgbClr val="000000"/>
                    </a:gs>
                    <a:gs pos="30000">
                      <a:srgbClr val="000000"/>
                    </a:gs>
                  </a:gsLst>
                  <a:lin ang="5400000" scaled="0"/>
                </a:gradFill>
                <a:effectLst/>
                <a:uLnTx/>
                <a:uFillTx/>
                <a:latin typeface="Segoe UI"/>
                <a:ea typeface="+mn-ea"/>
                <a:cs typeface="+mn-cs"/>
              </a:rPr>
              <a:t>CosmosDB</a:t>
            </a:r>
            <a:endParaRPr kumimoji="0" lang="en-US" sz="7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endParaRPr>
          </a:p>
        </p:txBody>
      </p:sp>
      <p:sp>
        <p:nvSpPr>
          <p:cNvPr id="113" name="TextBox 112">
            <a:extLst>
              <a:ext uri="{FF2B5EF4-FFF2-40B4-BE49-F238E27FC236}">
                <a16:creationId xmlns:a16="http://schemas.microsoft.com/office/drawing/2014/main" id="{114F6406-A3DA-417F-AAB2-CABC12A18578}"/>
              </a:ext>
            </a:extLst>
          </p:cNvPr>
          <p:cNvSpPr txBox="1"/>
          <p:nvPr/>
        </p:nvSpPr>
        <p:spPr>
          <a:xfrm>
            <a:off x="9121315" y="4090087"/>
            <a:ext cx="689791" cy="99388"/>
          </a:xfrm>
          <a:prstGeom prst="rect">
            <a:avLst/>
          </a:prstGeom>
          <a:noFill/>
        </p:spPr>
        <p:txBody>
          <a:bodyPr wrap="square" lIns="0" tIns="0" rIns="0" bIns="0" rtlCol="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AWS</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DynamoDB</a:t>
            </a:r>
          </a:p>
        </p:txBody>
      </p:sp>
      <p:pic>
        <p:nvPicPr>
          <p:cNvPr id="116" name="Graphic 115">
            <a:extLst>
              <a:ext uri="{FF2B5EF4-FFF2-40B4-BE49-F238E27FC236}">
                <a16:creationId xmlns:a16="http://schemas.microsoft.com/office/drawing/2014/main" id="{F9455C2A-678C-436A-A520-E644246A91B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344202" y="2626303"/>
            <a:ext cx="272582" cy="279016"/>
          </a:xfrm>
          <a:prstGeom prst="rect">
            <a:avLst/>
          </a:prstGeom>
        </p:spPr>
      </p:pic>
      <p:pic>
        <p:nvPicPr>
          <p:cNvPr id="118" name="Graphic 117">
            <a:extLst>
              <a:ext uri="{FF2B5EF4-FFF2-40B4-BE49-F238E27FC236}">
                <a16:creationId xmlns:a16="http://schemas.microsoft.com/office/drawing/2014/main" id="{38D74D83-1E82-4906-8EC5-44EFAD6AD6F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875549" y="3771394"/>
            <a:ext cx="270564" cy="276952"/>
          </a:xfrm>
          <a:prstGeom prst="rect">
            <a:avLst/>
          </a:prstGeom>
        </p:spPr>
      </p:pic>
      <p:sp>
        <p:nvSpPr>
          <p:cNvPr id="22" name="Rectangle 21">
            <a:extLst>
              <a:ext uri="{FF2B5EF4-FFF2-40B4-BE49-F238E27FC236}">
                <a16:creationId xmlns:a16="http://schemas.microsoft.com/office/drawing/2014/main" id="{47D502C4-56D3-464E-AC19-C0284DE49BA7}"/>
              </a:ext>
            </a:extLst>
          </p:cNvPr>
          <p:cNvSpPr/>
          <p:nvPr/>
        </p:nvSpPr>
        <p:spPr>
          <a:xfrm>
            <a:off x="9327952" y="2340737"/>
            <a:ext cx="682879" cy="127784"/>
          </a:xfrm>
          <a:prstGeom prst="rect">
            <a:avLst/>
          </a:prstGeom>
        </p:spPr>
        <p:txBody>
          <a:bodyPr wrap="none" lIns="0" tIns="0" rIns="0" bIns="0">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Input/output</a:t>
            </a:r>
          </a:p>
        </p:txBody>
      </p:sp>
      <p:sp>
        <p:nvSpPr>
          <p:cNvPr id="194" name="TextBox 193">
            <a:extLst>
              <a:ext uri="{FF2B5EF4-FFF2-40B4-BE49-F238E27FC236}">
                <a16:creationId xmlns:a16="http://schemas.microsoft.com/office/drawing/2014/main" id="{6FC3CDCE-3A8D-4972-B749-AEF83AECC081}"/>
              </a:ext>
            </a:extLst>
          </p:cNvPr>
          <p:cNvSpPr txBox="1"/>
          <p:nvPr/>
        </p:nvSpPr>
        <p:spPr>
          <a:xfrm>
            <a:off x="11299842" y="3965600"/>
            <a:ext cx="360676" cy="11358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…others</a:t>
            </a:r>
          </a:p>
        </p:txBody>
      </p:sp>
      <p:sp>
        <p:nvSpPr>
          <p:cNvPr id="195" name="TextBox 194">
            <a:extLst>
              <a:ext uri="{FF2B5EF4-FFF2-40B4-BE49-F238E27FC236}">
                <a16:creationId xmlns:a16="http://schemas.microsoft.com/office/drawing/2014/main" id="{557752D3-DAC6-4D22-9539-8E60984877E5}"/>
              </a:ext>
            </a:extLst>
          </p:cNvPr>
          <p:cNvSpPr txBox="1"/>
          <p:nvPr/>
        </p:nvSpPr>
        <p:spPr>
          <a:xfrm>
            <a:off x="11373925" y="4887611"/>
            <a:ext cx="360676" cy="11358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…others</a:t>
            </a:r>
          </a:p>
        </p:txBody>
      </p:sp>
      <p:grpSp>
        <p:nvGrpSpPr>
          <p:cNvPr id="2" name="Group 1">
            <a:extLst>
              <a:ext uri="{FF2B5EF4-FFF2-40B4-BE49-F238E27FC236}">
                <a16:creationId xmlns:a16="http://schemas.microsoft.com/office/drawing/2014/main" id="{7A19EAEE-9664-41E4-BDD7-FB6CCB950B35}"/>
              </a:ext>
            </a:extLst>
          </p:cNvPr>
          <p:cNvGrpSpPr/>
          <p:nvPr/>
        </p:nvGrpSpPr>
        <p:grpSpPr>
          <a:xfrm>
            <a:off x="882353" y="2279772"/>
            <a:ext cx="1638077" cy="1318193"/>
            <a:chOff x="1055073" y="2279772"/>
            <a:chExt cx="1638077" cy="1318193"/>
          </a:xfrm>
        </p:grpSpPr>
        <p:sp>
          <p:nvSpPr>
            <p:cNvPr id="190" name="Rectangle 189">
              <a:extLst>
                <a:ext uri="{FF2B5EF4-FFF2-40B4-BE49-F238E27FC236}">
                  <a16:creationId xmlns:a16="http://schemas.microsoft.com/office/drawing/2014/main" id="{F89DD0B0-2A28-407D-960D-0C57EBF00754}"/>
                </a:ext>
              </a:extLst>
            </p:cNvPr>
            <p:cNvSpPr/>
            <p:nvPr/>
          </p:nvSpPr>
          <p:spPr bwMode="auto">
            <a:xfrm>
              <a:off x="1055073" y="2279772"/>
              <a:ext cx="1638077" cy="1318193"/>
            </a:xfrm>
            <a:prstGeom prst="rect">
              <a:avLst/>
            </a:prstGeom>
            <a:solidFill>
              <a:schemeClr val="accent1">
                <a:lumMod val="20000"/>
                <a:lumOff val="80000"/>
              </a:schemeClr>
            </a:solidFill>
            <a:ln w="10795" cap="flat" cmpd="sng" algn="ctr">
              <a:noFill/>
              <a:prstDash val="solid"/>
            </a:ln>
            <a:effectLst>
              <a:outerShdw blurRad="152400" sx="102000" sy="102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13716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t>Pod</a:t>
              </a:r>
            </a:p>
          </p:txBody>
        </p:sp>
        <p:sp>
          <p:nvSpPr>
            <p:cNvPr id="191" name="Rounded Rectangle 5">
              <a:extLst>
                <a:ext uri="{FF2B5EF4-FFF2-40B4-BE49-F238E27FC236}">
                  <a16:creationId xmlns:a16="http://schemas.microsoft.com/office/drawing/2014/main" id="{BBD6AEDE-44F7-46DD-B8F8-B3579782BB32}"/>
                </a:ext>
              </a:extLst>
            </p:cNvPr>
            <p:cNvSpPr/>
            <p:nvPr/>
          </p:nvSpPr>
          <p:spPr bwMode="auto">
            <a:xfrm>
              <a:off x="1128729" y="2565401"/>
              <a:ext cx="1482070" cy="946425"/>
            </a:xfrm>
            <a:prstGeom prst="rect">
              <a:avLst/>
            </a:prstGeom>
            <a:noFill/>
            <a:ln w="19050" cap="rnd">
              <a:solidFill>
                <a:schemeClr val="bg2">
                  <a:lumMod val="75000"/>
                </a:schemeClr>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300" normalizeH="0" baseline="0" noProof="0">
                  <a:ln>
                    <a:noFill/>
                  </a:ln>
                  <a:solidFill>
                    <a:srgbClr val="000000"/>
                  </a:solidFill>
                  <a:effectLst/>
                  <a:uLnTx/>
                  <a:uFillTx/>
                  <a:latin typeface="Segoe UI Semibold"/>
                  <a:ea typeface="+mn-ea"/>
                  <a:cs typeface="Segoe UI" pitchFamily="34" charset="0"/>
                </a:rPr>
                <a:t>CONTAINER</a:t>
              </a:r>
            </a:p>
          </p:txBody>
        </p:sp>
        <p:pic>
          <p:nvPicPr>
            <p:cNvPr id="198" name="Graphic 197">
              <a:extLst>
                <a:ext uri="{FF2B5EF4-FFF2-40B4-BE49-F238E27FC236}">
                  <a16:creationId xmlns:a16="http://schemas.microsoft.com/office/drawing/2014/main" id="{7FF38056-8781-4C21-A3C7-98A08E48B3A6}"/>
                </a:ext>
              </a:extLst>
            </p:cNvPr>
            <p:cNvPicPr>
              <a:picLocks noChangeAspect="1"/>
            </p:cNvPicPr>
            <p:nvPr/>
          </p:nvPicPr>
          <p:blipFill rotWithShape="1">
            <a:blip r:embed="rId13">
              <a:extLst>
                <a:ext uri="{96DAC541-7B7A-43D3-8B79-37D633B846F1}">
                  <asvg:svgBlip xmlns:asvg="http://schemas.microsoft.com/office/drawing/2016/SVG/main" r:embed="rId14"/>
                </a:ext>
              </a:extLst>
            </a:blip>
            <a:srcRect l="9333" t="18330" r="9333" b="18330"/>
            <a:stretch/>
          </p:blipFill>
          <p:spPr>
            <a:xfrm>
              <a:off x="1655260" y="2879916"/>
              <a:ext cx="451812" cy="351861"/>
            </a:xfrm>
            <a:prstGeom prst="rect">
              <a:avLst/>
            </a:prstGeom>
          </p:spPr>
        </p:pic>
        <p:sp>
          <p:nvSpPr>
            <p:cNvPr id="199" name="Rectangle 198">
              <a:extLst>
                <a:ext uri="{FF2B5EF4-FFF2-40B4-BE49-F238E27FC236}">
                  <a16:creationId xmlns:a16="http://schemas.microsoft.com/office/drawing/2014/main" id="{23102DFF-AE02-4821-B1B4-C8556CD43641}"/>
                </a:ext>
              </a:extLst>
            </p:cNvPr>
            <p:cNvSpPr/>
            <p:nvPr/>
          </p:nvSpPr>
          <p:spPr>
            <a:xfrm>
              <a:off x="1432560" y="3248794"/>
              <a:ext cx="904351" cy="138499"/>
            </a:xfrm>
            <a:prstGeom prst="rect">
              <a:avLst/>
            </a:prstGeom>
            <a:noFill/>
            <a:ln>
              <a:noFill/>
            </a:ln>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10" normalizeH="0" baseline="0" noProof="0">
                  <a:ln>
                    <a:noFill/>
                  </a:ln>
                  <a:solidFill>
                    <a:srgbClr val="0D2192"/>
                  </a:solidFill>
                  <a:effectLst/>
                  <a:uLnTx/>
                  <a:uFillTx/>
                  <a:latin typeface="Segoe UI"/>
                  <a:ea typeface="+mn-ea"/>
                  <a:cs typeface="Segoe UI" pitchFamily="34" charset="0"/>
                </a:rPr>
                <a:t>Actor Placement</a:t>
              </a:r>
            </a:p>
          </p:txBody>
        </p:sp>
      </p:grpSp>
      <p:grpSp>
        <p:nvGrpSpPr>
          <p:cNvPr id="92" name="Group 91">
            <a:extLst>
              <a:ext uri="{FF2B5EF4-FFF2-40B4-BE49-F238E27FC236}">
                <a16:creationId xmlns:a16="http://schemas.microsoft.com/office/drawing/2014/main" id="{D4313FB5-3550-4B87-B5E2-5823CA81A686}"/>
              </a:ext>
            </a:extLst>
          </p:cNvPr>
          <p:cNvGrpSpPr/>
          <p:nvPr/>
        </p:nvGrpSpPr>
        <p:grpSpPr>
          <a:xfrm>
            <a:off x="2719023" y="2279772"/>
            <a:ext cx="1638077" cy="1318193"/>
            <a:chOff x="1055073" y="2279772"/>
            <a:chExt cx="1638077" cy="1318193"/>
          </a:xfrm>
        </p:grpSpPr>
        <p:sp>
          <p:nvSpPr>
            <p:cNvPr id="93" name="Rectangle 92">
              <a:extLst>
                <a:ext uri="{FF2B5EF4-FFF2-40B4-BE49-F238E27FC236}">
                  <a16:creationId xmlns:a16="http://schemas.microsoft.com/office/drawing/2014/main" id="{B330F997-CFBD-4EF6-8EE2-56FF6942F8B4}"/>
                </a:ext>
              </a:extLst>
            </p:cNvPr>
            <p:cNvSpPr/>
            <p:nvPr/>
          </p:nvSpPr>
          <p:spPr bwMode="auto">
            <a:xfrm>
              <a:off x="1055073" y="2279772"/>
              <a:ext cx="1638077" cy="1318193"/>
            </a:xfrm>
            <a:prstGeom prst="rect">
              <a:avLst/>
            </a:prstGeom>
            <a:solidFill>
              <a:schemeClr val="accent1">
                <a:lumMod val="20000"/>
                <a:lumOff val="80000"/>
              </a:schemeClr>
            </a:solidFill>
            <a:ln w="10795" cap="flat" cmpd="sng" algn="ctr">
              <a:noFill/>
              <a:prstDash val="solid"/>
            </a:ln>
            <a:effectLst>
              <a:outerShdw blurRad="152400" sx="102000" sy="102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13716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t>Pod</a:t>
              </a:r>
            </a:p>
          </p:txBody>
        </p:sp>
        <p:sp>
          <p:nvSpPr>
            <p:cNvPr id="94" name="Rounded Rectangle 5">
              <a:extLst>
                <a:ext uri="{FF2B5EF4-FFF2-40B4-BE49-F238E27FC236}">
                  <a16:creationId xmlns:a16="http://schemas.microsoft.com/office/drawing/2014/main" id="{59BE0C1B-AE2C-4547-BFE8-F8371D4307D2}"/>
                </a:ext>
              </a:extLst>
            </p:cNvPr>
            <p:cNvSpPr/>
            <p:nvPr/>
          </p:nvSpPr>
          <p:spPr bwMode="auto">
            <a:xfrm>
              <a:off x="1128729" y="2565401"/>
              <a:ext cx="1482070" cy="946425"/>
            </a:xfrm>
            <a:prstGeom prst="rect">
              <a:avLst/>
            </a:prstGeom>
            <a:noFill/>
            <a:ln w="19050" cap="rnd">
              <a:solidFill>
                <a:schemeClr val="bg2">
                  <a:lumMod val="75000"/>
                </a:schemeClr>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300" normalizeH="0" baseline="0" noProof="0">
                  <a:ln>
                    <a:noFill/>
                  </a:ln>
                  <a:solidFill>
                    <a:srgbClr val="000000"/>
                  </a:solidFill>
                  <a:effectLst/>
                  <a:uLnTx/>
                  <a:uFillTx/>
                  <a:latin typeface="Segoe UI Semibold"/>
                  <a:ea typeface="+mn-ea"/>
                  <a:cs typeface="Segoe UI" pitchFamily="34" charset="0"/>
                </a:rPr>
                <a:t>CONTAINER</a:t>
              </a:r>
            </a:p>
          </p:txBody>
        </p:sp>
        <p:pic>
          <p:nvPicPr>
            <p:cNvPr id="95" name="Graphic 94">
              <a:extLst>
                <a:ext uri="{FF2B5EF4-FFF2-40B4-BE49-F238E27FC236}">
                  <a16:creationId xmlns:a16="http://schemas.microsoft.com/office/drawing/2014/main" id="{7C99E107-8E42-4AF7-A9D8-34BEDF064AAF}"/>
                </a:ext>
              </a:extLst>
            </p:cNvPr>
            <p:cNvPicPr>
              <a:picLocks noChangeAspect="1"/>
            </p:cNvPicPr>
            <p:nvPr/>
          </p:nvPicPr>
          <p:blipFill rotWithShape="1">
            <a:blip r:embed="rId13">
              <a:extLst>
                <a:ext uri="{96DAC541-7B7A-43D3-8B79-37D633B846F1}">
                  <asvg:svgBlip xmlns:asvg="http://schemas.microsoft.com/office/drawing/2016/SVG/main" r:embed="rId14"/>
                </a:ext>
              </a:extLst>
            </a:blip>
            <a:srcRect l="9333" t="18330" r="9333" b="18330"/>
            <a:stretch/>
          </p:blipFill>
          <p:spPr>
            <a:xfrm>
              <a:off x="1655260" y="2879916"/>
              <a:ext cx="451812" cy="351861"/>
            </a:xfrm>
            <a:prstGeom prst="rect">
              <a:avLst/>
            </a:prstGeom>
          </p:spPr>
        </p:pic>
        <p:sp>
          <p:nvSpPr>
            <p:cNvPr id="96" name="Rectangle 95">
              <a:extLst>
                <a:ext uri="{FF2B5EF4-FFF2-40B4-BE49-F238E27FC236}">
                  <a16:creationId xmlns:a16="http://schemas.microsoft.com/office/drawing/2014/main" id="{3505C0BE-3739-43C2-9692-B1319BE464D5}"/>
                </a:ext>
              </a:extLst>
            </p:cNvPr>
            <p:cNvSpPr/>
            <p:nvPr/>
          </p:nvSpPr>
          <p:spPr>
            <a:xfrm>
              <a:off x="1410529" y="3248794"/>
              <a:ext cx="921854" cy="138499"/>
            </a:xfrm>
            <a:prstGeom prst="rect">
              <a:avLst/>
            </a:prstGeom>
            <a:noFill/>
            <a:ln>
              <a:noFill/>
            </a:ln>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10" normalizeH="0" baseline="0" noProof="0">
                  <a:ln>
                    <a:noFill/>
                  </a:ln>
                  <a:solidFill>
                    <a:srgbClr val="0D2192"/>
                  </a:solidFill>
                  <a:effectLst/>
                  <a:uLnTx/>
                  <a:uFillTx/>
                  <a:latin typeface="Segoe UI"/>
                  <a:ea typeface="+mn-ea"/>
                  <a:cs typeface="Segoe UI" pitchFamily="34" charset="0"/>
                </a:rPr>
                <a:t>Sidecar Injector</a:t>
              </a:r>
            </a:p>
          </p:txBody>
        </p:sp>
      </p:grpSp>
      <p:grpSp>
        <p:nvGrpSpPr>
          <p:cNvPr id="97" name="Group 96">
            <a:extLst>
              <a:ext uri="{FF2B5EF4-FFF2-40B4-BE49-F238E27FC236}">
                <a16:creationId xmlns:a16="http://schemas.microsoft.com/office/drawing/2014/main" id="{014F6476-5040-4034-9897-AA5FBCC26382}"/>
              </a:ext>
            </a:extLst>
          </p:cNvPr>
          <p:cNvGrpSpPr/>
          <p:nvPr/>
        </p:nvGrpSpPr>
        <p:grpSpPr>
          <a:xfrm>
            <a:off x="6361244" y="2279772"/>
            <a:ext cx="1638077" cy="1318193"/>
            <a:chOff x="1055073" y="2279772"/>
            <a:chExt cx="1638077" cy="1318193"/>
          </a:xfrm>
        </p:grpSpPr>
        <p:sp>
          <p:nvSpPr>
            <p:cNvPr id="98" name="Rectangle 97">
              <a:extLst>
                <a:ext uri="{FF2B5EF4-FFF2-40B4-BE49-F238E27FC236}">
                  <a16:creationId xmlns:a16="http://schemas.microsoft.com/office/drawing/2014/main" id="{A8754C7E-ACE2-4026-B47B-9A4A5DA64105}"/>
                </a:ext>
              </a:extLst>
            </p:cNvPr>
            <p:cNvSpPr/>
            <p:nvPr/>
          </p:nvSpPr>
          <p:spPr bwMode="auto">
            <a:xfrm>
              <a:off x="1055073" y="2279772"/>
              <a:ext cx="1638077" cy="1318193"/>
            </a:xfrm>
            <a:prstGeom prst="rect">
              <a:avLst/>
            </a:prstGeom>
            <a:solidFill>
              <a:schemeClr val="accent1">
                <a:lumMod val="20000"/>
                <a:lumOff val="80000"/>
              </a:schemeClr>
            </a:solidFill>
            <a:ln w="10795" cap="flat" cmpd="sng" algn="ctr">
              <a:noFill/>
              <a:prstDash val="solid"/>
            </a:ln>
            <a:effectLst>
              <a:outerShdw blurRad="152400" sx="102000" sy="102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13716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t>Pod</a:t>
              </a:r>
            </a:p>
          </p:txBody>
        </p:sp>
        <p:sp>
          <p:nvSpPr>
            <p:cNvPr id="99" name="Rounded Rectangle 5">
              <a:extLst>
                <a:ext uri="{FF2B5EF4-FFF2-40B4-BE49-F238E27FC236}">
                  <a16:creationId xmlns:a16="http://schemas.microsoft.com/office/drawing/2014/main" id="{B4E277C2-6F2F-460E-89BF-1E8F5364F133}"/>
                </a:ext>
              </a:extLst>
            </p:cNvPr>
            <p:cNvSpPr/>
            <p:nvPr/>
          </p:nvSpPr>
          <p:spPr bwMode="auto">
            <a:xfrm>
              <a:off x="1128729" y="2565401"/>
              <a:ext cx="1482070" cy="946425"/>
            </a:xfrm>
            <a:prstGeom prst="rect">
              <a:avLst/>
            </a:prstGeom>
            <a:noFill/>
            <a:ln w="19050" cap="rnd">
              <a:solidFill>
                <a:schemeClr val="bg2">
                  <a:lumMod val="75000"/>
                </a:schemeClr>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300" normalizeH="0" baseline="0" noProof="0">
                  <a:ln>
                    <a:noFill/>
                  </a:ln>
                  <a:solidFill>
                    <a:srgbClr val="000000"/>
                  </a:solidFill>
                  <a:effectLst/>
                  <a:uLnTx/>
                  <a:uFillTx/>
                  <a:latin typeface="Segoe UI Semibold"/>
                  <a:ea typeface="+mn-ea"/>
                  <a:cs typeface="Segoe UI" pitchFamily="34" charset="0"/>
                </a:rPr>
                <a:t>CONTAINER</a:t>
              </a:r>
            </a:p>
          </p:txBody>
        </p:sp>
        <p:pic>
          <p:nvPicPr>
            <p:cNvPr id="100" name="Graphic 99">
              <a:extLst>
                <a:ext uri="{FF2B5EF4-FFF2-40B4-BE49-F238E27FC236}">
                  <a16:creationId xmlns:a16="http://schemas.microsoft.com/office/drawing/2014/main" id="{687A8973-F615-41C7-9A9A-47DFE127FB89}"/>
                </a:ext>
              </a:extLst>
            </p:cNvPr>
            <p:cNvPicPr>
              <a:picLocks noChangeAspect="1"/>
            </p:cNvPicPr>
            <p:nvPr/>
          </p:nvPicPr>
          <p:blipFill rotWithShape="1">
            <a:blip r:embed="rId13">
              <a:extLst>
                <a:ext uri="{96DAC541-7B7A-43D3-8B79-37D633B846F1}">
                  <asvg:svgBlip xmlns:asvg="http://schemas.microsoft.com/office/drawing/2016/SVG/main" r:embed="rId14"/>
                </a:ext>
              </a:extLst>
            </a:blip>
            <a:srcRect l="9333" t="18330" r="9333" b="18330"/>
            <a:stretch/>
          </p:blipFill>
          <p:spPr>
            <a:xfrm>
              <a:off x="1655260" y="2879916"/>
              <a:ext cx="451812" cy="351861"/>
            </a:xfrm>
            <a:prstGeom prst="rect">
              <a:avLst/>
            </a:prstGeom>
          </p:spPr>
        </p:pic>
        <p:sp>
          <p:nvSpPr>
            <p:cNvPr id="101" name="Rectangle 100">
              <a:extLst>
                <a:ext uri="{FF2B5EF4-FFF2-40B4-BE49-F238E27FC236}">
                  <a16:creationId xmlns:a16="http://schemas.microsoft.com/office/drawing/2014/main" id="{6B4EA1C9-1BEA-4FA2-92F4-876665B5B6E6}"/>
                </a:ext>
              </a:extLst>
            </p:cNvPr>
            <p:cNvSpPr/>
            <p:nvPr/>
          </p:nvSpPr>
          <p:spPr>
            <a:xfrm>
              <a:off x="1538081" y="3248794"/>
              <a:ext cx="666750" cy="142383"/>
            </a:xfrm>
            <a:prstGeom prst="rect">
              <a:avLst/>
            </a:prstGeom>
            <a:noFill/>
            <a:ln>
              <a:noFill/>
            </a:ln>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10" normalizeH="0" baseline="0" noProof="0">
                  <a:ln>
                    <a:noFill/>
                  </a:ln>
                  <a:solidFill>
                    <a:srgbClr val="0D2192"/>
                  </a:solidFill>
                  <a:effectLst/>
                  <a:uLnTx/>
                  <a:uFillTx/>
                  <a:latin typeface="Segoe UI"/>
                  <a:ea typeface="+mn-ea"/>
                  <a:cs typeface="Segoe UI" pitchFamily="34" charset="0"/>
                </a:rPr>
                <a:t>Operator</a:t>
              </a:r>
            </a:p>
          </p:txBody>
        </p:sp>
      </p:grpSp>
      <p:grpSp>
        <p:nvGrpSpPr>
          <p:cNvPr id="162" name="Group 161">
            <a:extLst>
              <a:ext uri="{FF2B5EF4-FFF2-40B4-BE49-F238E27FC236}">
                <a16:creationId xmlns:a16="http://schemas.microsoft.com/office/drawing/2014/main" id="{B68F3260-E3BA-458C-A6C2-2E7D03D8AB7E}"/>
              </a:ext>
            </a:extLst>
          </p:cNvPr>
          <p:cNvGrpSpPr/>
          <p:nvPr/>
        </p:nvGrpSpPr>
        <p:grpSpPr>
          <a:xfrm>
            <a:off x="4766952" y="4616685"/>
            <a:ext cx="1190067" cy="569692"/>
            <a:chOff x="8148812" y="2687152"/>
            <a:chExt cx="1190067" cy="569692"/>
          </a:xfrm>
        </p:grpSpPr>
        <p:sp>
          <p:nvSpPr>
            <p:cNvPr id="163" name="Rectangle 162">
              <a:extLst>
                <a:ext uri="{FF2B5EF4-FFF2-40B4-BE49-F238E27FC236}">
                  <a16:creationId xmlns:a16="http://schemas.microsoft.com/office/drawing/2014/main" id="{F0DA63E1-5F66-42FE-BB31-2693AABCDDE9}"/>
                </a:ext>
              </a:extLst>
            </p:cNvPr>
            <p:cNvSpPr/>
            <p:nvPr/>
          </p:nvSpPr>
          <p:spPr>
            <a:xfrm>
              <a:off x="8259392" y="2687152"/>
              <a:ext cx="974035" cy="307777"/>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err="1">
                  <a:ln>
                    <a:noFill/>
                  </a:ln>
                  <a:solidFill>
                    <a:srgbClr val="1A1A1A"/>
                  </a:solidFill>
                  <a:effectLst/>
                  <a:uLnTx/>
                  <a:uFillTx/>
                  <a:latin typeface="Segoe UI"/>
                  <a:ea typeface="Segoe UI" pitchFamily="34" charset="0"/>
                  <a:cs typeface="Segoe UI" pitchFamily="34" charset="0"/>
                </a:rPr>
                <a:t>Dapr</a:t>
              </a:r>
              <a:r>
                <a:rPr kumimoji="0" lang="en-US" sz="14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 API</a:t>
              </a:r>
            </a:p>
          </p:txBody>
        </p:sp>
        <p:cxnSp>
          <p:nvCxnSpPr>
            <p:cNvPr id="164" name="Straight Arrow Connector 163">
              <a:extLst>
                <a:ext uri="{FF2B5EF4-FFF2-40B4-BE49-F238E27FC236}">
                  <a16:creationId xmlns:a16="http://schemas.microsoft.com/office/drawing/2014/main" id="{67B99C3B-8350-44A7-983A-5670446BFFA1}"/>
                </a:ext>
              </a:extLst>
            </p:cNvPr>
            <p:cNvCxnSpPr>
              <a:cxnSpLocks/>
            </p:cNvCxnSpPr>
            <p:nvPr/>
          </p:nvCxnSpPr>
          <p:spPr>
            <a:xfrm>
              <a:off x="8148812" y="3014872"/>
              <a:ext cx="1190067" cy="0"/>
            </a:xfrm>
            <a:prstGeom prst="straightConnector1">
              <a:avLst/>
            </a:prstGeom>
            <a:ln w="19050">
              <a:solidFill>
                <a:schemeClr val="accent6"/>
              </a:solidFill>
              <a:headEnd type="arrow" w="lg" len="med"/>
              <a:tailEnd type="arrow" w="lg" len="med"/>
            </a:ln>
          </p:spPr>
          <p:style>
            <a:lnRef idx="1">
              <a:schemeClr val="accent1"/>
            </a:lnRef>
            <a:fillRef idx="0">
              <a:schemeClr val="accent1"/>
            </a:fillRef>
            <a:effectRef idx="0">
              <a:schemeClr val="accent1"/>
            </a:effectRef>
            <a:fontRef idx="minor">
              <a:schemeClr val="tx1"/>
            </a:fontRef>
          </p:style>
        </p:cxnSp>
        <p:sp>
          <p:nvSpPr>
            <p:cNvPr id="165" name="Rectangle 164">
              <a:extLst>
                <a:ext uri="{FF2B5EF4-FFF2-40B4-BE49-F238E27FC236}">
                  <a16:creationId xmlns:a16="http://schemas.microsoft.com/office/drawing/2014/main" id="{2709EA60-E8B1-4F0A-8B00-EA30770EAAD5}"/>
                </a:ext>
              </a:extLst>
            </p:cNvPr>
            <p:cNvSpPr/>
            <p:nvPr/>
          </p:nvSpPr>
          <p:spPr>
            <a:xfrm>
              <a:off x="8272645" y="3026012"/>
              <a:ext cx="967408" cy="230832"/>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HTTP or </a:t>
              </a:r>
              <a:r>
                <a:rPr kumimoji="0" lang="en-US" sz="900" b="0" i="0" u="none" strike="noStrike" kern="1200" cap="none" spc="0" normalizeH="0" baseline="0" noProof="0" err="1">
                  <a:ln>
                    <a:noFill/>
                  </a:ln>
                  <a:solidFill>
                    <a:srgbClr val="1A1A1A"/>
                  </a:solidFill>
                  <a:effectLst/>
                  <a:uLnTx/>
                  <a:uFillTx/>
                  <a:latin typeface="Segoe UI"/>
                  <a:ea typeface="Segoe UI" pitchFamily="34" charset="0"/>
                  <a:cs typeface="Segoe UI" pitchFamily="34" charset="0"/>
                </a:rPr>
                <a:t>gRPC</a:t>
              </a:r>
              <a:endParaRPr kumimoji="0" lang="en-US" sz="9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endParaRPr>
            </a:p>
          </p:txBody>
        </p:sp>
      </p:grpSp>
      <p:grpSp>
        <p:nvGrpSpPr>
          <p:cNvPr id="20" name="Group 19">
            <a:extLst>
              <a:ext uri="{FF2B5EF4-FFF2-40B4-BE49-F238E27FC236}">
                <a16:creationId xmlns:a16="http://schemas.microsoft.com/office/drawing/2014/main" id="{BEF343E7-3C51-4053-9044-8304533FFF21}"/>
              </a:ext>
            </a:extLst>
          </p:cNvPr>
          <p:cNvGrpSpPr/>
          <p:nvPr/>
        </p:nvGrpSpPr>
        <p:grpSpPr>
          <a:xfrm>
            <a:off x="3836504" y="5505702"/>
            <a:ext cx="5179326" cy="344072"/>
            <a:chOff x="3836504" y="5486650"/>
            <a:chExt cx="4726541" cy="365333"/>
          </a:xfrm>
        </p:grpSpPr>
        <p:sp>
          <p:nvSpPr>
            <p:cNvPr id="167" name="Rectangle 166">
              <a:extLst>
                <a:ext uri="{FF2B5EF4-FFF2-40B4-BE49-F238E27FC236}">
                  <a16:creationId xmlns:a16="http://schemas.microsoft.com/office/drawing/2014/main" id="{DEF47A3D-5494-439D-8960-4B913D0EE846}"/>
                </a:ext>
              </a:extLst>
            </p:cNvPr>
            <p:cNvSpPr/>
            <p:nvPr/>
          </p:nvSpPr>
          <p:spPr>
            <a:xfrm>
              <a:off x="6757226" y="5704926"/>
              <a:ext cx="1412602" cy="147057"/>
            </a:xfrm>
            <a:prstGeom prst="rect">
              <a:avLst/>
            </a:prstGeom>
            <a:noFill/>
          </p:spPr>
          <p:txBody>
            <a:bodyPr wrap="square" lIns="0" tIns="0" rIns="0" b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78D4"/>
                  </a:solidFill>
                  <a:effectLst/>
                  <a:uLnTx/>
                  <a:uFillTx/>
                  <a:latin typeface="Segoe UI"/>
                  <a:ea typeface="+mn-ea"/>
                  <a:cs typeface="Segoe UI" pitchFamily="34" charset="0"/>
                </a:rPr>
                <a:t>Uses components</a:t>
              </a:r>
            </a:p>
          </p:txBody>
        </p:sp>
        <p:grpSp>
          <p:nvGrpSpPr>
            <p:cNvPr id="168" name="Group 167">
              <a:extLst>
                <a:ext uri="{FF2B5EF4-FFF2-40B4-BE49-F238E27FC236}">
                  <a16:creationId xmlns:a16="http://schemas.microsoft.com/office/drawing/2014/main" id="{AEC6CC24-7B23-4E94-A9DC-B5B24E4D096F}"/>
                </a:ext>
              </a:extLst>
            </p:cNvPr>
            <p:cNvGrpSpPr/>
            <p:nvPr/>
          </p:nvGrpSpPr>
          <p:grpSpPr>
            <a:xfrm>
              <a:off x="3836504" y="5486650"/>
              <a:ext cx="4726541" cy="199775"/>
              <a:chOff x="3745062" y="5147756"/>
              <a:chExt cx="4817983" cy="369998"/>
            </a:xfrm>
          </p:grpSpPr>
          <p:cxnSp>
            <p:nvCxnSpPr>
              <p:cNvPr id="169" name="Straight Arrow Connector 168">
                <a:extLst>
                  <a:ext uri="{FF2B5EF4-FFF2-40B4-BE49-F238E27FC236}">
                    <a16:creationId xmlns:a16="http://schemas.microsoft.com/office/drawing/2014/main" id="{E9A8EA33-A2BB-4DD2-BD79-B34705CB91DE}"/>
                  </a:ext>
                </a:extLst>
              </p:cNvPr>
              <p:cNvCxnSpPr>
                <a:cxnSpLocks/>
              </p:cNvCxnSpPr>
              <p:nvPr/>
            </p:nvCxnSpPr>
            <p:spPr>
              <a:xfrm flipV="1">
                <a:off x="3753064" y="5147756"/>
                <a:ext cx="3907" cy="369998"/>
              </a:xfrm>
              <a:prstGeom prst="straightConnector1">
                <a:avLst/>
              </a:prstGeom>
              <a:ln w="19050">
                <a:solidFill>
                  <a:schemeClr val="accent1"/>
                </a:solidFill>
                <a:prstDash val="solid"/>
                <a:headEnd type="none"/>
                <a:tailEnd type="arrow" w="lg" len="med"/>
              </a:ln>
            </p:spPr>
            <p:style>
              <a:lnRef idx="1">
                <a:schemeClr val="accent1"/>
              </a:lnRef>
              <a:fillRef idx="0">
                <a:schemeClr val="accent1"/>
              </a:fillRef>
              <a:effectRef idx="0">
                <a:schemeClr val="accent1"/>
              </a:effectRef>
              <a:fontRef idx="minor">
                <a:schemeClr val="tx1"/>
              </a:fontRef>
            </p:style>
          </p:cxnSp>
          <p:cxnSp>
            <p:nvCxnSpPr>
              <p:cNvPr id="170" name="Straight Arrow Connector 169">
                <a:extLst>
                  <a:ext uri="{FF2B5EF4-FFF2-40B4-BE49-F238E27FC236}">
                    <a16:creationId xmlns:a16="http://schemas.microsoft.com/office/drawing/2014/main" id="{F1038C1A-0547-4B0F-9AAB-4421DA49108D}"/>
                  </a:ext>
                </a:extLst>
              </p:cNvPr>
              <p:cNvCxnSpPr>
                <a:cxnSpLocks/>
              </p:cNvCxnSpPr>
              <p:nvPr/>
            </p:nvCxnSpPr>
            <p:spPr>
              <a:xfrm flipV="1">
                <a:off x="3745062" y="5505888"/>
                <a:ext cx="4817983" cy="8539"/>
              </a:xfrm>
              <a:prstGeom prst="straightConnector1">
                <a:avLst/>
              </a:prstGeom>
              <a:ln w="19050">
                <a:solidFill>
                  <a:schemeClr val="accent1"/>
                </a:solidFill>
                <a:prstDash val="solid"/>
                <a:headEnd type="none"/>
                <a:tailEnd type="arrow" w="lg" len="med"/>
              </a:ln>
            </p:spPr>
            <p:style>
              <a:lnRef idx="1">
                <a:schemeClr val="accent1"/>
              </a:lnRef>
              <a:fillRef idx="0">
                <a:schemeClr val="accent1"/>
              </a:fillRef>
              <a:effectRef idx="0">
                <a:schemeClr val="accent1"/>
              </a:effectRef>
              <a:fontRef idx="minor">
                <a:schemeClr val="tx1"/>
              </a:fontRef>
            </p:style>
          </p:cxnSp>
        </p:grpSp>
      </p:grpSp>
      <p:grpSp>
        <p:nvGrpSpPr>
          <p:cNvPr id="126" name="Group 125">
            <a:extLst>
              <a:ext uri="{FF2B5EF4-FFF2-40B4-BE49-F238E27FC236}">
                <a16:creationId xmlns:a16="http://schemas.microsoft.com/office/drawing/2014/main" id="{8B538BD3-5665-47A1-8D53-B8DF7DD3309E}"/>
              </a:ext>
            </a:extLst>
          </p:cNvPr>
          <p:cNvGrpSpPr/>
          <p:nvPr/>
        </p:nvGrpSpPr>
        <p:grpSpPr>
          <a:xfrm>
            <a:off x="3146374" y="4528064"/>
            <a:ext cx="1482070" cy="946425"/>
            <a:chOff x="1128729" y="2565401"/>
            <a:chExt cx="1482070" cy="946425"/>
          </a:xfrm>
        </p:grpSpPr>
        <p:sp>
          <p:nvSpPr>
            <p:cNvPr id="131" name="Rounded Rectangle 5">
              <a:extLst>
                <a:ext uri="{FF2B5EF4-FFF2-40B4-BE49-F238E27FC236}">
                  <a16:creationId xmlns:a16="http://schemas.microsoft.com/office/drawing/2014/main" id="{0DCC28DD-779D-40F7-A366-9DFCF80B4EB6}"/>
                </a:ext>
              </a:extLst>
            </p:cNvPr>
            <p:cNvSpPr/>
            <p:nvPr/>
          </p:nvSpPr>
          <p:spPr bwMode="auto">
            <a:xfrm>
              <a:off x="1128729" y="2565401"/>
              <a:ext cx="1482070" cy="946425"/>
            </a:xfrm>
            <a:prstGeom prst="rect">
              <a:avLst/>
            </a:prstGeom>
            <a:noFill/>
            <a:ln w="19050" cap="rnd">
              <a:solidFill>
                <a:schemeClr val="bg2">
                  <a:lumMod val="75000"/>
                </a:schemeClr>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300" normalizeH="0" baseline="0" noProof="0">
                  <a:ln>
                    <a:noFill/>
                  </a:ln>
                  <a:solidFill>
                    <a:srgbClr val="000000"/>
                  </a:solidFill>
                  <a:effectLst/>
                  <a:uLnTx/>
                  <a:uFillTx/>
                  <a:latin typeface="Segoe UI Semibold"/>
                  <a:ea typeface="+mn-ea"/>
                  <a:cs typeface="Segoe UI" pitchFamily="34" charset="0"/>
                </a:rPr>
                <a:t>CONTAINER</a:t>
              </a:r>
            </a:p>
          </p:txBody>
        </p:sp>
        <p:pic>
          <p:nvPicPr>
            <p:cNvPr id="132" name="Graphic 131">
              <a:extLst>
                <a:ext uri="{FF2B5EF4-FFF2-40B4-BE49-F238E27FC236}">
                  <a16:creationId xmlns:a16="http://schemas.microsoft.com/office/drawing/2014/main" id="{7863B2AA-6614-4A87-A723-3A108864727D}"/>
                </a:ext>
              </a:extLst>
            </p:cNvPr>
            <p:cNvPicPr>
              <a:picLocks noChangeAspect="1"/>
            </p:cNvPicPr>
            <p:nvPr/>
          </p:nvPicPr>
          <p:blipFill rotWithShape="1">
            <a:blip r:embed="rId13">
              <a:extLst>
                <a:ext uri="{96DAC541-7B7A-43D3-8B79-37D633B846F1}">
                  <asvg:svgBlip xmlns:asvg="http://schemas.microsoft.com/office/drawing/2016/SVG/main" r:embed="rId14"/>
                </a:ext>
              </a:extLst>
            </a:blip>
            <a:srcRect l="9333" t="18330" r="9333" b="18330"/>
            <a:stretch/>
          </p:blipFill>
          <p:spPr>
            <a:xfrm>
              <a:off x="1655260" y="2879916"/>
              <a:ext cx="451812" cy="351861"/>
            </a:xfrm>
            <a:prstGeom prst="rect">
              <a:avLst/>
            </a:prstGeom>
          </p:spPr>
        </p:pic>
        <p:sp>
          <p:nvSpPr>
            <p:cNvPr id="133" name="Rectangle 132">
              <a:extLst>
                <a:ext uri="{FF2B5EF4-FFF2-40B4-BE49-F238E27FC236}">
                  <a16:creationId xmlns:a16="http://schemas.microsoft.com/office/drawing/2014/main" id="{A2F94F70-BFAE-4172-AB98-E63109B357D4}"/>
                </a:ext>
              </a:extLst>
            </p:cNvPr>
            <p:cNvSpPr/>
            <p:nvPr/>
          </p:nvSpPr>
          <p:spPr>
            <a:xfrm>
              <a:off x="1410529" y="3248794"/>
              <a:ext cx="921854" cy="138499"/>
            </a:xfrm>
            <a:prstGeom prst="rect">
              <a:avLst/>
            </a:prstGeom>
            <a:noFill/>
            <a:ln>
              <a:noFill/>
            </a:ln>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10" normalizeH="0" baseline="0" noProof="0">
                  <a:ln>
                    <a:noFill/>
                  </a:ln>
                  <a:solidFill>
                    <a:srgbClr val="0D2192"/>
                  </a:solidFill>
                  <a:effectLst/>
                  <a:uLnTx/>
                  <a:uFillTx/>
                  <a:latin typeface="Segoe UI"/>
                  <a:ea typeface="+mn-ea"/>
                  <a:cs typeface="Segoe UI" pitchFamily="34" charset="0"/>
                </a:rPr>
                <a:t>Sidecar</a:t>
              </a:r>
            </a:p>
          </p:txBody>
        </p:sp>
      </p:grpSp>
      <p:sp>
        <p:nvSpPr>
          <p:cNvPr id="148" name="Rounded Rectangle 5">
            <a:extLst>
              <a:ext uri="{FF2B5EF4-FFF2-40B4-BE49-F238E27FC236}">
                <a16:creationId xmlns:a16="http://schemas.microsoft.com/office/drawing/2014/main" id="{B8A63340-BA71-47D5-B12C-6227314F81E6}"/>
              </a:ext>
            </a:extLst>
          </p:cNvPr>
          <p:cNvSpPr/>
          <p:nvPr/>
        </p:nvSpPr>
        <p:spPr bwMode="auto">
          <a:xfrm>
            <a:off x="6111547" y="4528064"/>
            <a:ext cx="1482070" cy="946425"/>
          </a:xfrm>
          <a:prstGeom prst="rect">
            <a:avLst/>
          </a:prstGeom>
          <a:noFill/>
          <a:ln w="19050" cap="rnd">
            <a:solidFill>
              <a:schemeClr val="bg2">
                <a:lumMod val="75000"/>
              </a:schemeClr>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300" normalizeH="0" baseline="0" noProof="0">
                <a:ln>
                  <a:noFill/>
                </a:ln>
                <a:solidFill>
                  <a:srgbClr val="000000"/>
                </a:solidFill>
                <a:effectLst/>
                <a:uLnTx/>
                <a:uFillTx/>
                <a:latin typeface="Segoe UI Semibold"/>
                <a:ea typeface="+mn-ea"/>
                <a:cs typeface="Segoe UI" pitchFamily="34" charset="0"/>
              </a:rPr>
              <a:t>CONTAINER</a:t>
            </a:r>
          </a:p>
        </p:txBody>
      </p:sp>
      <p:sp>
        <p:nvSpPr>
          <p:cNvPr id="149" name="Rectangle 148">
            <a:extLst>
              <a:ext uri="{FF2B5EF4-FFF2-40B4-BE49-F238E27FC236}">
                <a16:creationId xmlns:a16="http://schemas.microsoft.com/office/drawing/2014/main" id="{235065BA-7C3A-4305-8353-E3697146CE68}"/>
              </a:ext>
            </a:extLst>
          </p:cNvPr>
          <p:cNvSpPr/>
          <p:nvPr/>
        </p:nvSpPr>
        <p:spPr>
          <a:xfrm>
            <a:off x="6349036" y="5211457"/>
            <a:ext cx="1010476" cy="138499"/>
          </a:xfrm>
          <a:prstGeom prst="rect">
            <a:avLst/>
          </a:prstGeom>
          <a:noFill/>
          <a:ln>
            <a:noFill/>
          </a:ln>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10" normalizeH="0" baseline="0" noProof="0">
                <a:ln>
                  <a:noFill/>
                </a:ln>
                <a:solidFill>
                  <a:srgbClr val="0078D4"/>
                </a:solidFill>
                <a:effectLst/>
                <a:uLnTx/>
                <a:uFillTx/>
                <a:latin typeface="Segoe UI"/>
                <a:ea typeface="+mn-ea"/>
                <a:cs typeface="Segoe UI" pitchFamily="34" charset="0"/>
              </a:rPr>
              <a:t>Application code</a:t>
            </a:r>
          </a:p>
        </p:txBody>
      </p:sp>
      <p:grpSp>
        <p:nvGrpSpPr>
          <p:cNvPr id="136" name="app development" descr="application development">
            <a:extLst>
              <a:ext uri="{FF2B5EF4-FFF2-40B4-BE49-F238E27FC236}">
                <a16:creationId xmlns:a16="http://schemas.microsoft.com/office/drawing/2014/main" id="{4228879E-A60B-4BE8-B434-EBAF16E41FE2}"/>
              </a:ext>
            </a:extLst>
          </p:cNvPr>
          <p:cNvGrpSpPr/>
          <p:nvPr/>
        </p:nvGrpSpPr>
        <p:grpSpPr>
          <a:xfrm>
            <a:off x="6656144" y="4882921"/>
            <a:ext cx="435081" cy="262361"/>
            <a:chOff x="1619312" y="4920549"/>
            <a:chExt cx="500422" cy="301763"/>
          </a:xfrm>
        </p:grpSpPr>
        <p:sp>
          <p:nvSpPr>
            <p:cNvPr id="137" name="Freeform: Shape 136">
              <a:extLst>
                <a:ext uri="{FF2B5EF4-FFF2-40B4-BE49-F238E27FC236}">
                  <a16:creationId xmlns:a16="http://schemas.microsoft.com/office/drawing/2014/main" id="{C6093FEF-DEA2-432E-9638-11C85DE183B8}"/>
                </a:ext>
              </a:extLst>
            </p:cNvPr>
            <p:cNvSpPr/>
            <p:nvPr/>
          </p:nvSpPr>
          <p:spPr>
            <a:xfrm>
              <a:off x="1974275" y="4921004"/>
              <a:ext cx="145459" cy="301308"/>
            </a:xfrm>
            <a:custGeom>
              <a:avLst/>
              <a:gdLst>
                <a:gd name="connsiteX0" fmla="*/ 22237 w 145458"/>
                <a:gd name="connsiteY0" fmla="*/ 300372 h 301307"/>
                <a:gd name="connsiteX1" fmla="*/ 2089 w 145458"/>
                <a:gd name="connsiteY1" fmla="*/ 283378 h 301307"/>
                <a:gd name="connsiteX2" fmla="*/ 111941 w 145458"/>
                <a:gd name="connsiteY2" fmla="*/ 153201 h 301307"/>
                <a:gd name="connsiteX3" fmla="*/ 5505 w 145458"/>
                <a:gd name="connsiteY3" fmla="*/ 18383 h 301307"/>
                <a:gd name="connsiteX4" fmla="*/ 26092 w 145458"/>
                <a:gd name="connsiteY4" fmla="*/ 2089 h 301307"/>
                <a:gd name="connsiteX5" fmla="*/ 145843 w 145458"/>
                <a:gd name="connsiteY5" fmla="*/ 153727 h 301307"/>
                <a:gd name="connsiteX6" fmla="*/ 22237 w 145458"/>
                <a:gd name="connsiteY6" fmla="*/ 300372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22237" y="300372"/>
                  </a:moveTo>
                  <a:lnTo>
                    <a:pt x="2089" y="283378"/>
                  </a:lnTo>
                  <a:lnTo>
                    <a:pt x="111941" y="153201"/>
                  </a:lnTo>
                  <a:lnTo>
                    <a:pt x="5505" y="18383"/>
                  </a:lnTo>
                  <a:lnTo>
                    <a:pt x="26092" y="2089"/>
                  </a:lnTo>
                  <a:lnTo>
                    <a:pt x="145843" y="153727"/>
                  </a:lnTo>
                  <a:lnTo>
                    <a:pt x="22237" y="300372"/>
                  </a:lnTo>
                  <a:close/>
                </a:path>
              </a:pathLst>
            </a:custGeom>
            <a:solidFill>
              <a:srgbClr val="0078D4"/>
            </a:solidFill>
            <a:ln w="51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38" name="Freeform: Shape 137">
              <a:extLst>
                <a:ext uri="{FF2B5EF4-FFF2-40B4-BE49-F238E27FC236}">
                  <a16:creationId xmlns:a16="http://schemas.microsoft.com/office/drawing/2014/main" id="{89513984-A1E9-4B26-8BE3-7393794BB206}"/>
                </a:ext>
              </a:extLst>
            </p:cNvPr>
            <p:cNvSpPr/>
            <p:nvPr/>
          </p:nvSpPr>
          <p:spPr>
            <a:xfrm>
              <a:off x="1619312" y="4920549"/>
              <a:ext cx="145459" cy="301308"/>
            </a:xfrm>
            <a:custGeom>
              <a:avLst/>
              <a:gdLst>
                <a:gd name="connsiteX0" fmla="*/ 121840 w 145458"/>
                <a:gd name="connsiteY0" fmla="*/ 300285 h 301307"/>
                <a:gd name="connsiteX1" fmla="*/ 2089 w 145458"/>
                <a:gd name="connsiteY1" fmla="*/ 148734 h 301307"/>
                <a:gd name="connsiteX2" fmla="*/ 125782 w 145458"/>
                <a:gd name="connsiteY2" fmla="*/ 2089 h 301307"/>
                <a:gd name="connsiteX3" fmla="*/ 145843 w 145458"/>
                <a:gd name="connsiteY3" fmla="*/ 18996 h 301307"/>
                <a:gd name="connsiteX4" fmla="*/ 35991 w 145458"/>
                <a:gd name="connsiteY4" fmla="*/ 149260 h 301307"/>
                <a:gd name="connsiteX5" fmla="*/ 142427 w 145458"/>
                <a:gd name="connsiteY5" fmla="*/ 283991 h 301307"/>
                <a:gd name="connsiteX6" fmla="*/ 121840 w 145458"/>
                <a:gd name="connsiteY6" fmla="*/ 300285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121840" y="300285"/>
                  </a:moveTo>
                  <a:lnTo>
                    <a:pt x="2089" y="148734"/>
                  </a:lnTo>
                  <a:lnTo>
                    <a:pt x="125782" y="2089"/>
                  </a:lnTo>
                  <a:lnTo>
                    <a:pt x="145843" y="18996"/>
                  </a:lnTo>
                  <a:lnTo>
                    <a:pt x="35991" y="149260"/>
                  </a:lnTo>
                  <a:lnTo>
                    <a:pt x="142427" y="283991"/>
                  </a:lnTo>
                  <a:lnTo>
                    <a:pt x="121840" y="300285"/>
                  </a:lnTo>
                  <a:close/>
                </a:path>
              </a:pathLst>
            </a:custGeom>
            <a:solidFill>
              <a:srgbClr val="0078D4"/>
            </a:solidFill>
            <a:ln w="51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0" name="Freeform: Shape 139">
              <a:extLst>
                <a:ext uri="{FF2B5EF4-FFF2-40B4-BE49-F238E27FC236}">
                  <a16:creationId xmlns:a16="http://schemas.microsoft.com/office/drawing/2014/main" id="{A5838532-6F9C-4407-B2E1-4B7F9FF40681}"/>
                </a:ext>
              </a:extLst>
            </p:cNvPr>
            <p:cNvSpPr/>
            <p:nvPr/>
          </p:nvSpPr>
          <p:spPr>
            <a:xfrm>
              <a:off x="1823510" y="5026802"/>
              <a:ext cx="93509" cy="93509"/>
            </a:xfrm>
            <a:custGeom>
              <a:avLst/>
              <a:gdLst>
                <a:gd name="connsiteX0" fmla="*/ 48693 w 93509"/>
                <a:gd name="connsiteY0" fmla="*/ 95297 h 93509"/>
                <a:gd name="connsiteX1" fmla="*/ 95297 w 93509"/>
                <a:gd name="connsiteY1" fmla="*/ 48693 h 93509"/>
                <a:gd name="connsiteX2" fmla="*/ 48693 w 93509"/>
                <a:gd name="connsiteY2" fmla="*/ 2089 h 93509"/>
                <a:gd name="connsiteX3" fmla="*/ 2089 w 93509"/>
                <a:gd name="connsiteY3" fmla="*/ 48693 h 93509"/>
                <a:gd name="connsiteX4" fmla="*/ 48693 w 93509"/>
                <a:gd name="connsiteY4" fmla="*/ 95297 h 93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509" h="93509">
                  <a:moveTo>
                    <a:pt x="48693" y="95297"/>
                  </a:moveTo>
                  <a:cubicBezTo>
                    <a:pt x="74432" y="95297"/>
                    <a:pt x="95297" y="74431"/>
                    <a:pt x="95297" y="48693"/>
                  </a:cubicBezTo>
                  <a:cubicBezTo>
                    <a:pt x="95297" y="22954"/>
                    <a:pt x="74432" y="2089"/>
                    <a:pt x="48693" y="2089"/>
                  </a:cubicBezTo>
                  <a:cubicBezTo>
                    <a:pt x="22954" y="2089"/>
                    <a:pt x="2089" y="22954"/>
                    <a:pt x="2089" y="48693"/>
                  </a:cubicBezTo>
                  <a:cubicBezTo>
                    <a:pt x="2089" y="74431"/>
                    <a:pt x="22954" y="95297"/>
                    <a:pt x="48693" y="95297"/>
                  </a:cubicBezTo>
                  <a:close/>
                </a:path>
              </a:pathLst>
            </a:custGeom>
            <a:solidFill>
              <a:srgbClr val="50E6FF"/>
            </a:solidFill>
            <a:ln w="51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2" name="Freeform: Shape 141">
              <a:extLst>
                <a:ext uri="{FF2B5EF4-FFF2-40B4-BE49-F238E27FC236}">
                  <a16:creationId xmlns:a16="http://schemas.microsoft.com/office/drawing/2014/main" id="{7E5B3230-C335-48AB-AB71-5E2C132C1750}"/>
                </a:ext>
              </a:extLst>
            </p:cNvPr>
            <p:cNvSpPr/>
            <p:nvPr/>
          </p:nvSpPr>
          <p:spPr>
            <a:xfrm>
              <a:off x="1746245" y="4950259"/>
              <a:ext cx="249358" cy="244163"/>
            </a:xfrm>
            <a:custGeom>
              <a:avLst/>
              <a:gdLst>
                <a:gd name="connsiteX0" fmla="*/ 245797 w 249358"/>
                <a:gd name="connsiteY0" fmla="*/ 108787 h 244163"/>
                <a:gd name="connsiteX1" fmla="*/ 210581 w 249358"/>
                <a:gd name="connsiteY1" fmla="*/ 104670 h 244163"/>
                <a:gd name="connsiteX2" fmla="*/ 209530 w 249358"/>
                <a:gd name="connsiteY2" fmla="*/ 101079 h 244163"/>
                <a:gd name="connsiteX3" fmla="*/ 201207 w 249358"/>
                <a:gd name="connsiteY3" fmla="*/ 81631 h 244163"/>
                <a:gd name="connsiteX4" fmla="*/ 199280 w 249358"/>
                <a:gd name="connsiteY4" fmla="*/ 78302 h 244163"/>
                <a:gd name="connsiteX5" fmla="*/ 218114 w 249358"/>
                <a:gd name="connsiteY5" fmla="*/ 54562 h 244163"/>
                <a:gd name="connsiteX6" fmla="*/ 218377 w 249358"/>
                <a:gd name="connsiteY6" fmla="*/ 48868 h 244163"/>
                <a:gd name="connsiteX7" fmla="*/ 200156 w 249358"/>
                <a:gd name="connsiteY7" fmla="*/ 30647 h 244163"/>
                <a:gd name="connsiteX8" fmla="*/ 194462 w 249358"/>
                <a:gd name="connsiteY8" fmla="*/ 30909 h 244163"/>
                <a:gd name="connsiteX9" fmla="*/ 170109 w 249358"/>
                <a:gd name="connsiteY9" fmla="*/ 50182 h 244163"/>
                <a:gd name="connsiteX10" fmla="*/ 166868 w 249358"/>
                <a:gd name="connsiteY10" fmla="*/ 48430 h 244163"/>
                <a:gd name="connsiteX11" fmla="*/ 147945 w 249358"/>
                <a:gd name="connsiteY11" fmla="*/ 41159 h 244163"/>
                <a:gd name="connsiteX12" fmla="*/ 144179 w 249358"/>
                <a:gd name="connsiteY12" fmla="*/ 40195 h 244163"/>
                <a:gd name="connsiteX13" fmla="*/ 140237 w 249358"/>
                <a:gd name="connsiteY13" fmla="*/ 6293 h 244163"/>
                <a:gd name="connsiteX14" fmla="*/ 136382 w 249358"/>
                <a:gd name="connsiteY14" fmla="*/ 2089 h 244163"/>
                <a:gd name="connsiteX15" fmla="*/ 110627 w 249358"/>
                <a:gd name="connsiteY15" fmla="*/ 2089 h 244163"/>
                <a:gd name="connsiteX16" fmla="*/ 106773 w 249358"/>
                <a:gd name="connsiteY16" fmla="*/ 6293 h 244163"/>
                <a:gd name="connsiteX17" fmla="*/ 102656 w 249358"/>
                <a:gd name="connsiteY17" fmla="*/ 41422 h 244163"/>
                <a:gd name="connsiteX18" fmla="*/ 99239 w 249358"/>
                <a:gd name="connsiteY18" fmla="*/ 42561 h 244163"/>
                <a:gd name="connsiteX19" fmla="*/ 81544 w 249358"/>
                <a:gd name="connsiteY19" fmla="*/ 50707 h 244163"/>
                <a:gd name="connsiteX20" fmla="*/ 78215 w 249358"/>
                <a:gd name="connsiteY20" fmla="*/ 52722 h 244163"/>
                <a:gd name="connsiteX21" fmla="*/ 52022 w 249358"/>
                <a:gd name="connsiteY21" fmla="*/ 32049 h 244163"/>
                <a:gd name="connsiteX22" fmla="*/ 46328 w 249358"/>
                <a:gd name="connsiteY22" fmla="*/ 31786 h 244163"/>
                <a:gd name="connsiteX23" fmla="*/ 28107 w 249358"/>
                <a:gd name="connsiteY23" fmla="*/ 50006 h 244163"/>
                <a:gd name="connsiteX24" fmla="*/ 28369 w 249358"/>
                <a:gd name="connsiteY24" fmla="*/ 55701 h 244163"/>
                <a:gd name="connsiteX25" fmla="*/ 50007 w 249358"/>
                <a:gd name="connsiteY25" fmla="*/ 83120 h 244163"/>
                <a:gd name="connsiteX26" fmla="*/ 48430 w 249358"/>
                <a:gd name="connsiteY26" fmla="*/ 86361 h 244163"/>
                <a:gd name="connsiteX27" fmla="*/ 42561 w 249358"/>
                <a:gd name="connsiteY27" fmla="*/ 101254 h 244163"/>
                <a:gd name="connsiteX28" fmla="*/ 41510 w 249358"/>
                <a:gd name="connsiteY28" fmla="*/ 104845 h 244163"/>
                <a:gd name="connsiteX29" fmla="*/ 6294 w 249358"/>
                <a:gd name="connsiteY29" fmla="*/ 108963 h 244163"/>
                <a:gd name="connsiteX30" fmla="*/ 2089 w 249358"/>
                <a:gd name="connsiteY30" fmla="*/ 112817 h 244163"/>
                <a:gd name="connsiteX31" fmla="*/ 2089 w 249358"/>
                <a:gd name="connsiteY31" fmla="*/ 138572 h 244163"/>
                <a:gd name="connsiteX32" fmla="*/ 6294 w 249358"/>
                <a:gd name="connsiteY32" fmla="*/ 142426 h 244163"/>
                <a:gd name="connsiteX33" fmla="*/ 41597 w 249358"/>
                <a:gd name="connsiteY33" fmla="*/ 146544 h 244163"/>
                <a:gd name="connsiteX34" fmla="*/ 42648 w 249358"/>
                <a:gd name="connsiteY34" fmla="*/ 150135 h 244163"/>
                <a:gd name="connsiteX35" fmla="*/ 48518 w 249358"/>
                <a:gd name="connsiteY35" fmla="*/ 164765 h 244163"/>
                <a:gd name="connsiteX36" fmla="*/ 50182 w 249358"/>
                <a:gd name="connsiteY36" fmla="*/ 168006 h 244163"/>
                <a:gd name="connsiteX37" fmla="*/ 28369 w 249358"/>
                <a:gd name="connsiteY37" fmla="*/ 195600 h 244163"/>
                <a:gd name="connsiteX38" fmla="*/ 28107 w 249358"/>
                <a:gd name="connsiteY38" fmla="*/ 201295 h 244163"/>
                <a:gd name="connsiteX39" fmla="*/ 46328 w 249358"/>
                <a:gd name="connsiteY39" fmla="*/ 219516 h 244163"/>
                <a:gd name="connsiteX40" fmla="*/ 52022 w 249358"/>
                <a:gd name="connsiteY40" fmla="*/ 219253 h 244163"/>
                <a:gd name="connsiteX41" fmla="*/ 78565 w 249358"/>
                <a:gd name="connsiteY41" fmla="*/ 198229 h 244163"/>
                <a:gd name="connsiteX42" fmla="*/ 81894 w 249358"/>
                <a:gd name="connsiteY42" fmla="*/ 200244 h 244163"/>
                <a:gd name="connsiteX43" fmla="*/ 98888 w 249358"/>
                <a:gd name="connsiteY43" fmla="*/ 207952 h 244163"/>
                <a:gd name="connsiteX44" fmla="*/ 102305 w 249358"/>
                <a:gd name="connsiteY44" fmla="*/ 209091 h 244163"/>
                <a:gd name="connsiteX45" fmla="*/ 106247 w 249358"/>
                <a:gd name="connsiteY45" fmla="*/ 242818 h 244163"/>
                <a:gd name="connsiteX46" fmla="*/ 110102 w 249358"/>
                <a:gd name="connsiteY46" fmla="*/ 247023 h 244163"/>
                <a:gd name="connsiteX47" fmla="*/ 135857 w 249358"/>
                <a:gd name="connsiteY47" fmla="*/ 247023 h 244163"/>
                <a:gd name="connsiteX48" fmla="*/ 139711 w 249358"/>
                <a:gd name="connsiteY48" fmla="*/ 242818 h 244163"/>
                <a:gd name="connsiteX49" fmla="*/ 143478 w 249358"/>
                <a:gd name="connsiteY49" fmla="*/ 210581 h 244163"/>
                <a:gd name="connsiteX50" fmla="*/ 147245 w 249358"/>
                <a:gd name="connsiteY50" fmla="*/ 209617 h 244163"/>
                <a:gd name="connsiteX51" fmla="*/ 166167 w 249358"/>
                <a:gd name="connsiteY51" fmla="*/ 202433 h 244163"/>
                <a:gd name="connsiteX52" fmla="*/ 169408 w 249358"/>
                <a:gd name="connsiteY52" fmla="*/ 200769 h 244163"/>
                <a:gd name="connsiteX53" fmla="*/ 193411 w 249358"/>
                <a:gd name="connsiteY53" fmla="*/ 219779 h 244163"/>
                <a:gd name="connsiteX54" fmla="*/ 199105 w 249358"/>
                <a:gd name="connsiteY54" fmla="*/ 220042 h 244163"/>
                <a:gd name="connsiteX55" fmla="*/ 217326 w 249358"/>
                <a:gd name="connsiteY55" fmla="*/ 201820 h 244163"/>
                <a:gd name="connsiteX56" fmla="*/ 217063 w 249358"/>
                <a:gd name="connsiteY56" fmla="*/ 196126 h 244163"/>
                <a:gd name="connsiteX57" fmla="*/ 198755 w 249358"/>
                <a:gd name="connsiteY57" fmla="*/ 172999 h 244163"/>
                <a:gd name="connsiteX58" fmla="*/ 200769 w 249358"/>
                <a:gd name="connsiteY58" fmla="*/ 169670 h 244163"/>
                <a:gd name="connsiteX59" fmla="*/ 209355 w 249358"/>
                <a:gd name="connsiteY59" fmla="*/ 150135 h 244163"/>
                <a:gd name="connsiteX60" fmla="*/ 210405 w 249358"/>
                <a:gd name="connsiteY60" fmla="*/ 146544 h 244163"/>
                <a:gd name="connsiteX61" fmla="*/ 245797 w 249358"/>
                <a:gd name="connsiteY61" fmla="*/ 142426 h 244163"/>
                <a:gd name="connsiteX62" fmla="*/ 250001 w 249358"/>
                <a:gd name="connsiteY62" fmla="*/ 138572 h 244163"/>
                <a:gd name="connsiteX63" fmla="*/ 250001 w 249358"/>
                <a:gd name="connsiteY63" fmla="*/ 112817 h 244163"/>
                <a:gd name="connsiteX64" fmla="*/ 245797 w 249358"/>
                <a:gd name="connsiteY64" fmla="*/ 108787 h 244163"/>
                <a:gd name="connsiteX65" fmla="*/ 125958 w 249358"/>
                <a:gd name="connsiteY65" fmla="*/ 183161 h 244163"/>
                <a:gd name="connsiteX66" fmla="*/ 68053 w 249358"/>
                <a:gd name="connsiteY66" fmla="*/ 125256 h 244163"/>
                <a:gd name="connsiteX67" fmla="*/ 125958 w 249358"/>
                <a:gd name="connsiteY67" fmla="*/ 67352 h 244163"/>
                <a:gd name="connsiteX68" fmla="*/ 183862 w 249358"/>
                <a:gd name="connsiteY68" fmla="*/ 125256 h 244163"/>
                <a:gd name="connsiteX69" fmla="*/ 125958 w 249358"/>
                <a:gd name="connsiteY69" fmla="*/ 183161 h 244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49358" h="244163">
                  <a:moveTo>
                    <a:pt x="245797" y="108787"/>
                  </a:moveTo>
                  <a:lnTo>
                    <a:pt x="210581" y="104670"/>
                  </a:lnTo>
                  <a:lnTo>
                    <a:pt x="209530" y="101079"/>
                  </a:lnTo>
                  <a:cubicBezTo>
                    <a:pt x="207602" y="94333"/>
                    <a:pt x="204799" y="87763"/>
                    <a:pt x="201207" y="81631"/>
                  </a:cubicBezTo>
                  <a:lnTo>
                    <a:pt x="199280" y="78302"/>
                  </a:lnTo>
                  <a:lnTo>
                    <a:pt x="218114" y="54562"/>
                  </a:lnTo>
                  <a:cubicBezTo>
                    <a:pt x="219604" y="52635"/>
                    <a:pt x="219692" y="50182"/>
                    <a:pt x="218377" y="48868"/>
                  </a:cubicBezTo>
                  <a:lnTo>
                    <a:pt x="200156" y="30647"/>
                  </a:lnTo>
                  <a:cubicBezTo>
                    <a:pt x="198755" y="29245"/>
                    <a:pt x="196302" y="29333"/>
                    <a:pt x="194462" y="30909"/>
                  </a:cubicBezTo>
                  <a:lnTo>
                    <a:pt x="170109" y="50182"/>
                  </a:lnTo>
                  <a:lnTo>
                    <a:pt x="166868" y="48430"/>
                  </a:lnTo>
                  <a:cubicBezTo>
                    <a:pt x="161086" y="45364"/>
                    <a:pt x="154691" y="42911"/>
                    <a:pt x="147945" y="41159"/>
                  </a:cubicBezTo>
                  <a:lnTo>
                    <a:pt x="144179" y="40195"/>
                  </a:lnTo>
                  <a:lnTo>
                    <a:pt x="140237" y="6293"/>
                  </a:lnTo>
                  <a:cubicBezTo>
                    <a:pt x="139974" y="3928"/>
                    <a:pt x="138309" y="2089"/>
                    <a:pt x="136382" y="2089"/>
                  </a:cubicBezTo>
                  <a:lnTo>
                    <a:pt x="110627" y="2089"/>
                  </a:lnTo>
                  <a:cubicBezTo>
                    <a:pt x="108700" y="2089"/>
                    <a:pt x="107036" y="3928"/>
                    <a:pt x="106773" y="6293"/>
                  </a:cubicBezTo>
                  <a:lnTo>
                    <a:pt x="102656" y="41422"/>
                  </a:lnTo>
                  <a:lnTo>
                    <a:pt x="99239" y="42561"/>
                  </a:lnTo>
                  <a:cubicBezTo>
                    <a:pt x="93195" y="44488"/>
                    <a:pt x="87238" y="47203"/>
                    <a:pt x="81544" y="50707"/>
                  </a:cubicBezTo>
                  <a:lnTo>
                    <a:pt x="78215" y="52722"/>
                  </a:lnTo>
                  <a:lnTo>
                    <a:pt x="52022" y="32049"/>
                  </a:lnTo>
                  <a:cubicBezTo>
                    <a:pt x="50095" y="30559"/>
                    <a:pt x="47642" y="30471"/>
                    <a:pt x="46328" y="31786"/>
                  </a:cubicBezTo>
                  <a:lnTo>
                    <a:pt x="28107" y="50006"/>
                  </a:lnTo>
                  <a:cubicBezTo>
                    <a:pt x="26705" y="51408"/>
                    <a:pt x="26880" y="53861"/>
                    <a:pt x="28369" y="55701"/>
                  </a:cubicBezTo>
                  <a:lnTo>
                    <a:pt x="50007" y="83120"/>
                  </a:lnTo>
                  <a:lnTo>
                    <a:pt x="48430" y="86361"/>
                  </a:lnTo>
                  <a:cubicBezTo>
                    <a:pt x="45977" y="91180"/>
                    <a:pt x="44050" y="96173"/>
                    <a:pt x="42561" y="101254"/>
                  </a:cubicBezTo>
                  <a:lnTo>
                    <a:pt x="41510" y="104845"/>
                  </a:lnTo>
                  <a:lnTo>
                    <a:pt x="6294" y="108963"/>
                  </a:lnTo>
                  <a:cubicBezTo>
                    <a:pt x="3929" y="109225"/>
                    <a:pt x="2089" y="110890"/>
                    <a:pt x="2089" y="112817"/>
                  </a:cubicBezTo>
                  <a:lnTo>
                    <a:pt x="2089" y="138572"/>
                  </a:lnTo>
                  <a:cubicBezTo>
                    <a:pt x="2089" y="140499"/>
                    <a:pt x="3929" y="142163"/>
                    <a:pt x="6294" y="142426"/>
                  </a:cubicBezTo>
                  <a:lnTo>
                    <a:pt x="41597" y="146544"/>
                  </a:lnTo>
                  <a:lnTo>
                    <a:pt x="42648" y="150135"/>
                  </a:lnTo>
                  <a:cubicBezTo>
                    <a:pt x="44138" y="155041"/>
                    <a:pt x="46065" y="160034"/>
                    <a:pt x="48518" y="164765"/>
                  </a:cubicBezTo>
                  <a:lnTo>
                    <a:pt x="50182" y="168006"/>
                  </a:lnTo>
                  <a:lnTo>
                    <a:pt x="28369" y="195600"/>
                  </a:lnTo>
                  <a:cubicBezTo>
                    <a:pt x="26880" y="197528"/>
                    <a:pt x="26793" y="199981"/>
                    <a:pt x="28107" y="201295"/>
                  </a:cubicBezTo>
                  <a:lnTo>
                    <a:pt x="46328" y="219516"/>
                  </a:lnTo>
                  <a:cubicBezTo>
                    <a:pt x="47730" y="220918"/>
                    <a:pt x="50182" y="220742"/>
                    <a:pt x="52022" y="219253"/>
                  </a:cubicBezTo>
                  <a:lnTo>
                    <a:pt x="78565" y="198229"/>
                  </a:lnTo>
                  <a:lnTo>
                    <a:pt x="81894" y="200244"/>
                  </a:lnTo>
                  <a:cubicBezTo>
                    <a:pt x="87326" y="203485"/>
                    <a:pt x="93107" y="206113"/>
                    <a:pt x="98888" y="207952"/>
                  </a:cubicBezTo>
                  <a:lnTo>
                    <a:pt x="102305" y="209091"/>
                  </a:lnTo>
                  <a:lnTo>
                    <a:pt x="106247" y="242818"/>
                  </a:lnTo>
                  <a:cubicBezTo>
                    <a:pt x="106510" y="245183"/>
                    <a:pt x="108174" y="247023"/>
                    <a:pt x="110102" y="247023"/>
                  </a:cubicBezTo>
                  <a:lnTo>
                    <a:pt x="135857" y="247023"/>
                  </a:lnTo>
                  <a:cubicBezTo>
                    <a:pt x="137784" y="247023"/>
                    <a:pt x="139448" y="245183"/>
                    <a:pt x="139711" y="242818"/>
                  </a:cubicBezTo>
                  <a:lnTo>
                    <a:pt x="143478" y="210581"/>
                  </a:lnTo>
                  <a:lnTo>
                    <a:pt x="147245" y="209617"/>
                  </a:lnTo>
                  <a:cubicBezTo>
                    <a:pt x="153903" y="207952"/>
                    <a:pt x="160298" y="205499"/>
                    <a:pt x="166167" y="202433"/>
                  </a:cubicBezTo>
                  <a:lnTo>
                    <a:pt x="169408" y="200769"/>
                  </a:lnTo>
                  <a:lnTo>
                    <a:pt x="193411" y="219779"/>
                  </a:lnTo>
                  <a:cubicBezTo>
                    <a:pt x="195338" y="221268"/>
                    <a:pt x="197791" y="221355"/>
                    <a:pt x="199105" y="220042"/>
                  </a:cubicBezTo>
                  <a:lnTo>
                    <a:pt x="217326" y="201820"/>
                  </a:lnTo>
                  <a:cubicBezTo>
                    <a:pt x="218728" y="200419"/>
                    <a:pt x="218640" y="197966"/>
                    <a:pt x="217063" y="196126"/>
                  </a:cubicBezTo>
                  <a:lnTo>
                    <a:pt x="198755" y="172999"/>
                  </a:lnTo>
                  <a:lnTo>
                    <a:pt x="200769" y="169670"/>
                  </a:lnTo>
                  <a:cubicBezTo>
                    <a:pt x="204536" y="163363"/>
                    <a:pt x="207427" y="156793"/>
                    <a:pt x="209355" y="150135"/>
                  </a:cubicBezTo>
                  <a:lnTo>
                    <a:pt x="210405" y="146544"/>
                  </a:lnTo>
                  <a:lnTo>
                    <a:pt x="245797" y="142426"/>
                  </a:lnTo>
                  <a:cubicBezTo>
                    <a:pt x="248162" y="142163"/>
                    <a:pt x="250001" y="140499"/>
                    <a:pt x="250001" y="138572"/>
                  </a:cubicBezTo>
                  <a:lnTo>
                    <a:pt x="250001" y="112817"/>
                  </a:lnTo>
                  <a:cubicBezTo>
                    <a:pt x="250001" y="110715"/>
                    <a:pt x="248162" y="109050"/>
                    <a:pt x="245797" y="108787"/>
                  </a:cubicBezTo>
                  <a:close/>
                  <a:moveTo>
                    <a:pt x="125958" y="183161"/>
                  </a:moveTo>
                  <a:cubicBezTo>
                    <a:pt x="93983" y="183161"/>
                    <a:pt x="68053" y="157144"/>
                    <a:pt x="68053" y="125256"/>
                  </a:cubicBezTo>
                  <a:cubicBezTo>
                    <a:pt x="68053" y="93282"/>
                    <a:pt x="94071" y="67352"/>
                    <a:pt x="125958" y="67352"/>
                  </a:cubicBezTo>
                  <a:cubicBezTo>
                    <a:pt x="157844" y="67352"/>
                    <a:pt x="183862" y="93369"/>
                    <a:pt x="183862" y="125256"/>
                  </a:cubicBezTo>
                  <a:cubicBezTo>
                    <a:pt x="183862" y="157144"/>
                    <a:pt x="157844" y="183161"/>
                    <a:pt x="125958" y="183161"/>
                  </a:cubicBezTo>
                  <a:close/>
                </a:path>
              </a:pathLst>
            </a:custGeom>
            <a:solidFill>
              <a:srgbClr val="0078D7"/>
            </a:solidFill>
            <a:ln w="51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81" name="Group 80">
            <a:extLst>
              <a:ext uri="{FF2B5EF4-FFF2-40B4-BE49-F238E27FC236}">
                <a16:creationId xmlns:a16="http://schemas.microsoft.com/office/drawing/2014/main" id="{9B2BCF03-326E-45E5-8C95-7BC9155BA199}"/>
              </a:ext>
            </a:extLst>
          </p:cNvPr>
          <p:cNvGrpSpPr/>
          <p:nvPr/>
        </p:nvGrpSpPr>
        <p:grpSpPr>
          <a:xfrm>
            <a:off x="4532221" y="2270742"/>
            <a:ext cx="1638077" cy="1318193"/>
            <a:chOff x="1055073" y="2279772"/>
            <a:chExt cx="1638077" cy="1318193"/>
          </a:xfrm>
        </p:grpSpPr>
        <p:sp>
          <p:nvSpPr>
            <p:cNvPr id="82" name="Rectangle 81">
              <a:extLst>
                <a:ext uri="{FF2B5EF4-FFF2-40B4-BE49-F238E27FC236}">
                  <a16:creationId xmlns:a16="http://schemas.microsoft.com/office/drawing/2014/main" id="{1A6B1B32-8DEC-466B-A66C-6846BA162C30}"/>
                </a:ext>
              </a:extLst>
            </p:cNvPr>
            <p:cNvSpPr/>
            <p:nvPr/>
          </p:nvSpPr>
          <p:spPr bwMode="auto">
            <a:xfrm>
              <a:off x="1055073" y="2279772"/>
              <a:ext cx="1638077" cy="1318193"/>
            </a:xfrm>
            <a:prstGeom prst="rect">
              <a:avLst/>
            </a:prstGeom>
            <a:solidFill>
              <a:schemeClr val="accent1">
                <a:lumMod val="20000"/>
                <a:lumOff val="80000"/>
              </a:schemeClr>
            </a:solidFill>
            <a:ln w="10795" cap="flat" cmpd="sng" algn="ctr">
              <a:noFill/>
              <a:prstDash val="solid"/>
            </a:ln>
            <a:effectLst>
              <a:outerShdw blurRad="152400" sx="102000" sy="102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13716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t>Pod</a:t>
              </a:r>
            </a:p>
          </p:txBody>
        </p:sp>
        <p:sp>
          <p:nvSpPr>
            <p:cNvPr id="83" name="Rounded Rectangle 5">
              <a:extLst>
                <a:ext uri="{FF2B5EF4-FFF2-40B4-BE49-F238E27FC236}">
                  <a16:creationId xmlns:a16="http://schemas.microsoft.com/office/drawing/2014/main" id="{42C9837B-2A5B-4769-ABC2-B0F021B53887}"/>
                </a:ext>
              </a:extLst>
            </p:cNvPr>
            <p:cNvSpPr/>
            <p:nvPr/>
          </p:nvSpPr>
          <p:spPr bwMode="auto">
            <a:xfrm>
              <a:off x="1128729" y="2565401"/>
              <a:ext cx="1482070" cy="946425"/>
            </a:xfrm>
            <a:prstGeom prst="rect">
              <a:avLst/>
            </a:prstGeom>
            <a:noFill/>
            <a:ln w="19050" cap="rnd">
              <a:solidFill>
                <a:schemeClr val="bg2">
                  <a:lumMod val="75000"/>
                </a:schemeClr>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300" normalizeH="0" baseline="0" noProof="0">
                  <a:ln>
                    <a:noFill/>
                  </a:ln>
                  <a:solidFill>
                    <a:srgbClr val="000000"/>
                  </a:solidFill>
                  <a:effectLst/>
                  <a:uLnTx/>
                  <a:uFillTx/>
                  <a:latin typeface="Segoe UI Semibold"/>
                  <a:ea typeface="+mn-ea"/>
                  <a:cs typeface="Segoe UI" pitchFamily="34" charset="0"/>
                </a:rPr>
                <a:t>CONTAINER</a:t>
              </a:r>
            </a:p>
          </p:txBody>
        </p:sp>
        <p:pic>
          <p:nvPicPr>
            <p:cNvPr id="84" name="Graphic 83">
              <a:extLst>
                <a:ext uri="{FF2B5EF4-FFF2-40B4-BE49-F238E27FC236}">
                  <a16:creationId xmlns:a16="http://schemas.microsoft.com/office/drawing/2014/main" id="{C4DEEB15-5FA0-4CE8-ABD3-4CC2C9AC3140}"/>
                </a:ext>
              </a:extLst>
            </p:cNvPr>
            <p:cNvPicPr>
              <a:picLocks noChangeAspect="1"/>
            </p:cNvPicPr>
            <p:nvPr/>
          </p:nvPicPr>
          <p:blipFill rotWithShape="1">
            <a:blip r:embed="rId13">
              <a:extLst>
                <a:ext uri="{96DAC541-7B7A-43D3-8B79-37D633B846F1}">
                  <asvg:svgBlip xmlns:asvg="http://schemas.microsoft.com/office/drawing/2016/SVG/main" r:embed="rId14"/>
                </a:ext>
              </a:extLst>
            </a:blip>
            <a:srcRect l="9333" t="18330" r="9333" b="18330"/>
            <a:stretch/>
          </p:blipFill>
          <p:spPr>
            <a:xfrm>
              <a:off x="1655260" y="2879916"/>
              <a:ext cx="451812" cy="351861"/>
            </a:xfrm>
            <a:prstGeom prst="rect">
              <a:avLst/>
            </a:prstGeom>
          </p:spPr>
        </p:pic>
        <p:sp>
          <p:nvSpPr>
            <p:cNvPr id="85" name="Rectangle 84">
              <a:extLst>
                <a:ext uri="{FF2B5EF4-FFF2-40B4-BE49-F238E27FC236}">
                  <a16:creationId xmlns:a16="http://schemas.microsoft.com/office/drawing/2014/main" id="{D23DF9EF-9128-42DF-87E6-9AF070D139D0}"/>
                </a:ext>
              </a:extLst>
            </p:cNvPr>
            <p:cNvSpPr/>
            <p:nvPr/>
          </p:nvSpPr>
          <p:spPr>
            <a:xfrm>
              <a:off x="1538081" y="3248794"/>
              <a:ext cx="666750" cy="142383"/>
            </a:xfrm>
            <a:prstGeom prst="rect">
              <a:avLst/>
            </a:prstGeom>
            <a:noFill/>
            <a:ln>
              <a:noFill/>
            </a:ln>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10" normalizeH="0" baseline="0" noProof="0">
                  <a:ln>
                    <a:noFill/>
                  </a:ln>
                  <a:solidFill>
                    <a:srgbClr val="0D2192"/>
                  </a:solidFill>
                  <a:effectLst/>
                  <a:uLnTx/>
                  <a:uFillTx/>
                  <a:latin typeface="Segoe UI"/>
                  <a:ea typeface="+mn-ea"/>
                  <a:cs typeface="Segoe UI" pitchFamily="34" charset="0"/>
                </a:rPr>
                <a:t>Sentry</a:t>
              </a:r>
            </a:p>
          </p:txBody>
        </p:sp>
      </p:grpSp>
      <p:sp>
        <p:nvSpPr>
          <p:cNvPr id="103" name="Rectangle 6">
            <a:extLst>
              <a:ext uri="{FF2B5EF4-FFF2-40B4-BE49-F238E27FC236}">
                <a16:creationId xmlns:a16="http://schemas.microsoft.com/office/drawing/2014/main" id="{A1186101-22D0-426B-B6D1-CF606E121FFB}"/>
              </a:ext>
            </a:extLst>
          </p:cNvPr>
          <p:cNvSpPr/>
          <p:nvPr/>
        </p:nvSpPr>
        <p:spPr bwMode="auto">
          <a:xfrm>
            <a:off x="5347504" y="3509922"/>
            <a:ext cx="1863827" cy="347731"/>
          </a:xfrm>
          <a:custGeom>
            <a:avLst/>
            <a:gdLst>
              <a:gd name="connsiteX0" fmla="*/ 0 w 3726180"/>
              <a:gd name="connsiteY0" fmla="*/ 0 h 205740"/>
              <a:gd name="connsiteX1" fmla="*/ 3726180 w 3726180"/>
              <a:gd name="connsiteY1" fmla="*/ 0 h 205740"/>
              <a:gd name="connsiteX2" fmla="*/ 3726180 w 3726180"/>
              <a:gd name="connsiteY2" fmla="*/ 205740 h 205740"/>
              <a:gd name="connsiteX3" fmla="*/ 0 w 3726180"/>
              <a:gd name="connsiteY3" fmla="*/ 205740 h 205740"/>
              <a:gd name="connsiteX4" fmla="*/ 0 w 3726180"/>
              <a:gd name="connsiteY4" fmla="*/ 0 h 205740"/>
              <a:gd name="connsiteX0" fmla="*/ 3726180 w 3817620"/>
              <a:gd name="connsiteY0" fmla="*/ 0 h 205740"/>
              <a:gd name="connsiteX1" fmla="*/ 3726180 w 3817620"/>
              <a:gd name="connsiteY1" fmla="*/ 205740 h 205740"/>
              <a:gd name="connsiteX2" fmla="*/ 0 w 3817620"/>
              <a:gd name="connsiteY2" fmla="*/ 205740 h 205740"/>
              <a:gd name="connsiteX3" fmla="*/ 0 w 3817620"/>
              <a:gd name="connsiteY3" fmla="*/ 0 h 205740"/>
              <a:gd name="connsiteX4" fmla="*/ 3817620 w 3817620"/>
              <a:gd name="connsiteY4" fmla="*/ 91440 h 205740"/>
              <a:gd name="connsiteX0" fmla="*/ 3726180 w 3726180"/>
              <a:gd name="connsiteY0" fmla="*/ 0 h 205740"/>
              <a:gd name="connsiteX1" fmla="*/ 3726180 w 3726180"/>
              <a:gd name="connsiteY1" fmla="*/ 205740 h 205740"/>
              <a:gd name="connsiteX2" fmla="*/ 0 w 3726180"/>
              <a:gd name="connsiteY2" fmla="*/ 205740 h 205740"/>
              <a:gd name="connsiteX3" fmla="*/ 0 w 3726180"/>
              <a:gd name="connsiteY3" fmla="*/ 0 h 205740"/>
            </a:gdLst>
            <a:ahLst/>
            <a:cxnLst>
              <a:cxn ang="0">
                <a:pos x="connsiteX0" y="connsiteY0"/>
              </a:cxn>
              <a:cxn ang="0">
                <a:pos x="connsiteX1" y="connsiteY1"/>
              </a:cxn>
              <a:cxn ang="0">
                <a:pos x="connsiteX2" y="connsiteY2"/>
              </a:cxn>
              <a:cxn ang="0">
                <a:pos x="connsiteX3" y="connsiteY3"/>
              </a:cxn>
            </a:cxnLst>
            <a:rect l="l" t="t" r="r" b="b"/>
            <a:pathLst>
              <a:path w="3726180" h="205740">
                <a:moveTo>
                  <a:pt x="3726180" y="0"/>
                </a:moveTo>
                <a:lnTo>
                  <a:pt x="3726180" y="205740"/>
                </a:lnTo>
                <a:lnTo>
                  <a:pt x="0" y="205740"/>
                </a:lnTo>
                <a:lnTo>
                  <a:pt x="0" y="0"/>
                </a:lnTo>
              </a:path>
            </a:pathLst>
          </a:cu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4" name="Rectangle 103">
            <a:extLst>
              <a:ext uri="{FF2B5EF4-FFF2-40B4-BE49-F238E27FC236}">
                <a16:creationId xmlns:a16="http://schemas.microsoft.com/office/drawing/2014/main" id="{87E20AEB-4137-489F-B169-AAA74DBB46C6}"/>
              </a:ext>
            </a:extLst>
          </p:cNvPr>
          <p:cNvSpPr/>
          <p:nvPr/>
        </p:nvSpPr>
        <p:spPr>
          <a:xfrm>
            <a:off x="4847798" y="1989857"/>
            <a:ext cx="1146313" cy="193899"/>
          </a:xfrm>
          <a:prstGeom prst="rect">
            <a:avLst/>
          </a:prstGeom>
          <a:solidFill>
            <a:schemeClr val="accent6">
              <a:lumMod val="20000"/>
              <a:lumOff val="80000"/>
            </a:schemeClr>
          </a:solidFill>
          <a:ln>
            <a:noFill/>
          </a:ln>
        </p:spPr>
        <p:txBody>
          <a:bodyPr wrap="square" lIns="0" tIns="27432" rIns="0" bIns="27432">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10" normalizeH="0" baseline="0" noProof="0">
                <a:ln>
                  <a:noFill/>
                </a:ln>
                <a:solidFill>
                  <a:srgbClr val="243A5E"/>
                </a:solidFill>
                <a:effectLst/>
                <a:uLnTx/>
                <a:uFillTx/>
                <a:latin typeface="Segoe UI"/>
                <a:ea typeface="+mn-ea"/>
                <a:cs typeface="Segoe UI" pitchFamily="34" charset="0"/>
              </a:rPr>
              <a:t>Certificate Authority</a:t>
            </a:r>
          </a:p>
        </p:txBody>
      </p:sp>
      <p:grpSp>
        <p:nvGrpSpPr>
          <p:cNvPr id="121" name="Group 120">
            <a:extLst>
              <a:ext uri="{FF2B5EF4-FFF2-40B4-BE49-F238E27FC236}">
                <a16:creationId xmlns:a16="http://schemas.microsoft.com/office/drawing/2014/main" id="{3B8116B3-10E2-4152-BEC1-9C57C77908E8}"/>
              </a:ext>
            </a:extLst>
          </p:cNvPr>
          <p:cNvGrpSpPr/>
          <p:nvPr/>
        </p:nvGrpSpPr>
        <p:grpSpPr>
          <a:xfrm>
            <a:off x="6984102" y="6013691"/>
            <a:ext cx="294425" cy="294425"/>
            <a:chOff x="729363" y="7184715"/>
            <a:chExt cx="573750" cy="573750"/>
          </a:xfrm>
        </p:grpSpPr>
        <p:sp>
          <p:nvSpPr>
            <p:cNvPr id="122" name="AutoShape 25">
              <a:extLst>
                <a:ext uri="{FF2B5EF4-FFF2-40B4-BE49-F238E27FC236}">
                  <a16:creationId xmlns:a16="http://schemas.microsoft.com/office/drawing/2014/main" id="{966556ED-C278-4363-81AB-7D3B3B85FFDB}"/>
                </a:ext>
              </a:extLst>
            </p:cNvPr>
            <p:cNvSpPr>
              <a:spLocks noChangeAspect="1" noChangeArrowheads="1" noTextEdit="1"/>
            </p:cNvSpPr>
            <p:nvPr/>
          </p:nvSpPr>
          <p:spPr bwMode="auto">
            <a:xfrm>
              <a:off x="729363" y="7184715"/>
              <a:ext cx="573750" cy="57375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3" name="Freeform 27">
              <a:extLst>
                <a:ext uri="{FF2B5EF4-FFF2-40B4-BE49-F238E27FC236}">
                  <a16:creationId xmlns:a16="http://schemas.microsoft.com/office/drawing/2014/main" id="{A2805259-84D7-4ED0-B2C0-2667AC5EB1C9}"/>
                </a:ext>
              </a:extLst>
            </p:cNvPr>
            <p:cNvSpPr>
              <a:spLocks noEditPoints="1"/>
            </p:cNvSpPr>
            <p:nvPr/>
          </p:nvSpPr>
          <p:spPr bwMode="auto">
            <a:xfrm>
              <a:off x="798841" y="7319188"/>
              <a:ext cx="226363" cy="396695"/>
            </a:xfrm>
            <a:custGeom>
              <a:avLst/>
              <a:gdLst>
                <a:gd name="T0" fmla="*/ 54 w 163"/>
                <a:gd name="T1" fmla="*/ 54 h 285"/>
                <a:gd name="T2" fmla="*/ 54 w 163"/>
                <a:gd name="T3" fmla="*/ 54 h 285"/>
                <a:gd name="T4" fmla="*/ 27 w 163"/>
                <a:gd name="T5" fmla="*/ 54 h 285"/>
                <a:gd name="T6" fmla="*/ 27 w 163"/>
                <a:gd name="T7" fmla="*/ 27 h 285"/>
                <a:gd name="T8" fmla="*/ 54 w 163"/>
                <a:gd name="T9" fmla="*/ 27 h 285"/>
                <a:gd name="T10" fmla="*/ 54 w 163"/>
                <a:gd name="T11" fmla="*/ 54 h 285"/>
                <a:gd name="T12" fmla="*/ 54 w 163"/>
                <a:gd name="T13" fmla="*/ 108 h 285"/>
                <a:gd name="T14" fmla="*/ 54 w 163"/>
                <a:gd name="T15" fmla="*/ 108 h 285"/>
                <a:gd name="T16" fmla="*/ 27 w 163"/>
                <a:gd name="T17" fmla="*/ 108 h 285"/>
                <a:gd name="T18" fmla="*/ 27 w 163"/>
                <a:gd name="T19" fmla="*/ 81 h 285"/>
                <a:gd name="T20" fmla="*/ 54 w 163"/>
                <a:gd name="T21" fmla="*/ 81 h 285"/>
                <a:gd name="T22" fmla="*/ 54 w 163"/>
                <a:gd name="T23" fmla="*/ 108 h 285"/>
                <a:gd name="T24" fmla="*/ 54 w 163"/>
                <a:gd name="T25" fmla="*/ 163 h 285"/>
                <a:gd name="T26" fmla="*/ 54 w 163"/>
                <a:gd name="T27" fmla="*/ 163 h 285"/>
                <a:gd name="T28" fmla="*/ 27 w 163"/>
                <a:gd name="T29" fmla="*/ 163 h 285"/>
                <a:gd name="T30" fmla="*/ 27 w 163"/>
                <a:gd name="T31" fmla="*/ 135 h 285"/>
                <a:gd name="T32" fmla="*/ 54 w 163"/>
                <a:gd name="T33" fmla="*/ 135 h 285"/>
                <a:gd name="T34" fmla="*/ 54 w 163"/>
                <a:gd name="T35" fmla="*/ 163 h 285"/>
                <a:gd name="T36" fmla="*/ 54 w 163"/>
                <a:gd name="T37" fmla="*/ 217 h 285"/>
                <a:gd name="T38" fmla="*/ 54 w 163"/>
                <a:gd name="T39" fmla="*/ 217 h 285"/>
                <a:gd name="T40" fmla="*/ 27 w 163"/>
                <a:gd name="T41" fmla="*/ 217 h 285"/>
                <a:gd name="T42" fmla="*/ 27 w 163"/>
                <a:gd name="T43" fmla="*/ 190 h 285"/>
                <a:gd name="T44" fmla="*/ 54 w 163"/>
                <a:gd name="T45" fmla="*/ 190 h 285"/>
                <a:gd name="T46" fmla="*/ 54 w 163"/>
                <a:gd name="T47" fmla="*/ 217 h 285"/>
                <a:gd name="T48" fmla="*/ 54 w 163"/>
                <a:gd name="T49" fmla="*/ 271 h 285"/>
                <a:gd name="T50" fmla="*/ 54 w 163"/>
                <a:gd name="T51" fmla="*/ 271 h 285"/>
                <a:gd name="T52" fmla="*/ 27 w 163"/>
                <a:gd name="T53" fmla="*/ 271 h 285"/>
                <a:gd name="T54" fmla="*/ 27 w 163"/>
                <a:gd name="T55" fmla="*/ 244 h 285"/>
                <a:gd name="T56" fmla="*/ 54 w 163"/>
                <a:gd name="T57" fmla="*/ 244 h 285"/>
                <a:gd name="T58" fmla="*/ 54 w 163"/>
                <a:gd name="T59" fmla="*/ 271 h 285"/>
                <a:gd name="T60" fmla="*/ 81 w 163"/>
                <a:gd name="T61" fmla="*/ 27 h 285"/>
                <a:gd name="T62" fmla="*/ 81 w 163"/>
                <a:gd name="T63" fmla="*/ 27 h 285"/>
                <a:gd name="T64" fmla="*/ 163 w 163"/>
                <a:gd name="T65" fmla="*/ 27 h 285"/>
                <a:gd name="T66" fmla="*/ 163 w 163"/>
                <a:gd name="T67" fmla="*/ 0 h 285"/>
                <a:gd name="T68" fmla="*/ 0 w 163"/>
                <a:gd name="T69" fmla="*/ 0 h 285"/>
                <a:gd name="T70" fmla="*/ 0 w 163"/>
                <a:gd name="T71" fmla="*/ 285 h 285"/>
                <a:gd name="T72" fmla="*/ 81 w 163"/>
                <a:gd name="T73" fmla="*/ 285 h 285"/>
                <a:gd name="T74" fmla="*/ 81 w 163"/>
                <a:gd name="T75" fmla="*/ 27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3" h="285">
                  <a:moveTo>
                    <a:pt x="54" y="54"/>
                  </a:moveTo>
                  <a:lnTo>
                    <a:pt x="54" y="54"/>
                  </a:lnTo>
                  <a:lnTo>
                    <a:pt x="27" y="54"/>
                  </a:lnTo>
                  <a:lnTo>
                    <a:pt x="27" y="27"/>
                  </a:lnTo>
                  <a:lnTo>
                    <a:pt x="54" y="27"/>
                  </a:lnTo>
                  <a:lnTo>
                    <a:pt x="54" y="54"/>
                  </a:lnTo>
                  <a:close/>
                  <a:moveTo>
                    <a:pt x="54" y="108"/>
                  </a:moveTo>
                  <a:lnTo>
                    <a:pt x="54" y="108"/>
                  </a:lnTo>
                  <a:lnTo>
                    <a:pt x="27" y="108"/>
                  </a:lnTo>
                  <a:lnTo>
                    <a:pt x="27" y="81"/>
                  </a:lnTo>
                  <a:lnTo>
                    <a:pt x="54" y="81"/>
                  </a:lnTo>
                  <a:lnTo>
                    <a:pt x="54" y="108"/>
                  </a:lnTo>
                  <a:close/>
                  <a:moveTo>
                    <a:pt x="54" y="163"/>
                  </a:moveTo>
                  <a:lnTo>
                    <a:pt x="54" y="163"/>
                  </a:lnTo>
                  <a:lnTo>
                    <a:pt x="27" y="163"/>
                  </a:lnTo>
                  <a:lnTo>
                    <a:pt x="27" y="135"/>
                  </a:lnTo>
                  <a:lnTo>
                    <a:pt x="54" y="135"/>
                  </a:lnTo>
                  <a:lnTo>
                    <a:pt x="54" y="163"/>
                  </a:lnTo>
                  <a:close/>
                  <a:moveTo>
                    <a:pt x="54" y="217"/>
                  </a:moveTo>
                  <a:lnTo>
                    <a:pt x="54" y="217"/>
                  </a:lnTo>
                  <a:lnTo>
                    <a:pt x="27" y="217"/>
                  </a:lnTo>
                  <a:lnTo>
                    <a:pt x="27" y="190"/>
                  </a:lnTo>
                  <a:lnTo>
                    <a:pt x="54" y="190"/>
                  </a:lnTo>
                  <a:lnTo>
                    <a:pt x="54" y="217"/>
                  </a:lnTo>
                  <a:close/>
                  <a:moveTo>
                    <a:pt x="54" y="271"/>
                  </a:moveTo>
                  <a:lnTo>
                    <a:pt x="54" y="271"/>
                  </a:lnTo>
                  <a:lnTo>
                    <a:pt x="27" y="271"/>
                  </a:lnTo>
                  <a:lnTo>
                    <a:pt x="27" y="244"/>
                  </a:lnTo>
                  <a:lnTo>
                    <a:pt x="54" y="244"/>
                  </a:lnTo>
                  <a:lnTo>
                    <a:pt x="54" y="271"/>
                  </a:lnTo>
                  <a:close/>
                  <a:moveTo>
                    <a:pt x="81" y="27"/>
                  </a:moveTo>
                  <a:lnTo>
                    <a:pt x="81" y="27"/>
                  </a:lnTo>
                  <a:lnTo>
                    <a:pt x="163" y="27"/>
                  </a:lnTo>
                  <a:lnTo>
                    <a:pt x="163" y="0"/>
                  </a:lnTo>
                  <a:lnTo>
                    <a:pt x="0" y="0"/>
                  </a:lnTo>
                  <a:lnTo>
                    <a:pt x="0" y="285"/>
                  </a:lnTo>
                  <a:lnTo>
                    <a:pt x="81" y="285"/>
                  </a:lnTo>
                  <a:lnTo>
                    <a:pt x="81" y="27"/>
                  </a:lnTo>
                  <a:close/>
                </a:path>
              </a:pathLst>
            </a:custGeom>
            <a:solidFill>
              <a:srgbClr val="C1C1C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4" name="Freeform 28">
              <a:extLst>
                <a:ext uri="{FF2B5EF4-FFF2-40B4-BE49-F238E27FC236}">
                  <a16:creationId xmlns:a16="http://schemas.microsoft.com/office/drawing/2014/main" id="{BD34462A-79E5-40A8-AF07-5A080351E15A}"/>
                </a:ext>
              </a:extLst>
            </p:cNvPr>
            <p:cNvSpPr>
              <a:spLocks noEditPoints="1"/>
            </p:cNvSpPr>
            <p:nvPr/>
          </p:nvSpPr>
          <p:spPr bwMode="auto">
            <a:xfrm>
              <a:off x="949002" y="7395390"/>
              <a:ext cx="190503" cy="320494"/>
            </a:xfrm>
            <a:custGeom>
              <a:avLst/>
              <a:gdLst>
                <a:gd name="T0" fmla="*/ 82 w 136"/>
                <a:gd name="T1" fmla="*/ 81 h 231"/>
                <a:gd name="T2" fmla="*/ 82 w 136"/>
                <a:gd name="T3" fmla="*/ 81 h 231"/>
                <a:gd name="T4" fmla="*/ 109 w 136"/>
                <a:gd name="T5" fmla="*/ 81 h 231"/>
                <a:gd name="T6" fmla="*/ 109 w 136"/>
                <a:gd name="T7" fmla="*/ 109 h 231"/>
                <a:gd name="T8" fmla="*/ 82 w 136"/>
                <a:gd name="T9" fmla="*/ 109 h 231"/>
                <a:gd name="T10" fmla="*/ 82 w 136"/>
                <a:gd name="T11" fmla="*/ 81 h 231"/>
                <a:gd name="T12" fmla="*/ 55 w 136"/>
                <a:gd name="T13" fmla="*/ 54 h 231"/>
                <a:gd name="T14" fmla="*/ 55 w 136"/>
                <a:gd name="T15" fmla="*/ 54 h 231"/>
                <a:gd name="T16" fmla="*/ 28 w 136"/>
                <a:gd name="T17" fmla="*/ 54 h 231"/>
                <a:gd name="T18" fmla="*/ 28 w 136"/>
                <a:gd name="T19" fmla="*/ 27 h 231"/>
                <a:gd name="T20" fmla="*/ 55 w 136"/>
                <a:gd name="T21" fmla="*/ 27 h 231"/>
                <a:gd name="T22" fmla="*/ 55 w 136"/>
                <a:gd name="T23" fmla="*/ 54 h 231"/>
                <a:gd name="T24" fmla="*/ 55 w 136"/>
                <a:gd name="T25" fmla="*/ 109 h 231"/>
                <a:gd name="T26" fmla="*/ 55 w 136"/>
                <a:gd name="T27" fmla="*/ 109 h 231"/>
                <a:gd name="T28" fmla="*/ 28 w 136"/>
                <a:gd name="T29" fmla="*/ 109 h 231"/>
                <a:gd name="T30" fmla="*/ 28 w 136"/>
                <a:gd name="T31" fmla="*/ 81 h 231"/>
                <a:gd name="T32" fmla="*/ 55 w 136"/>
                <a:gd name="T33" fmla="*/ 81 h 231"/>
                <a:gd name="T34" fmla="*/ 55 w 136"/>
                <a:gd name="T35" fmla="*/ 109 h 231"/>
                <a:gd name="T36" fmla="*/ 82 w 136"/>
                <a:gd name="T37" fmla="*/ 27 h 231"/>
                <a:gd name="T38" fmla="*/ 82 w 136"/>
                <a:gd name="T39" fmla="*/ 27 h 231"/>
                <a:gd name="T40" fmla="*/ 109 w 136"/>
                <a:gd name="T41" fmla="*/ 27 h 231"/>
                <a:gd name="T42" fmla="*/ 109 w 136"/>
                <a:gd name="T43" fmla="*/ 54 h 231"/>
                <a:gd name="T44" fmla="*/ 82 w 136"/>
                <a:gd name="T45" fmla="*/ 54 h 231"/>
                <a:gd name="T46" fmla="*/ 82 w 136"/>
                <a:gd name="T47" fmla="*/ 27 h 231"/>
                <a:gd name="T48" fmla="*/ 136 w 136"/>
                <a:gd name="T49" fmla="*/ 231 h 231"/>
                <a:gd name="T50" fmla="*/ 136 w 136"/>
                <a:gd name="T51" fmla="*/ 231 h 231"/>
                <a:gd name="T52" fmla="*/ 136 w 136"/>
                <a:gd name="T53" fmla="*/ 0 h 231"/>
                <a:gd name="T54" fmla="*/ 0 w 136"/>
                <a:gd name="T55" fmla="*/ 0 h 231"/>
                <a:gd name="T56" fmla="*/ 0 w 136"/>
                <a:gd name="T57" fmla="*/ 231 h 231"/>
                <a:gd name="T58" fmla="*/ 28 w 136"/>
                <a:gd name="T59" fmla="*/ 231 h 231"/>
                <a:gd name="T60" fmla="*/ 28 w 136"/>
                <a:gd name="T61" fmla="*/ 136 h 231"/>
                <a:gd name="T62" fmla="*/ 109 w 136"/>
                <a:gd name="T63" fmla="*/ 136 h 231"/>
                <a:gd name="T64" fmla="*/ 109 w 136"/>
                <a:gd name="T65" fmla="*/ 231 h 231"/>
                <a:gd name="T66" fmla="*/ 136 w 136"/>
                <a:gd name="T67" fmla="*/ 231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36" h="231">
                  <a:moveTo>
                    <a:pt x="82" y="81"/>
                  </a:moveTo>
                  <a:lnTo>
                    <a:pt x="82" y="81"/>
                  </a:lnTo>
                  <a:lnTo>
                    <a:pt x="109" y="81"/>
                  </a:lnTo>
                  <a:lnTo>
                    <a:pt x="109" y="109"/>
                  </a:lnTo>
                  <a:lnTo>
                    <a:pt x="82" y="109"/>
                  </a:lnTo>
                  <a:lnTo>
                    <a:pt x="82" y="81"/>
                  </a:lnTo>
                  <a:close/>
                  <a:moveTo>
                    <a:pt x="55" y="54"/>
                  </a:moveTo>
                  <a:lnTo>
                    <a:pt x="55" y="54"/>
                  </a:lnTo>
                  <a:lnTo>
                    <a:pt x="28" y="54"/>
                  </a:lnTo>
                  <a:lnTo>
                    <a:pt x="28" y="27"/>
                  </a:lnTo>
                  <a:lnTo>
                    <a:pt x="55" y="27"/>
                  </a:lnTo>
                  <a:lnTo>
                    <a:pt x="55" y="54"/>
                  </a:lnTo>
                  <a:close/>
                  <a:moveTo>
                    <a:pt x="55" y="109"/>
                  </a:moveTo>
                  <a:lnTo>
                    <a:pt x="55" y="109"/>
                  </a:lnTo>
                  <a:lnTo>
                    <a:pt x="28" y="109"/>
                  </a:lnTo>
                  <a:lnTo>
                    <a:pt x="28" y="81"/>
                  </a:lnTo>
                  <a:lnTo>
                    <a:pt x="55" y="81"/>
                  </a:lnTo>
                  <a:lnTo>
                    <a:pt x="55" y="109"/>
                  </a:lnTo>
                  <a:close/>
                  <a:moveTo>
                    <a:pt x="82" y="27"/>
                  </a:moveTo>
                  <a:lnTo>
                    <a:pt x="82" y="27"/>
                  </a:lnTo>
                  <a:lnTo>
                    <a:pt x="109" y="27"/>
                  </a:lnTo>
                  <a:lnTo>
                    <a:pt x="109" y="54"/>
                  </a:lnTo>
                  <a:lnTo>
                    <a:pt x="82" y="54"/>
                  </a:lnTo>
                  <a:lnTo>
                    <a:pt x="82" y="27"/>
                  </a:lnTo>
                  <a:close/>
                  <a:moveTo>
                    <a:pt x="136" y="231"/>
                  </a:moveTo>
                  <a:lnTo>
                    <a:pt x="136" y="231"/>
                  </a:lnTo>
                  <a:lnTo>
                    <a:pt x="136" y="0"/>
                  </a:lnTo>
                  <a:lnTo>
                    <a:pt x="0" y="0"/>
                  </a:lnTo>
                  <a:lnTo>
                    <a:pt x="0" y="231"/>
                  </a:lnTo>
                  <a:lnTo>
                    <a:pt x="28" y="231"/>
                  </a:lnTo>
                  <a:lnTo>
                    <a:pt x="28" y="136"/>
                  </a:lnTo>
                  <a:lnTo>
                    <a:pt x="109" y="136"/>
                  </a:lnTo>
                  <a:lnTo>
                    <a:pt x="109" y="231"/>
                  </a:lnTo>
                  <a:lnTo>
                    <a:pt x="136" y="231"/>
                  </a:lnTo>
                  <a:close/>
                </a:path>
              </a:pathLst>
            </a:custGeom>
            <a:solidFill>
              <a:srgbClr val="C1C1C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5" name="Freeform 29">
              <a:extLst>
                <a:ext uri="{FF2B5EF4-FFF2-40B4-BE49-F238E27FC236}">
                  <a16:creationId xmlns:a16="http://schemas.microsoft.com/office/drawing/2014/main" id="{ED83B688-58AD-43E9-A275-5EA7CE3F026E}"/>
                </a:ext>
              </a:extLst>
            </p:cNvPr>
            <p:cNvSpPr>
              <a:spLocks/>
            </p:cNvSpPr>
            <p:nvPr/>
          </p:nvSpPr>
          <p:spPr bwMode="auto">
            <a:xfrm>
              <a:off x="1025203" y="7621752"/>
              <a:ext cx="38101" cy="94131"/>
            </a:xfrm>
            <a:custGeom>
              <a:avLst/>
              <a:gdLst>
                <a:gd name="T0" fmla="*/ 27 w 27"/>
                <a:gd name="T1" fmla="*/ 0 h 68"/>
                <a:gd name="T2" fmla="*/ 27 w 27"/>
                <a:gd name="T3" fmla="*/ 0 h 68"/>
                <a:gd name="T4" fmla="*/ 0 w 27"/>
                <a:gd name="T5" fmla="*/ 0 h 68"/>
                <a:gd name="T6" fmla="*/ 0 w 27"/>
                <a:gd name="T7" fmla="*/ 68 h 68"/>
                <a:gd name="T8" fmla="*/ 27 w 27"/>
                <a:gd name="T9" fmla="*/ 68 h 68"/>
                <a:gd name="T10" fmla="*/ 27 w 27"/>
                <a:gd name="T11" fmla="*/ 0 h 68"/>
              </a:gdLst>
              <a:ahLst/>
              <a:cxnLst>
                <a:cxn ang="0">
                  <a:pos x="T0" y="T1"/>
                </a:cxn>
                <a:cxn ang="0">
                  <a:pos x="T2" y="T3"/>
                </a:cxn>
                <a:cxn ang="0">
                  <a:pos x="T4" y="T5"/>
                </a:cxn>
                <a:cxn ang="0">
                  <a:pos x="T6" y="T7"/>
                </a:cxn>
                <a:cxn ang="0">
                  <a:pos x="T8" y="T9"/>
                </a:cxn>
                <a:cxn ang="0">
                  <a:pos x="T10" y="T11"/>
                </a:cxn>
              </a:cxnLst>
              <a:rect l="0" t="0" r="r" b="b"/>
              <a:pathLst>
                <a:path w="27" h="68">
                  <a:moveTo>
                    <a:pt x="27" y="0"/>
                  </a:moveTo>
                  <a:lnTo>
                    <a:pt x="27" y="0"/>
                  </a:lnTo>
                  <a:lnTo>
                    <a:pt x="0" y="0"/>
                  </a:lnTo>
                  <a:lnTo>
                    <a:pt x="0" y="68"/>
                  </a:lnTo>
                  <a:lnTo>
                    <a:pt x="27" y="68"/>
                  </a:lnTo>
                  <a:lnTo>
                    <a:pt x="27"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30" name="Freeform 30">
              <a:extLst>
                <a:ext uri="{FF2B5EF4-FFF2-40B4-BE49-F238E27FC236}">
                  <a16:creationId xmlns:a16="http://schemas.microsoft.com/office/drawing/2014/main" id="{5C08F9C2-13BC-4951-B406-53AEA6832FC2}"/>
                </a:ext>
              </a:extLst>
            </p:cNvPr>
            <p:cNvSpPr>
              <a:spLocks/>
            </p:cNvSpPr>
            <p:nvPr/>
          </p:nvSpPr>
          <p:spPr bwMode="auto">
            <a:xfrm>
              <a:off x="1139505" y="7231781"/>
              <a:ext cx="112061" cy="484102"/>
            </a:xfrm>
            <a:custGeom>
              <a:avLst/>
              <a:gdLst>
                <a:gd name="T0" fmla="*/ 82 w 82"/>
                <a:gd name="T1" fmla="*/ 348 h 348"/>
                <a:gd name="T2" fmla="*/ 82 w 82"/>
                <a:gd name="T3" fmla="*/ 348 h 348"/>
                <a:gd name="T4" fmla="*/ 82 w 82"/>
                <a:gd name="T5" fmla="*/ 82 h 348"/>
                <a:gd name="T6" fmla="*/ 0 w 82"/>
                <a:gd name="T7" fmla="*/ 0 h 348"/>
                <a:gd name="T8" fmla="*/ 0 w 82"/>
                <a:gd name="T9" fmla="*/ 90 h 348"/>
                <a:gd name="T10" fmla="*/ 27 w 82"/>
                <a:gd name="T11" fmla="*/ 90 h 348"/>
                <a:gd name="T12" fmla="*/ 27 w 82"/>
                <a:gd name="T13" fmla="*/ 348 h 348"/>
                <a:gd name="T14" fmla="*/ 82 w 82"/>
                <a:gd name="T15" fmla="*/ 348 h 3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348">
                  <a:moveTo>
                    <a:pt x="82" y="348"/>
                  </a:moveTo>
                  <a:lnTo>
                    <a:pt x="82" y="348"/>
                  </a:lnTo>
                  <a:lnTo>
                    <a:pt x="82" y="82"/>
                  </a:lnTo>
                  <a:lnTo>
                    <a:pt x="0" y="0"/>
                  </a:lnTo>
                  <a:lnTo>
                    <a:pt x="0" y="90"/>
                  </a:lnTo>
                  <a:lnTo>
                    <a:pt x="27" y="90"/>
                  </a:lnTo>
                  <a:lnTo>
                    <a:pt x="27" y="348"/>
                  </a:lnTo>
                  <a:lnTo>
                    <a:pt x="82" y="348"/>
                  </a:lnTo>
                  <a:close/>
                </a:path>
              </a:pathLst>
            </a:custGeom>
            <a:solidFill>
              <a:srgbClr val="C1C1C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34" name="Freeform 31">
              <a:extLst>
                <a:ext uri="{FF2B5EF4-FFF2-40B4-BE49-F238E27FC236}">
                  <a16:creationId xmlns:a16="http://schemas.microsoft.com/office/drawing/2014/main" id="{D4205C76-4729-42FC-A575-BC3C4615A586}"/>
                </a:ext>
              </a:extLst>
            </p:cNvPr>
            <p:cNvSpPr>
              <a:spLocks/>
            </p:cNvSpPr>
            <p:nvPr/>
          </p:nvSpPr>
          <p:spPr bwMode="auto">
            <a:xfrm>
              <a:off x="836941" y="7431248"/>
              <a:ext cx="38101" cy="38101"/>
            </a:xfrm>
            <a:custGeom>
              <a:avLst/>
              <a:gdLst>
                <a:gd name="T0" fmla="*/ 0 w 27"/>
                <a:gd name="T1" fmla="*/ 27 h 27"/>
                <a:gd name="T2" fmla="*/ 0 w 27"/>
                <a:gd name="T3" fmla="*/ 27 h 27"/>
                <a:gd name="T4" fmla="*/ 27 w 27"/>
                <a:gd name="T5" fmla="*/ 27 h 27"/>
                <a:gd name="T6" fmla="*/ 27 w 27"/>
                <a:gd name="T7" fmla="*/ 0 h 27"/>
                <a:gd name="T8" fmla="*/ 0 w 27"/>
                <a:gd name="T9" fmla="*/ 0 h 27"/>
                <a:gd name="T10" fmla="*/ 0 w 27"/>
                <a:gd name="T11" fmla="*/ 27 h 27"/>
              </a:gdLst>
              <a:ahLst/>
              <a:cxnLst>
                <a:cxn ang="0">
                  <a:pos x="T0" y="T1"/>
                </a:cxn>
                <a:cxn ang="0">
                  <a:pos x="T2" y="T3"/>
                </a:cxn>
                <a:cxn ang="0">
                  <a:pos x="T4" y="T5"/>
                </a:cxn>
                <a:cxn ang="0">
                  <a:pos x="T6" y="T7"/>
                </a:cxn>
                <a:cxn ang="0">
                  <a:pos x="T8" y="T9"/>
                </a:cxn>
                <a:cxn ang="0">
                  <a:pos x="T10" y="T11"/>
                </a:cxn>
              </a:cxnLst>
              <a:rect l="0" t="0" r="r" b="b"/>
              <a:pathLst>
                <a:path w="27" h="27">
                  <a:moveTo>
                    <a:pt x="0" y="27"/>
                  </a:moveTo>
                  <a:lnTo>
                    <a:pt x="0" y="27"/>
                  </a:lnTo>
                  <a:lnTo>
                    <a:pt x="27" y="27"/>
                  </a:lnTo>
                  <a:lnTo>
                    <a:pt x="27" y="0"/>
                  </a:lnTo>
                  <a:lnTo>
                    <a:pt x="0" y="0"/>
                  </a:lnTo>
                  <a:lnTo>
                    <a:pt x="0" y="27"/>
                  </a:lnTo>
                  <a:close/>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35" name="Freeform 32">
              <a:extLst>
                <a:ext uri="{FF2B5EF4-FFF2-40B4-BE49-F238E27FC236}">
                  <a16:creationId xmlns:a16="http://schemas.microsoft.com/office/drawing/2014/main" id="{F53600E2-9E3E-46B3-A4CB-ADBE8A96B167}"/>
                </a:ext>
              </a:extLst>
            </p:cNvPr>
            <p:cNvSpPr>
              <a:spLocks/>
            </p:cNvSpPr>
            <p:nvPr/>
          </p:nvSpPr>
          <p:spPr bwMode="auto">
            <a:xfrm>
              <a:off x="987103" y="7507449"/>
              <a:ext cx="38101" cy="38101"/>
            </a:xfrm>
            <a:custGeom>
              <a:avLst/>
              <a:gdLst>
                <a:gd name="T0" fmla="*/ 0 w 27"/>
                <a:gd name="T1" fmla="*/ 28 h 28"/>
                <a:gd name="T2" fmla="*/ 0 w 27"/>
                <a:gd name="T3" fmla="*/ 28 h 28"/>
                <a:gd name="T4" fmla="*/ 27 w 27"/>
                <a:gd name="T5" fmla="*/ 28 h 28"/>
                <a:gd name="T6" fmla="*/ 27 w 27"/>
                <a:gd name="T7" fmla="*/ 0 h 28"/>
                <a:gd name="T8" fmla="*/ 0 w 27"/>
                <a:gd name="T9" fmla="*/ 0 h 28"/>
                <a:gd name="T10" fmla="*/ 0 w 27"/>
                <a:gd name="T11" fmla="*/ 28 h 28"/>
              </a:gdLst>
              <a:ahLst/>
              <a:cxnLst>
                <a:cxn ang="0">
                  <a:pos x="T0" y="T1"/>
                </a:cxn>
                <a:cxn ang="0">
                  <a:pos x="T2" y="T3"/>
                </a:cxn>
                <a:cxn ang="0">
                  <a:pos x="T4" y="T5"/>
                </a:cxn>
                <a:cxn ang="0">
                  <a:pos x="T6" y="T7"/>
                </a:cxn>
                <a:cxn ang="0">
                  <a:pos x="T8" y="T9"/>
                </a:cxn>
                <a:cxn ang="0">
                  <a:pos x="T10" y="T11"/>
                </a:cxn>
              </a:cxnLst>
              <a:rect l="0" t="0" r="r" b="b"/>
              <a:pathLst>
                <a:path w="27" h="28">
                  <a:moveTo>
                    <a:pt x="0" y="28"/>
                  </a:moveTo>
                  <a:lnTo>
                    <a:pt x="0" y="28"/>
                  </a:lnTo>
                  <a:lnTo>
                    <a:pt x="27" y="28"/>
                  </a:lnTo>
                  <a:lnTo>
                    <a:pt x="27" y="0"/>
                  </a:lnTo>
                  <a:lnTo>
                    <a:pt x="0" y="0"/>
                  </a:lnTo>
                  <a:lnTo>
                    <a:pt x="0" y="28"/>
                  </a:lnTo>
                  <a:close/>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1" name="Freeform 33">
              <a:extLst>
                <a:ext uri="{FF2B5EF4-FFF2-40B4-BE49-F238E27FC236}">
                  <a16:creationId xmlns:a16="http://schemas.microsoft.com/office/drawing/2014/main" id="{A724944B-6FF8-4BFF-8CDB-FE61320E2272}"/>
                </a:ext>
              </a:extLst>
            </p:cNvPr>
            <p:cNvSpPr>
              <a:spLocks/>
            </p:cNvSpPr>
            <p:nvPr/>
          </p:nvSpPr>
          <p:spPr bwMode="auto">
            <a:xfrm>
              <a:off x="1063304" y="7431248"/>
              <a:ext cx="38101" cy="38101"/>
            </a:xfrm>
            <a:custGeom>
              <a:avLst/>
              <a:gdLst>
                <a:gd name="T0" fmla="*/ 27 w 27"/>
                <a:gd name="T1" fmla="*/ 0 h 27"/>
                <a:gd name="T2" fmla="*/ 27 w 27"/>
                <a:gd name="T3" fmla="*/ 0 h 27"/>
                <a:gd name="T4" fmla="*/ 0 w 27"/>
                <a:gd name="T5" fmla="*/ 0 h 27"/>
                <a:gd name="T6" fmla="*/ 0 w 27"/>
                <a:gd name="T7" fmla="*/ 27 h 27"/>
                <a:gd name="T8" fmla="*/ 27 w 27"/>
                <a:gd name="T9" fmla="*/ 27 h 27"/>
                <a:gd name="T10" fmla="*/ 27 w 27"/>
                <a:gd name="T11" fmla="*/ 0 h 27"/>
              </a:gdLst>
              <a:ahLst/>
              <a:cxnLst>
                <a:cxn ang="0">
                  <a:pos x="T0" y="T1"/>
                </a:cxn>
                <a:cxn ang="0">
                  <a:pos x="T2" y="T3"/>
                </a:cxn>
                <a:cxn ang="0">
                  <a:pos x="T4" y="T5"/>
                </a:cxn>
                <a:cxn ang="0">
                  <a:pos x="T6" y="T7"/>
                </a:cxn>
                <a:cxn ang="0">
                  <a:pos x="T8" y="T9"/>
                </a:cxn>
                <a:cxn ang="0">
                  <a:pos x="T10" y="T11"/>
                </a:cxn>
              </a:cxnLst>
              <a:rect l="0" t="0" r="r" b="b"/>
              <a:pathLst>
                <a:path w="27" h="27">
                  <a:moveTo>
                    <a:pt x="27" y="0"/>
                  </a:moveTo>
                  <a:lnTo>
                    <a:pt x="27" y="0"/>
                  </a:lnTo>
                  <a:lnTo>
                    <a:pt x="0" y="0"/>
                  </a:lnTo>
                  <a:lnTo>
                    <a:pt x="0" y="27"/>
                  </a:lnTo>
                  <a:lnTo>
                    <a:pt x="27" y="27"/>
                  </a:lnTo>
                  <a:lnTo>
                    <a:pt x="27" y="0"/>
                  </a:lnTo>
                  <a:close/>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143" name="cloud 4" descr="cloud">
            <a:extLst>
              <a:ext uri="{FF2B5EF4-FFF2-40B4-BE49-F238E27FC236}">
                <a16:creationId xmlns:a16="http://schemas.microsoft.com/office/drawing/2014/main" id="{4A748AD9-3E3E-471B-BD5E-8F8321865842}"/>
              </a:ext>
            </a:extLst>
          </p:cNvPr>
          <p:cNvSpPr>
            <a:spLocks noChangeAspect="1"/>
          </p:cNvSpPr>
          <p:nvPr/>
        </p:nvSpPr>
        <p:spPr bwMode="auto">
          <a:xfrm flipV="1">
            <a:off x="1739676" y="6020573"/>
            <a:ext cx="539032" cy="297143"/>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solidFill>
            <a:schemeClr val="bg1"/>
          </a:solidFill>
          <a:ln w="25400" cap="flat">
            <a:noFill/>
            <a:prstDash val="solid"/>
            <a:miter lim="800000"/>
            <a:headEnd/>
            <a:tailEnd/>
          </a:ln>
          <a:effectLst>
            <a:outerShdw blurRad="152400" sx="102000" sy="102000" algn="ctr" rotWithShape="0">
              <a:prstClr val="black">
                <a:alpha val="30000"/>
              </a:prstClr>
            </a:outerShdw>
          </a:effectLst>
        </p:spPr>
        <p:txBody>
          <a:bodyPr vert="horz" wrap="square" lIns="89642" tIns="44821" rIns="89642" bIns="44821" numCol="1" anchor="t" anchorCtr="0" compatLnSpc="1">
            <a:prstTxWarp prst="textNoShape">
              <a:avLst/>
            </a:prstTxWarp>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pic>
        <p:nvPicPr>
          <p:cNvPr id="1026" name="Picture 2" descr="Image result for rabbitmq logo">
            <a:extLst>
              <a:ext uri="{FF2B5EF4-FFF2-40B4-BE49-F238E27FC236}">
                <a16:creationId xmlns:a16="http://schemas.microsoft.com/office/drawing/2014/main" id="{CEF25BED-4524-4D6C-9A86-7F2EF43AA5FD}"/>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0119961" y="4914291"/>
            <a:ext cx="847130" cy="17377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ee the source image">
            <a:extLst>
              <a:ext uri="{FF2B5EF4-FFF2-40B4-BE49-F238E27FC236}">
                <a16:creationId xmlns:a16="http://schemas.microsoft.com/office/drawing/2014/main" id="{7424666C-4325-4494-832C-ED8EC9A110B8}"/>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644123" y="4846986"/>
            <a:ext cx="345707" cy="34570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Service Bus Logo">
            <a:extLst>
              <a:ext uri="{FF2B5EF4-FFF2-40B4-BE49-F238E27FC236}">
                <a16:creationId xmlns:a16="http://schemas.microsoft.com/office/drawing/2014/main" id="{98961249-2FB2-470F-9FF1-16F79A11EBFD}"/>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1074350" y="4826672"/>
            <a:ext cx="292273" cy="297255"/>
          </a:xfrm>
          <a:prstGeom prst="rect">
            <a:avLst/>
          </a:prstGeom>
          <a:noFill/>
          <a:extLst>
            <a:ext uri="{909E8E84-426E-40DD-AFC4-6F175D3DCCD1}">
              <a14:hiddenFill xmlns:a14="http://schemas.microsoft.com/office/drawing/2010/main">
                <a:solidFill>
                  <a:srgbClr val="FFFFFF"/>
                </a:solidFill>
              </a14:hiddenFill>
            </a:ext>
          </a:extLst>
        </p:spPr>
      </p:pic>
      <p:sp>
        <p:nvSpPr>
          <p:cNvPr id="144" name="TextBox 143">
            <a:extLst>
              <a:ext uri="{FF2B5EF4-FFF2-40B4-BE49-F238E27FC236}">
                <a16:creationId xmlns:a16="http://schemas.microsoft.com/office/drawing/2014/main" id="{27F841BD-301F-4138-A0F7-934FE3D8BBDF}"/>
              </a:ext>
            </a:extLst>
          </p:cNvPr>
          <p:cNvSpPr txBox="1"/>
          <p:nvPr/>
        </p:nvSpPr>
        <p:spPr>
          <a:xfrm>
            <a:off x="11029050" y="5131049"/>
            <a:ext cx="444031" cy="107722"/>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Service Bus</a:t>
            </a:r>
          </a:p>
        </p:txBody>
      </p:sp>
      <p:pic>
        <p:nvPicPr>
          <p:cNvPr id="1036" name="Picture 12" descr="Image result for Cassandra Logo">
            <a:extLst>
              <a:ext uri="{FF2B5EF4-FFF2-40B4-BE49-F238E27FC236}">
                <a16:creationId xmlns:a16="http://schemas.microsoft.com/office/drawing/2014/main" id="{6EBA0DB0-189A-4CD4-813D-9989FD9E0AF7}"/>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0854327" y="3806896"/>
            <a:ext cx="351824" cy="294138"/>
          </a:xfrm>
          <a:prstGeom prst="rect">
            <a:avLst/>
          </a:prstGeom>
          <a:noFill/>
          <a:extLst>
            <a:ext uri="{909E8E84-426E-40DD-AFC4-6F175D3DCCD1}">
              <a14:hiddenFill xmlns:a14="http://schemas.microsoft.com/office/drawing/2010/main">
                <a:solidFill>
                  <a:srgbClr val="FFFFFF"/>
                </a:solidFill>
              </a14:hiddenFill>
            </a:ext>
          </a:extLst>
        </p:spPr>
      </p:pic>
      <p:sp>
        <p:nvSpPr>
          <p:cNvPr id="146" name="Rectangle 145">
            <a:extLst>
              <a:ext uri="{FF2B5EF4-FFF2-40B4-BE49-F238E27FC236}">
                <a16:creationId xmlns:a16="http://schemas.microsoft.com/office/drawing/2014/main" id="{FB8F90D3-710B-477B-924D-77DA9D1438AD}"/>
              </a:ext>
            </a:extLst>
          </p:cNvPr>
          <p:cNvSpPr/>
          <p:nvPr/>
        </p:nvSpPr>
        <p:spPr bwMode="auto">
          <a:xfrm>
            <a:off x="9134225" y="5481545"/>
            <a:ext cx="2681991" cy="848435"/>
          </a:xfrm>
          <a:prstGeom prst="rect">
            <a:avLst/>
          </a:prstGeom>
          <a:solidFill>
            <a:schemeClr val="bg1"/>
          </a:solidFill>
          <a:ln w="10795" cap="flat" cmpd="sng" algn="ctr">
            <a:noFill/>
            <a:prstDash val="solid"/>
          </a:ln>
          <a:effectLst>
            <a:outerShdw blurRad="152400" sx="101000" sy="101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91440" rIns="109728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Distributed Tracing</a:t>
            </a: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pic>
        <p:nvPicPr>
          <p:cNvPr id="147" name="Graphic 146">
            <a:extLst>
              <a:ext uri="{FF2B5EF4-FFF2-40B4-BE49-F238E27FC236}">
                <a16:creationId xmlns:a16="http://schemas.microsoft.com/office/drawing/2014/main" id="{7A17680F-D73D-45D4-97C6-5EFC3287CEDC}"/>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9288489" y="5778072"/>
            <a:ext cx="384006" cy="380666"/>
          </a:xfrm>
          <a:prstGeom prst="rect">
            <a:avLst/>
          </a:prstGeom>
        </p:spPr>
      </p:pic>
      <p:pic>
        <p:nvPicPr>
          <p:cNvPr id="150" name="Graphic 149">
            <a:extLst>
              <a:ext uri="{FF2B5EF4-FFF2-40B4-BE49-F238E27FC236}">
                <a16:creationId xmlns:a16="http://schemas.microsoft.com/office/drawing/2014/main" id="{40C56461-C339-4716-ACE8-E0434E9DDAA2}"/>
              </a:ext>
            </a:extLst>
          </p:cNvPr>
          <p:cNvPicPr>
            <a:picLocks noChangeAspect="1"/>
          </p:cNvPicPr>
          <p:nvPr/>
        </p:nvPicPr>
        <p:blipFill>
          <a:blip r:embed="rId21">
            <a:extLst>
              <a:ext uri="{96DAC541-7B7A-43D3-8B79-37D633B846F1}">
                <asvg:svgBlip xmlns:asvg="http://schemas.microsoft.com/office/drawing/2016/SVG/main" r:embed="rId22"/>
              </a:ext>
            </a:extLst>
          </a:blip>
          <a:srcRect/>
          <a:stretch/>
        </p:blipFill>
        <p:spPr>
          <a:xfrm>
            <a:off x="9970811" y="5767345"/>
            <a:ext cx="384006" cy="384006"/>
          </a:xfrm>
          <a:prstGeom prst="rect">
            <a:avLst/>
          </a:prstGeom>
        </p:spPr>
      </p:pic>
      <p:pic>
        <p:nvPicPr>
          <p:cNvPr id="1040" name="Picture 16" descr="Image result for Zipkin logo">
            <a:extLst>
              <a:ext uri="{FF2B5EF4-FFF2-40B4-BE49-F238E27FC236}">
                <a16:creationId xmlns:a16="http://schemas.microsoft.com/office/drawing/2014/main" id="{6C464527-0B45-4992-BBD7-ACD977FC5E78}"/>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10488229" y="5794826"/>
            <a:ext cx="543730" cy="320726"/>
          </a:xfrm>
          <a:prstGeom prst="rect">
            <a:avLst/>
          </a:prstGeom>
          <a:noFill/>
          <a:extLst>
            <a:ext uri="{909E8E84-426E-40DD-AFC4-6F175D3DCCD1}">
              <a14:hiddenFill xmlns:a14="http://schemas.microsoft.com/office/drawing/2010/main">
                <a:solidFill>
                  <a:srgbClr val="FFFFFF"/>
                </a:solidFill>
              </a14:hiddenFill>
            </a:ext>
          </a:extLst>
        </p:spPr>
      </p:pic>
      <p:pic>
        <p:nvPicPr>
          <p:cNvPr id="151" name="Picture 6" descr="See the source image">
            <a:extLst>
              <a:ext uri="{FF2B5EF4-FFF2-40B4-BE49-F238E27FC236}">
                <a16:creationId xmlns:a16="http://schemas.microsoft.com/office/drawing/2014/main" id="{C33DFF4F-9CAE-440D-9DC3-7B7FCF57D8AA}"/>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11200839" y="5694835"/>
            <a:ext cx="489648" cy="489646"/>
          </a:xfrm>
          <a:prstGeom prst="rect">
            <a:avLst/>
          </a:prstGeom>
          <a:noFill/>
          <a:extLst>
            <a:ext uri="{909E8E84-426E-40DD-AFC4-6F175D3DCCD1}">
              <a14:hiddenFill xmlns:a14="http://schemas.microsoft.com/office/drawing/2010/main">
                <a:solidFill>
                  <a:srgbClr val="FFFFFF"/>
                </a:solidFill>
              </a14:hiddenFill>
            </a:ext>
          </a:extLst>
        </p:spPr>
      </p:pic>
      <p:sp>
        <p:nvSpPr>
          <p:cNvPr id="152" name="TextBox 151">
            <a:extLst>
              <a:ext uri="{FF2B5EF4-FFF2-40B4-BE49-F238E27FC236}">
                <a16:creationId xmlns:a16="http://schemas.microsoft.com/office/drawing/2014/main" id="{1919FE2E-127E-4692-AA0E-A5AC5C9C02D4}"/>
              </a:ext>
            </a:extLst>
          </p:cNvPr>
          <p:cNvSpPr txBox="1"/>
          <p:nvPr/>
        </p:nvSpPr>
        <p:spPr>
          <a:xfrm>
            <a:off x="9200628" y="6189081"/>
            <a:ext cx="541815" cy="123111"/>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Prometheus</a:t>
            </a:r>
            <a:endParaRPr kumimoji="0" lang="en-US" sz="7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endParaRPr>
          </a:p>
        </p:txBody>
      </p:sp>
      <p:sp>
        <p:nvSpPr>
          <p:cNvPr id="155" name="TextBox 154">
            <a:extLst>
              <a:ext uri="{FF2B5EF4-FFF2-40B4-BE49-F238E27FC236}">
                <a16:creationId xmlns:a16="http://schemas.microsoft.com/office/drawing/2014/main" id="{1F5C2224-44B6-4AE8-B044-1BCB7E4FCFBA}"/>
              </a:ext>
            </a:extLst>
          </p:cNvPr>
          <p:cNvSpPr txBox="1"/>
          <p:nvPr/>
        </p:nvSpPr>
        <p:spPr>
          <a:xfrm>
            <a:off x="9888520" y="6179110"/>
            <a:ext cx="573875" cy="123111"/>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rPr>
              <a:t>AppInsightts</a:t>
            </a:r>
            <a:endParaRPr kumimoji="0" lang="en-US" sz="7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endParaRPr>
          </a:p>
        </p:txBody>
      </p:sp>
      <p:sp>
        <p:nvSpPr>
          <p:cNvPr id="166" name="TextBox 165">
            <a:extLst>
              <a:ext uri="{FF2B5EF4-FFF2-40B4-BE49-F238E27FC236}">
                <a16:creationId xmlns:a16="http://schemas.microsoft.com/office/drawing/2014/main" id="{2AA5D4E3-0A6E-421A-9537-6081056E60EA}"/>
              </a:ext>
            </a:extLst>
          </p:cNvPr>
          <p:cNvSpPr txBox="1"/>
          <p:nvPr/>
        </p:nvSpPr>
        <p:spPr>
          <a:xfrm>
            <a:off x="11291909" y="6176404"/>
            <a:ext cx="291747" cy="123111"/>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Jaeger</a:t>
            </a:r>
            <a:endParaRPr kumimoji="0" lang="en-US" sz="7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endParaRPr>
          </a:p>
        </p:txBody>
      </p:sp>
      <p:sp>
        <p:nvSpPr>
          <p:cNvPr id="114" name="Title 1">
            <a:extLst>
              <a:ext uri="{FF2B5EF4-FFF2-40B4-BE49-F238E27FC236}">
                <a16:creationId xmlns:a16="http://schemas.microsoft.com/office/drawing/2014/main" id="{917B5808-48E7-40A7-A614-F496CBA2913F}"/>
              </a:ext>
            </a:extLst>
          </p:cNvPr>
          <p:cNvSpPr txBox="1">
            <a:spLocks/>
          </p:cNvSpPr>
          <p:nvPr/>
        </p:nvSpPr>
        <p:spPr>
          <a:xfrm>
            <a:off x="273389" y="217833"/>
            <a:ext cx="11018520" cy="553998"/>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a:ln w="3175">
                  <a:noFill/>
                </a:ln>
                <a:solidFill>
                  <a:srgbClr val="000000"/>
                </a:solidFill>
                <a:effectLst/>
                <a:uLnTx/>
                <a:uFillTx/>
                <a:latin typeface="Segoe UI Semibold"/>
                <a:ea typeface="+mn-ea"/>
                <a:cs typeface="Segoe UI" pitchFamily="34" charset="0"/>
              </a:rPr>
              <a:t>Dapr Kubernetes hosted</a:t>
            </a:r>
          </a:p>
        </p:txBody>
      </p:sp>
    </p:spTree>
    <p:extLst>
      <p:ext uri="{BB962C8B-B14F-4D97-AF65-F5344CB8AC3E}">
        <p14:creationId xmlns:p14="http://schemas.microsoft.com/office/powerpoint/2010/main" val="3712560232"/>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100"/>
                                  </p:stCondLst>
                                  <p:childTnLst>
                                    <p:set>
                                      <p:cBhvr>
                                        <p:cTn id="6" dur="1" fill="hold">
                                          <p:stCondLst>
                                            <p:cond delay="0"/>
                                          </p:stCondLst>
                                        </p:cTn>
                                        <p:tgtEl>
                                          <p:spTgt spid="162"/>
                                        </p:tgtEl>
                                        <p:attrNameLst>
                                          <p:attrName>style.visibility</p:attrName>
                                        </p:attrNameLst>
                                      </p:cBhvr>
                                      <p:to>
                                        <p:strVal val="visible"/>
                                      </p:to>
                                    </p:set>
                                    <p:animEffect transition="in" filter="barn(outVertical)">
                                      <p:cBhvr>
                                        <p:cTn id="7" dur="500"/>
                                        <p:tgtEl>
                                          <p:spTgt spid="162"/>
                                        </p:tgtEl>
                                      </p:cBhvr>
                                    </p:animEffect>
                                  </p:childTnLst>
                                </p:cTn>
                              </p:par>
                              <p:par>
                                <p:cTn id="8" presetID="10" presetClass="entr" presetSubtype="0" fill="hold" nodeType="withEffect">
                                  <p:stCondLst>
                                    <p:cond delay="0"/>
                                  </p:stCondLst>
                                  <p:childTnLst>
                                    <p:set>
                                      <p:cBhvr>
                                        <p:cTn id="9" dur="1" fill="hold">
                                          <p:stCondLst>
                                            <p:cond delay="0"/>
                                          </p:stCondLst>
                                        </p:cTn>
                                        <p:tgtEl>
                                          <p:spTgt spid="126"/>
                                        </p:tgtEl>
                                        <p:attrNameLst>
                                          <p:attrName>style.visibility</p:attrName>
                                        </p:attrNameLst>
                                      </p:cBhvr>
                                      <p:to>
                                        <p:strVal val="visible"/>
                                      </p:to>
                                    </p:set>
                                    <p:animEffect transition="in" filter="fade">
                                      <p:cBhvr>
                                        <p:cTn id="10" dur="500"/>
                                        <p:tgtEl>
                                          <p:spTgt spid="126"/>
                                        </p:tgtEl>
                                      </p:cBhvr>
                                    </p:animEffect>
                                  </p:childTnLst>
                                </p:cTn>
                              </p:par>
                              <p:par>
                                <p:cTn id="11" presetID="42" presetClass="path" presetSubtype="0" decel="100000" fill="hold" nodeType="withEffect">
                                  <p:stCondLst>
                                    <p:cond delay="0"/>
                                  </p:stCondLst>
                                  <p:childTnLst>
                                    <p:animMotion origin="layout" path="M 1.66667E-6 -1.85185E-6 L 1.66667E-6 0.03773 " pathEditMode="relative" rAng="0" ptsTypes="AA">
                                      <p:cBhvr>
                                        <p:cTn id="12" dur="750" spd="-100000" fill="hold"/>
                                        <p:tgtEl>
                                          <p:spTgt spid="126"/>
                                        </p:tgtEl>
                                        <p:attrNameLst>
                                          <p:attrName>ppt_x</p:attrName>
                                          <p:attrName>ppt_y</p:attrName>
                                        </p:attrNameLst>
                                      </p:cBhvr>
                                      <p:rCtr x="0" y="1875"/>
                                    </p:animMotion>
                                  </p:childTnLst>
                                </p:cTn>
                              </p:par>
                              <p:par>
                                <p:cTn id="13" presetID="22" presetClass="entr" presetSubtype="8" fill="hold" nodeType="withEffect">
                                  <p:stCondLst>
                                    <p:cond delay="200"/>
                                  </p:stCondLst>
                                  <p:childTnLst>
                                    <p:set>
                                      <p:cBhvr>
                                        <p:cTn id="14" dur="1" fill="hold">
                                          <p:stCondLst>
                                            <p:cond delay="0"/>
                                          </p:stCondLst>
                                        </p:cTn>
                                        <p:tgtEl>
                                          <p:spTgt spid="20"/>
                                        </p:tgtEl>
                                        <p:attrNameLst>
                                          <p:attrName>style.visibility</p:attrName>
                                        </p:attrNameLst>
                                      </p:cBhvr>
                                      <p:to>
                                        <p:strVal val="visible"/>
                                      </p:to>
                                    </p:set>
                                    <p:animEffect transition="in" filter="wipe(left)">
                                      <p:cBhvr>
                                        <p:cTn id="15"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F0C659-607D-4ECF-A5CF-E801DD49B8E5}"/>
              </a:ext>
            </a:extLst>
          </p:cNvPr>
          <p:cNvSpPr>
            <a:spLocks noGrp="1"/>
          </p:cNvSpPr>
          <p:nvPr>
            <p:ph type="title"/>
          </p:nvPr>
        </p:nvSpPr>
        <p:spPr/>
        <p:txBody>
          <a:bodyPr/>
          <a:lstStyle/>
          <a:p>
            <a:r>
              <a:rPr lang="en-US"/>
              <a:t>Common questions?</a:t>
            </a:r>
          </a:p>
        </p:txBody>
      </p:sp>
      <p:sp>
        <p:nvSpPr>
          <p:cNvPr id="3" name="Content Placeholder 2">
            <a:extLst>
              <a:ext uri="{FF2B5EF4-FFF2-40B4-BE49-F238E27FC236}">
                <a16:creationId xmlns:a16="http://schemas.microsoft.com/office/drawing/2014/main" id="{036B1343-15D2-4B6D-899F-788F60583DC8}"/>
              </a:ext>
            </a:extLst>
          </p:cNvPr>
          <p:cNvSpPr>
            <a:spLocks noGrp="1"/>
          </p:cNvSpPr>
          <p:nvPr>
            <p:ph sz="quarter" idx="10"/>
          </p:nvPr>
        </p:nvSpPr>
        <p:spPr>
          <a:xfrm>
            <a:off x="584199" y="1435100"/>
            <a:ext cx="11253573" cy="4050340"/>
          </a:xfrm>
        </p:spPr>
        <p:txBody>
          <a:bodyPr/>
          <a:lstStyle/>
          <a:p>
            <a:r>
              <a:rPr lang="en-US"/>
              <a:t>Is Dapr a service mesh?</a:t>
            </a:r>
          </a:p>
          <a:p>
            <a:r>
              <a:rPr lang="en-US"/>
              <a:t>Does Dapr work with </a:t>
            </a:r>
            <a:r>
              <a:rPr lang="en-US" err="1"/>
              <a:t>autoscalers</a:t>
            </a:r>
            <a:r>
              <a:rPr lang="en-US"/>
              <a:t> like KEDA?</a:t>
            </a:r>
          </a:p>
          <a:p>
            <a:r>
              <a:rPr lang="en-US"/>
              <a:t>Does Dapr work with reverse proxy servers like NGINX, </a:t>
            </a:r>
            <a:r>
              <a:rPr lang="en-US" err="1"/>
              <a:t>Traefik</a:t>
            </a:r>
            <a:r>
              <a:rPr lang="en-US"/>
              <a:t>?</a:t>
            </a:r>
          </a:p>
          <a:p>
            <a:endParaRPr lang="en-US"/>
          </a:p>
          <a:p>
            <a:endParaRPr lang="en-US"/>
          </a:p>
          <a:p>
            <a:endParaRPr lang="en-US"/>
          </a:p>
          <a:p>
            <a:endParaRPr lang="en-US"/>
          </a:p>
          <a:p>
            <a:endParaRPr lang="en-US"/>
          </a:p>
        </p:txBody>
      </p:sp>
    </p:spTree>
    <p:extLst>
      <p:ext uri="{BB962C8B-B14F-4D97-AF65-F5344CB8AC3E}">
        <p14:creationId xmlns:p14="http://schemas.microsoft.com/office/powerpoint/2010/main" val="378054879"/>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 name="Rectangle 138">
            <a:extLst>
              <a:ext uri="{FF2B5EF4-FFF2-40B4-BE49-F238E27FC236}">
                <a16:creationId xmlns:a16="http://schemas.microsoft.com/office/drawing/2014/main" id="{C23A4D6A-1DD0-44C6-981D-F1B0AB593363}"/>
              </a:ext>
            </a:extLst>
          </p:cNvPr>
          <p:cNvSpPr/>
          <p:nvPr/>
        </p:nvSpPr>
        <p:spPr bwMode="auto">
          <a:xfrm>
            <a:off x="1776506" y="1261866"/>
            <a:ext cx="6259362" cy="4865753"/>
          </a:xfrm>
          <a:prstGeom prst="rect">
            <a:avLst/>
          </a:prstGeom>
          <a:solidFill>
            <a:schemeClr val="accent6">
              <a:lumMod val="20000"/>
              <a:lumOff val="80000"/>
            </a:schemeClr>
          </a:solidFill>
          <a:ln w="10795" cap="flat" cmpd="sng" algn="ctr">
            <a:noFill/>
            <a:prstDash val="soli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274320" rIns="9144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E6E6E6"/>
                </a:solidFill>
                <a:effectLst/>
                <a:uLnTx/>
                <a:uFillTx/>
                <a:latin typeface="Segoe UI Semibold" panose="020B0702040204020203" pitchFamily="34" charset="0"/>
                <a:ea typeface="+mn-ea"/>
                <a:cs typeface="Segoe UI Semibold" panose="020B0702040204020203" pitchFamily="34" charset="0"/>
              </a:rPr>
              <a:t>1</a:t>
            </a:r>
          </a:p>
        </p:txBody>
      </p:sp>
      <p:sp>
        <p:nvSpPr>
          <p:cNvPr id="201" name="Rectangle 200">
            <a:extLst>
              <a:ext uri="{FF2B5EF4-FFF2-40B4-BE49-F238E27FC236}">
                <a16:creationId xmlns:a16="http://schemas.microsoft.com/office/drawing/2014/main" id="{29B20841-1380-4C77-98BE-227EB643932F}"/>
              </a:ext>
            </a:extLst>
          </p:cNvPr>
          <p:cNvSpPr/>
          <p:nvPr/>
        </p:nvSpPr>
        <p:spPr bwMode="auto">
          <a:xfrm>
            <a:off x="2385400" y="1345542"/>
            <a:ext cx="4627968" cy="2371779"/>
          </a:xfrm>
          <a:prstGeom prst="rect">
            <a:avLst/>
          </a:prstGeom>
          <a:solidFill>
            <a:schemeClr val="bg1"/>
          </a:solidFill>
          <a:ln w="10795" cap="flat" cmpd="sng" algn="ctr">
            <a:noFill/>
            <a:prstDash val="solid"/>
          </a:ln>
          <a:effectLst>
            <a:outerShdw blurRad="152400" sx="102000" sy="102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13716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t>Pod</a:t>
            </a:r>
          </a:p>
        </p:txBody>
      </p:sp>
      <p:sp>
        <p:nvSpPr>
          <p:cNvPr id="202" name="Rectangle 201">
            <a:extLst>
              <a:ext uri="{FF2B5EF4-FFF2-40B4-BE49-F238E27FC236}">
                <a16:creationId xmlns:a16="http://schemas.microsoft.com/office/drawing/2014/main" id="{F90E3101-17FE-4543-B29D-DA31F69B2C97}"/>
              </a:ext>
            </a:extLst>
          </p:cNvPr>
          <p:cNvSpPr/>
          <p:nvPr/>
        </p:nvSpPr>
        <p:spPr bwMode="auto">
          <a:xfrm>
            <a:off x="2588441" y="1582545"/>
            <a:ext cx="4627968" cy="2371779"/>
          </a:xfrm>
          <a:prstGeom prst="rect">
            <a:avLst/>
          </a:prstGeom>
          <a:solidFill>
            <a:schemeClr val="bg1"/>
          </a:solidFill>
          <a:ln w="10795" cap="flat" cmpd="sng" algn="ctr">
            <a:noFill/>
            <a:prstDash val="solid"/>
          </a:ln>
          <a:effectLst>
            <a:outerShdw blurRad="152400" sx="102000" sy="102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13716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t>Pod</a:t>
            </a:r>
          </a:p>
        </p:txBody>
      </p:sp>
      <p:sp>
        <p:nvSpPr>
          <p:cNvPr id="145" name="Rectangle 144">
            <a:extLst>
              <a:ext uri="{FF2B5EF4-FFF2-40B4-BE49-F238E27FC236}">
                <a16:creationId xmlns:a16="http://schemas.microsoft.com/office/drawing/2014/main" id="{65B8BBAA-317D-49BA-851D-A785DC1D1212}"/>
              </a:ext>
            </a:extLst>
          </p:cNvPr>
          <p:cNvSpPr/>
          <p:nvPr/>
        </p:nvSpPr>
        <p:spPr bwMode="auto">
          <a:xfrm>
            <a:off x="2856600" y="1836118"/>
            <a:ext cx="4627968" cy="2371779"/>
          </a:xfrm>
          <a:prstGeom prst="rect">
            <a:avLst/>
          </a:prstGeom>
          <a:solidFill>
            <a:schemeClr val="bg1"/>
          </a:solidFill>
          <a:ln w="10795" cap="flat" cmpd="sng" algn="ctr">
            <a:noFill/>
            <a:prstDash val="solid"/>
          </a:ln>
          <a:effectLst>
            <a:outerShdw blurRad="152400" sx="102000" sy="102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13716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t>Pod</a:t>
            </a:r>
          </a:p>
        </p:txBody>
      </p:sp>
      <p:pic>
        <p:nvPicPr>
          <p:cNvPr id="154" name="Picture 153">
            <a:extLst>
              <a:ext uri="{FF2B5EF4-FFF2-40B4-BE49-F238E27FC236}">
                <a16:creationId xmlns:a16="http://schemas.microsoft.com/office/drawing/2014/main" id="{3B1A7378-A015-44D6-A80A-696733811622}"/>
              </a:ext>
            </a:extLst>
          </p:cNvPr>
          <p:cNvPicPr>
            <a:picLocks noChangeAspect="1"/>
          </p:cNvPicPr>
          <p:nvPr/>
        </p:nvPicPr>
        <p:blipFill>
          <a:blip r:embed="rId2"/>
          <a:stretch>
            <a:fillRect/>
          </a:stretch>
        </p:blipFill>
        <p:spPr>
          <a:xfrm>
            <a:off x="7717332" y="771831"/>
            <a:ext cx="775208" cy="775208"/>
          </a:xfrm>
          <a:prstGeom prst="rect">
            <a:avLst/>
          </a:prstGeom>
          <a:effectLst/>
        </p:spPr>
      </p:pic>
      <p:grpSp>
        <p:nvGrpSpPr>
          <p:cNvPr id="162" name="Group 161">
            <a:extLst>
              <a:ext uri="{FF2B5EF4-FFF2-40B4-BE49-F238E27FC236}">
                <a16:creationId xmlns:a16="http://schemas.microsoft.com/office/drawing/2014/main" id="{B68F3260-E3BA-458C-A6C2-2E7D03D8AB7E}"/>
              </a:ext>
            </a:extLst>
          </p:cNvPr>
          <p:cNvGrpSpPr/>
          <p:nvPr/>
        </p:nvGrpSpPr>
        <p:grpSpPr>
          <a:xfrm>
            <a:off x="4575551" y="2210368"/>
            <a:ext cx="1190067" cy="569692"/>
            <a:chOff x="8148812" y="2687152"/>
            <a:chExt cx="1190067" cy="569692"/>
          </a:xfrm>
        </p:grpSpPr>
        <p:sp>
          <p:nvSpPr>
            <p:cNvPr id="163" name="Rectangle 162">
              <a:extLst>
                <a:ext uri="{FF2B5EF4-FFF2-40B4-BE49-F238E27FC236}">
                  <a16:creationId xmlns:a16="http://schemas.microsoft.com/office/drawing/2014/main" id="{F0DA63E1-5F66-42FE-BB31-2693AABCDDE9}"/>
                </a:ext>
              </a:extLst>
            </p:cNvPr>
            <p:cNvSpPr/>
            <p:nvPr/>
          </p:nvSpPr>
          <p:spPr>
            <a:xfrm>
              <a:off x="8259392" y="2687152"/>
              <a:ext cx="974035" cy="307777"/>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d</a:t>
              </a:r>
              <a:r>
                <a:rPr kumimoji="0" lang="en-US" sz="1400" b="0" i="0" u="none" strike="noStrike" kern="1200" cap="none" spc="0" normalizeH="0" baseline="0" noProof="0" err="1">
                  <a:ln>
                    <a:noFill/>
                  </a:ln>
                  <a:solidFill>
                    <a:srgbClr val="1A1A1A"/>
                  </a:solidFill>
                  <a:effectLst/>
                  <a:uLnTx/>
                  <a:uFillTx/>
                  <a:latin typeface="Segoe UI"/>
                  <a:ea typeface="Segoe UI" pitchFamily="34" charset="0"/>
                  <a:cs typeface="Segoe UI" pitchFamily="34" charset="0"/>
                </a:rPr>
                <a:t>apr</a:t>
              </a:r>
              <a:r>
                <a:rPr kumimoji="0" lang="en-US" sz="14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 API</a:t>
              </a:r>
            </a:p>
          </p:txBody>
        </p:sp>
        <p:cxnSp>
          <p:nvCxnSpPr>
            <p:cNvPr id="164" name="Straight Arrow Connector 163">
              <a:extLst>
                <a:ext uri="{FF2B5EF4-FFF2-40B4-BE49-F238E27FC236}">
                  <a16:creationId xmlns:a16="http://schemas.microsoft.com/office/drawing/2014/main" id="{67B99C3B-8350-44A7-983A-5670446BFFA1}"/>
                </a:ext>
              </a:extLst>
            </p:cNvPr>
            <p:cNvCxnSpPr>
              <a:cxnSpLocks/>
            </p:cNvCxnSpPr>
            <p:nvPr/>
          </p:nvCxnSpPr>
          <p:spPr>
            <a:xfrm>
              <a:off x="8148812" y="3014872"/>
              <a:ext cx="1190067" cy="0"/>
            </a:xfrm>
            <a:prstGeom prst="straightConnector1">
              <a:avLst/>
            </a:prstGeom>
            <a:ln w="19050">
              <a:solidFill>
                <a:schemeClr val="accent6"/>
              </a:solidFill>
              <a:headEnd type="arrow" w="lg" len="med"/>
              <a:tailEnd type="arrow" w="lg" len="med"/>
            </a:ln>
          </p:spPr>
          <p:style>
            <a:lnRef idx="1">
              <a:schemeClr val="accent1"/>
            </a:lnRef>
            <a:fillRef idx="0">
              <a:schemeClr val="accent1"/>
            </a:fillRef>
            <a:effectRef idx="0">
              <a:schemeClr val="accent1"/>
            </a:effectRef>
            <a:fontRef idx="minor">
              <a:schemeClr val="tx1"/>
            </a:fontRef>
          </p:style>
        </p:cxnSp>
        <p:sp>
          <p:nvSpPr>
            <p:cNvPr id="165" name="Rectangle 164">
              <a:extLst>
                <a:ext uri="{FF2B5EF4-FFF2-40B4-BE49-F238E27FC236}">
                  <a16:creationId xmlns:a16="http://schemas.microsoft.com/office/drawing/2014/main" id="{2709EA60-E8B1-4F0A-8B00-EA30770EAAD5}"/>
                </a:ext>
              </a:extLst>
            </p:cNvPr>
            <p:cNvSpPr/>
            <p:nvPr/>
          </p:nvSpPr>
          <p:spPr>
            <a:xfrm>
              <a:off x="8272645" y="3026012"/>
              <a:ext cx="967408" cy="230832"/>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HTTP or </a:t>
              </a:r>
              <a:r>
                <a:rPr kumimoji="0" lang="en-US" sz="900" b="0" i="0" u="none" strike="noStrike" kern="1200" cap="none" spc="0" normalizeH="0" baseline="0" noProof="0" err="1">
                  <a:ln>
                    <a:noFill/>
                  </a:ln>
                  <a:solidFill>
                    <a:srgbClr val="1A1A1A"/>
                  </a:solidFill>
                  <a:effectLst/>
                  <a:uLnTx/>
                  <a:uFillTx/>
                  <a:latin typeface="Segoe UI"/>
                  <a:ea typeface="Segoe UI" pitchFamily="34" charset="0"/>
                  <a:cs typeface="Segoe UI" pitchFamily="34" charset="0"/>
                </a:rPr>
                <a:t>gRPC</a:t>
              </a:r>
              <a:endParaRPr kumimoji="0" lang="en-US" sz="9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endParaRPr>
            </a:p>
          </p:txBody>
        </p:sp>
      </p:grpSp>
      <p:grpSp>
        <p:nvGrpSpPr>
          <p:cNvPr id="126" name="Group 125">
            <a:extLst>
              <a:ext uri="{FF2B5EF4-FFF2-40B4-BE49-F238E27FC236}">
                <a16:creationId xmlns:a16="http://schemas.microsoft.com/office/drawing/2014/main" id="{8B538BD3-5665-47A1-8D53-B8DF7DD3309E}"/>
              </a:ext>
            </a:extLst>
          </p:cNvPr>
          <p:cNvGrpSpPr/>
          <p:nvPr/>
        </p:nvGrpSpPr>
        <p:grpSpPr>
          <a:xfrm>
            <a:off x="5847149" y="2022001"/>
            <a:ext cx="1482070" cy="946425"/>
            <a:chOff x="1128729" y="2565401"/>
            <a:chExt cx="1482070" cy="946425"/>
          </a:xfrm>
        </p:grpSpPr>
        <p:sp>
          <p:nvSpPr>
            <p:cNvPr id="131" name="Rounded Rectangle 5">
              <a:extLst>
                <a:ext uri="{FF2B5EF4-FFF2-40B4-BE49-F238E27FC236}">
                  <a16:creationId xmlns:a16="http://schemas.microsoft.com/office/drawing/2014/main" id="{0DCC28DD-779D-40F7-A366-9DFCF80B4EB6}"/>
                </a:ext>
              </a:extLst>
            </p:cNvPr>
            <p:cNvSpPr/>
            <p:nvPr/>
          </p:nvSpPr>
          <p:spPr bwMode="auto">
            <a:xfrm>
              <a:off x="1128729" y="2565401"/>
              <a:ext cx="1482070" cy="946425"/>
            </a:xfrm>
            <a:prstGeom prst="rect">
              <a:avLst/>
            </a:prstGeom>
            <a:noFill/>
            <a:ln w="19050" cap="rnd">
              <a:solidFill>
                <a:schemeClr val="bg2">
                  <a:lumMod val="75000"/>
                </a:schemeClr>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300" normalizeH="0" baseline="0" noProof="0">
                  <a:ln>
                    <a:noFill/>
                  </a:ln>
                  <a:solidFill>
                    <a:srgbClr val="000000"/>
                  </a:solidFill>
                  <a:effectLst/>
                  <a:uLnTx/>
                  <a:uFillTx/>
                  <a:latin typeface="Segoe UI Semibold"/>
                  <a:ea typeface="+mn-ea"/>
                  <a:cs typeface="Segoe UI" pitchFamily="34" charset="0"/>
                </a:rPr>
                <a:t>CONTAINER</a:t>
              </a:r>
            </a:p>
          </p:txBody>
        </p:sp>
        <p:pic>
          <p:nvPicPr>
            <p:cNvPr id="132" name="Graphic 131">
              <a:extLst>
                <a:ext uri="{FF2B5EF4-FFF2-40B4-BE49-F238E27FC236}">
                  <a16:creationId xmlns:a16="http://schemas.microsoft.com/office/drawing/2014/main" id="{7863B2AA-6614-4A87-A723-3A108864727D}"/>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9333" t="18330" r="9333" b="18330"/>
            <a:stretch/>
          </p:blipFill>
          <p:spPr>
            <a:xfrm>
              <a:off x="1532258" y="2879916"/>
              <a:ext cx="574814" cy="447652"/>
            </a:xfrm>
            <a:prstGeom prst="rect">
              <a:avLst/>
            </a:prstGeom>
          </p:spPr>
        </p:pic>
      </p:grpSp>
      <p:grpSp>
        <p:nvGrpSpPr>
          <p:cNvPr id="6" name="Group 5">
            <a:extLst>
              <a:ext uri="{FF2B5EF4-FFF2-40B4-BE49-F238E27FC236}">
                <a16:creationId xmlns:a16="http://schemas.microsoft.com/office/drawing/2014/main" id="{C555324F-1638-4FE6-9569-343A189ED4CF}"/>
              </a:ext>
            </a:extLst>
          </p:cNvPr>
          <p:cNvGrpSpPr/>
          <p:nvPr/>
        </p:nvGrpSpPr>
        <p:grpSpPr>
          <a:xfrm>
            <a:off x="3030331" y="2058220"/>
            <a:ext cx="1482070" cy="946425"/>
            <a:chOff x="4231632" y="2648579"/>
            <a:chExt cx="1482070" cy="946425"/>
          </a:xfrm>
        </p:grpSpPr>
        <p:sp>
          <p:nvSpPr>
            <p:cNvPr id="148" name="Rounded Rectangle 5">
              <a:extLst>
                <a:ext uri="{FF2B5EF4-FFF2-40B4-BE49-F238E27FC236}">
                  <a16:creationId xmlns:a16="http://schemas.microsoft.com/office/drawing/2014/main" id="{B8A63340-BA71-47D5-B12C-6227314F81E6}"/>
                </a:ext>
              </a:extLst>
            </p:cNvPr>
            <p:cNvSpPr/>
            <p:nvPr/>
          </p:nvSpPr>
          <p:spPr bwMode="auto">
            <a:xfrm>
              <a:off x="4231632" y="2648579"/>
              <a:ext cx="1482070" cy="946425"/>
            </a:xfrm>
            <a:prstGeom prst="rect">
              <a:avLst/>
            </a:prstGeom>
            <a:noFill/>
            <a:ln w="19050" cap="rnd">
              <a:solidFill>
                <a:schemeClr val="bg2">
                  <a:lumMod val="75000"/>
                </a:schemeClr>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300" normalizeH="0" baseline="0" noProof="0">
                  <a:ln>
                    <a:noFill/>
                  </a:ln>
                  <a:solidFill>
                    <a:srgbClr val="000000"/>
                  </a:solidFill>
                  <a:effectLst/>
                  <a:uLnTx/>
                  <a:uFillTx/>
                  <a:latin typeface="Segoe UI Semibold"/>
                  <a:ea typeface="+mn-ea"/>
                  <a:cs typeface="Segoe UI" pitchFamily="34" charset="0"/>
                </a:rPr>
                <a:t>CONTAINER</a:t>
              </a:r>
            </a:p>
          </p:txBody>
        </p:sp>
        <p:sp>
          <p:nvSpPr>
            <p:cNvPr id="149" name="Rectangle 148">
              <a:extLst>
                <a:ext uri="{FF2B5EF4-FFF2-40B4-BE49-F238E27FC236}">
                  <a16:creationId xmlns:a16="http://schemas.microsoft.com/office/drawing/2014/main" id="{235065BA-7C3A-4305-8353-E3697146CE68}"/>
                </a:ext>
              </a:extLst>
            </p:cNvPr>
            <p:cNvSpPr/>
            <p:nvPr/>
          </p:nvSpPr>
          <p:spPr>
            <a:xfrm>
              <a:off x="4469121" y="3331972"/>
              <a:ext cx="1010476" cy="138499"/>
            </a:xfrm>
            <a:prstGeom prst="rect">
              <a:avLst/>
            </a:prstGeom>
            <a:noFill/>
            <a:ln>
              <a:noFill/>
            </a:ln>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10" normalizeH="0" baseline="0" noProof="0">
                  <a:ln>
                    <a:noFill/>
                  </a:ln>
                  <a:solidFill>
                    <a:srgbClr val="0078D4"/>
                  </a:solidFill>
                  <a:effectLst/>
                  <a:uLnTx/>
                  <a:uFillTx/>
                  <a:latin typeface="Segoe UI"/>
                  <a:ea typeface="+mn-ea"/>
                  <a:cs typeface="Segoe UI" pitchFamily="34" charset="0"/>
                </a:rPr>
                <a:t>Application code</a:t>
              </a:r>
            </a:p>
          </p:txBody>
        </p:sp>
        <p:grpSp>
          <p:nvGrpSpPr>
            <p:cNvPr id="136" name="app development" descr="application development">
              <a:extLst>
                <a:ext uri="{FF2B5EF4-FFF2-40B4-BE49-F238E27FC236}">
                  <a16:creationId xmlns:a16="http://schemas.microsoft.com/office/drawing/2014/main" id="{4228879E-A60B-4BE8-B434-EBAF16E41FE2}"/>
                </a:ext>
              </a:extLst>
            </p:cNvPr>
            <p:cNvGrpSpPr/>
            <p:nvPr/>
          </p:nvGrpSpPr>
          <p:grpSpPr>
            <a:xfrm>
              <a:off x="4776229" y="3003436"/>
              <a:ext cx="435081" cy="262361"/>
              <a:chOff x="1619312" y="4920549"/>
              <a:chExt cx="500422" cy="301763"/>
            </a:xfrm>
          </p:grpSpPr>
          <p:sp>
            <p:nvSpPr>
              <p:cNvPr id="137" name="Freeform: Shape 136">
                <a:extLst>
                  <a:ext uri="{FF2B5EF4-FFF2-40B4-BE49-F238E27FC236}">
                    <a16:creationId xmlns:a16="http://schemas.microsoft.com/office/drawing/2014/main" id="{C6093FEF-DEA2-432E-9638-11C85DE183B8}"/>
                  </a:ext>
                </a:extLst>
              </p:cNvPr>
              <p:cNvSpPr/>
              <p:nvPr/>
            </p:nvSpPr>
            <p:spPr>
              <a:xfrm>
                <a:off x="1974275" y="4921004"/>
                <a:ext cx="145459" cy="301308"/>
              </a:xfrm>
              <a:custGeom>
                <a:avLst/>
                <a:gdLst>
                  <a:gd name="connsiteX0" fmla="*/ 22237 w 145458"/>
                  <a:gd name="connsiteY0" fmla="*/ 300372 h 301307"/>
                  <a:gd name="connsiteX1" fmla="*/ 2089 w 145458"/>
                  <a:gd name="connsiteY1" fmla="*/ 283378 h 301307"/>
                  <a:gd name="connsiteX2" fmla="*/ 111941 w 145458"/>
                  <a:gd name="connsiteY2" fmla="*/ 153201 h 301307"/>
                  <a:gd name="connsiteX3" fmla="*/ 5505 w 145458"/>
                  <a:gd name="connsiteY3" fmla="*/ 18383 h 301307"/>
                  <a:gd name="connsiteX4" fmla="*/ 26092 w 145458"/>
                  <a:gd name="connsiteY4" fmla="*/ 2089 h 301307"/>
                  <a:gd name="connsiteX5" fmla="*/ 145843 w 145458"/>
                  <a:gd name="connsiteY5" fmla="*/ 153727 h 301307"/>
                  <a:gd name="connsiteX6" fmla="*/ 22237 w 145458"/>
                  <a:gd name="connsiteY6" fmla="*/ 300372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22237" y="300372"/>
                    </a:moveTo>
                    <a:lnTo>
                      <a:pt x="2089" y="283378"/>
                    </a:lnTo>
                    <a:lnTo>
                      <a:pt x="111941" y="153201"/>
                    </a:lnTo>
                    <a:lnTo>
                      <a:pt x="5505" y="18383"/>
                    </a:lnTo>
                    <a:lnTo>
                      <a:pt x="26092" y="2089"/>
                    </a:lnTo>
                    <a:lnTo>
                      <a:pt x="145843" y="153727"/>
                    </a:lnTo>
                    <a:lnTo>
                      <a:pt x="22237" y="300372"/>
                    </a:lnTo>
                    <a:close/>
                  </a:path>
                </a:pathLst>
              </a:custGeom>
              <a:solidFill>
                <a:srgbClr val="0078D4"/>
              </a:solidFill>
              <a:ln w="51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38" name="Freeform: Shape 137">
                <a:extLst>
                  <a:ext uri="{FF2B5EF4-FFF2-40B4-BE49-F238E27FC236}">
                    <a16:creationId xmlns:a16="http://schemas.microsoft.com/office/drawing/2014/main" id="{89513984-A1E9-4B26-8BE3-7393794BB206}"/>
                  </a:ext>
                </a:extLst>
              </p:cNvPr>
              <p:cNvSpPr/>
              <p:nvPr/>
            </p:nvSpPr>
            <p:spPr>
              <a:xfrm>
                <a:off x="1619312" y="4920549"/>
                <a:ext cx="145459" cy="301308"/>
              </a:xfrm>
              <a:custGeom>
                <a:avLst/>
                <a:gdLst>
                  <a:gd name="connsiteX0" fmla="*/ 121840 w 145458"/>
                  <a:gd name="connsiteY0" fmla="*/ 300285 h 301307"/>
                  <a:gd name="connsiteX1" fmla="*/ 2089 w 145458"/>
                  <a:gd name="connsiteY1" fmla="*/ 148734 h 301307"/>
                  <a:gd name="connsiteX2" fmla="*/ 125782 w 145458"/>
                  <a:gd name="connsiteY2" fmla="*/ 2089 h 301307"/>
                  <a:gd name="connsiteX3" fmla="*/ 145843 w 145458"/>
                  <a:gd name="connsiteY3" fmla="*/ 18996 h 301307"/>
                  <a:gd name="connsiteX4" fmla="*/ 35991 w 145458"/>
                  <a:gd name="connsiteY4" fmla="*/ 149260 h 301307"/>
                  <a:gd name="connsiteX5" fmla="*/ 142427 w 145458"/>
                  <a:gd name="connsiteY5" fmla="*/ 283991 h 301307"/>
                  <a:gd name="connsiteX6" fmla="*/ 121840 w 145458"/>
                  <a:gd name="connsiteY6" fmla="*/ 300285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121840" y="300285"/>
                    </a:moveTo>
                    <a:lnTo>
                      <a:pt x="2089" y="148734"/>
                    </a:lnTo>
                    <a:lnTo>
                      <a:pt x="125782" y="2089"/>
                    </a:lnTo>
                    <a:lnTo>
                      <a:pt x="145843" y="18996"/>
                    </a:lnTo>
                    <a:lnTo>
                      <a:pt x="35991" y="149260"/>
                    </a:lnTo>
                    <a:lnTo>
                      <a:pt x="142427" y="283991"/>
                    </a:lnTo>
                    <a:lnTo>
                      <a:pt x="121840" y="300285"/>
                    </a:lnTo>
                    <a:close/>
                  </a:path>
                </a:pathLst>
              </a:custGeom>
              <a:solidFill>
                <a:srgbClr val="0078D4"/>
              </a:solidFill>
              <a:ln w="51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0" name="Freeform: Shape 139">
                <a:extLst>
                  <a:ext uri="{FF2B5EF4-FFF2-40B4-BE49-F238E27FC236}">
                    <a16:creationId xmlns:a16="http://schemas.microsoft.com/office/drawing/2014/main" id="{A5838532-6F9C-4407-B2E1-4B7F9FF40681}"/>
                  </a:ext>
                </a:extLst>
              </p:cNvPr>
              <p:cNvSpPr/>
              <p:nvPr/>
            </p:nvSpPr>
            <p:spPr>
              <a:xfrm>
                <a:off x="1823510" y="5026802"/>
                <a:ext cx="93509" cy="93509"/>
              </a:xfrm>
              <a:custGeom>
                <a:avLst/>
                <a:gdLst>
                  <a:gd name="connsiteX0" fmla="*/ 48693 w 93509"/>
                  <a:gd name="connsiteY0" fmla="*/ 95297 h 93509"/>
                  <a:gd name="connsiteX1" fmla="*/ 95297 w 93509"/>
                  <a:gd name="connsiteY1" fmla="*/ 48693 h 93509"/>
                  <a:gd name="connsiteX2" fmla="*/ 48693 w 93509"/>
                  <a:gd name="connsiteY2" fmla="*/ 2089 h 93509"/>
                  <a:gd name="connsiteX3" fmla="*/ 2089 w 93509"/>
                  <a:gd name="connsiteY3" fmla="*/ 48693 h 93509"/>
                  <a:gd name="connsiteX4" fmla="*/ 48693 w 93509"/>
                  <a:gd name="connsiteY4" fmla="*/ 95297 h 93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509" h="93509">
                    <a:moveTo>
                      <a:pt x="48693" y="95297"/>
                    </a:moveTo>
                    <a:cubicBezTo>
                      <a:pt x="74432" y="95297"/>
                      <a:pt x="95297" y="74431"/>
                      <a:pt x="95297" y="48693"/>
                    </a:cubicBezTo>
                    <a:cubicBezTo>
                      <a:pt x="95297" y="22954"/>
                      <a:pt x="74432" y="2089"/>
                      <a:pt x="48693" y="2089"/>
                    </a:cubicBezTo>
                    <a:cubicBezTo>
                      <a:pt x="22954" y="2089"/>
                      <a:pt x="2089" y="22954"/>
                      <a:pt x="2089" y="48693"/>
                    </a:cubicBezTo>
                    <a:cubicBezTo>
                      <a:pt x="2089" y="74431"/>
                      <a:pt x="22954" y="95297"/>
                      <a:pt x="48693" y="95297"/>
                    </a:cubicBezTo>
                    <a:close/>
                  </a:path>
                </a:pathLst>
              </a:custGeom>
              <a:solidFill>
                <a:srgbClr val="50E6FF"/>
              </a:solidFill>
              <a:ln w="51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2" name="Freeform: Shape 141">
                <a:extLst>
                  <a:ext uri="{FF2B5EF4-FFF2-40B4-BE49-F238E27FC236}">
                    <a16:creationId xmlns:a16="http://schemas.microsoft.com/office/drawing/2014/main" id="{7E5B3230-C335-48AB-AB71-5E2C132C1750}"/>
                  </a:ext>
                </a:extLst>
              </p:cNvPr>
              <p:cNvSpPr/>
              <p:nvPr/>
            </p:nvSpPr>
            <p:spPr>
              <a:xfrm>
                <a:off x="1746245" y="4950259"/>
                <a:ext cx="249358" cy="244163"/>
              </a:xfrm>
              <a:custGeom>
                <a:avLst/>
                <a:gdLst>
                  <a:gd name="connsiteX0" fmla="*/ 245797 w 249358"/>
                  <a:gd name="connsiteY0" fmla="*/ 108787 h 244163"/>
                  <a:gd name="connsiteX1" fmla="*/ 210581 w 249358"/>
                  <a:gd name="connsiteY1" fmla="*/ 104670 h 244163"/>
                  <a:gd name="connsiteX2" fmla="*/ 209530 w 249358"/>
                  <a:gd name="connsiteY2" fmla="*/ 101079 h 244163"/>
                  <a:gd name="connsiteX3" fmla="*/ 201207 w 249358"/>
                  <a:gd name="connsiteY3" fmla="*/ 81631 h 244163"/>
                  <a:gd name="connsiteX4" fmla="*/ 199280 w 249358"/>
                  <a:gd name="connsiteY4" fmla="*/ 78302 h 244163"/>
                  <a:gd name="connsiteX5" fmla="*/ 218114 w 249358"/>
                  <a:gd name="connsiteY5" fmla="*/ 54562 h 244163"/>
                  <a:gd name="connsiteX6" fmla="*/ 218377 w 249358"/>
                  <a:gd name="connsiteY6" fmla="*/ 48868 h 244163"/>
                  <a:gd name="connsiteX7" fmla="*/ 200156 w 249358"/>
                  <a:gd name="connsiteY7" fmla="*/ 30647 h 244163"/>
                  <a:gd name="connsiteX8" fmla="*/ 194462 w 249358"/>
                  <a:gd name="connsiteY8" fmla="*/ 30909 h 244163"/>
                  <a:gd name="connsiteX9" fmla="*/ 170109 w 249358"/>
                  <a:gd name="connsiteY9" fmla="*/ 50182 h 244163"/>
                  <a:gd name="connsiteX10" fmla="*/ 166868 w 249358"/>
                  <a:gd name="connsiteY10" fmla="*/ 48430 h 244163"/>
                  <a:gd name="connsiteX11" fmla="*/ 147945 w 249358"/>
                  <a:gd name="connsiteY11" fmla="*/ 41159 h 244163"/>
                  <a:gd name="connsiteX12" fmla="*/ 144179 w 249358"/>
                  <a:gd name="connsiteY12" fmla="*/ 40195 h 244163"/>
                  <a:gd name="connsiteX13" fmla="*/ 140237 w 249358"/>
                  <a:gd name="connsiteY13" fmla="*/ 6293 h 244163"/>
                  <a:gd name="connsiteX14" fmla="*/ 136382 w 249358"/>
                  <a:gd name="connsiteY14" fmla="*/ 2089 h 244163"/>
                  <a:gd name="connsiteX15" fmla="*/ 110627 w 249358"/>
                  <a:gd name="connsiteY15" fmla="*/ 2089 h 244163"/>
                  <a:gd name="connsiteX16" fmla="*/ 106773 w 249358"/>
                  <a:gd name="connsiteY16" fmla="*/ 6293 h 244163"/>
                  <a:gd name="connsiteX17" fmla="*/ 102656 w 249358"/>
                  <a:gd name="connsiteY17" fmla="*/ 41422 h 244163"/>
                  <a:gd name="connsiteX18" fmla="*/ 99239 w 249358"/>
                  <a:gd name="connsiteY18" fmla="*/ 42561 h 244163"/>
                  <a:gd name="connsiteX19" fmla="*/ 81544 w 249358"/>
                  <a:gd name="connsiteY19" fmla="*/ 50707 h 244163"/>
                  <a:gd name="connsiteX20" fmla="*/ 78215 w 249358"/>
                  <a:gd name="connsiteY20" fmla="*/ 52722 h 244163"/>
                  <a:gd name="connsiteX21" fmla="*/ 52022 w 249358"/>
                  <a:gd name="connsiteY21" fmla="*/ 32049 h 244163"/>
                  <a:gd name="connsiteX22" fmla="*/ 46328 w 249358"/>
                  <a:gd name="connsiteY22" fmla="*/ 31786 h 244163"/>
                  <a:gd name="connsiteX23" fmla="*/ 28107 w 249358"/>
                  <a:gd name="connsiteY23" fmla="*/ 50006 h 244163"/>
                  <a:gd name="connsiteX24" fmla="*/ 28369 w 249358"/>
                  <a:gd name="connsiteY24" fmla="*/ 55701 h 244163"/>
                  <a:gd name="connsiteX25" fmla="*/ 50007 w 249358"/>
                  <a:gd name="connsiteY25" fmla="*/ 83120 h 244163"/>
                  <a:gd name="connsiteX26" fmla="*/ 48430 w 249358"/>
                  <a:gd name="connsiteY26" fmla="*/ 86361 h 244163"/>
                  <a:gd name="connsiteX27" fmla="*/ 42561 w 249358"/>
                  <a:gd name="connsiteY27" fmla="*/ 101254 h 244163"/>
                  <a:gd name="connsiteX28" fmla="*/ 41510 w 249358"/>
                  <a:gd name="connsiteY28" fmla="*/ 104845 h 244163"/>
                  <a:gd name="connsiteX29" fmla="*/ 6294 w 249358"/>
                  <a:gd name="connsiteY29" fmla="*/ 108963 h 244163"/>
                  <a:gd name="connsiteX30" fmla="*/ 2089 w 249358"/>
                  <a:gd name="connsiteY30" fmla="*/ 112817 h 244163"/>
                  <a:gd name="connsiteX31" fmla="*/ 2089 w 249358"/>
                  <a:gd name="connsiteY31" fmla="*/ 138572 h 244163"/>
                  <a:gd name="connsiteX32" fmla="*/ 6294 w 249358"/>
                  <a:gd name="connsiteY32" fmla="*/ 142426 h 244163"/>
                  <a:gd name="connsiteX33" fmla="*/ 41597 w 249358"/>
                  <a:gd name="connsiteY33" fmla="*/ 146544 h 244163"/>
                  <a:gd name="connsiteX34" fmla="*/ 42648 w 249358"/>
                  <a:gd name="connsiteY34" fmla="*/ 150135 h 244163"/>
                  <a:gd name="connsiteX35" fmla="*/ 48518 w 249358"/>
                  <a:gd name="connsiteY35" fmla="*/ 164765 h 244163"/>
                  <a:gd name="connsiteX36" fmla="*/ 50182 w 249358"/>
                  <a:gd name="connsiteY36" fmla="*/ 168006 h 244163"/>
                  <a:gd name="connsiteX37" fmla="*/ 28369 w 249358"/>
                  <a:gd name="connsiteY37" fmla="*/ 195600 h 244163"/>
                  <a:gd name="connsiteX38" fmla="*/ 28107 w 249358"/>
                  <a:gd name="connsiteY38" fmla="*/ 201295 h 244163"/>
                  <a:gd name="connsiteX39" fmla="*/ 46328 w 249358"/>
                  <a:gd name="connsiteY39" fmla="*/ 219516 h 244163"/>
                  <a:gd name="connsiteX40" fmla="*/ 52022 w 249358"/>
                  <a:gd name="connsiteY40" fmla="*/ 219253 h 244163"/>
                  <a:gd name="connsiteX41" fmla="*/ 78565 w 249358"/>
                  <a:gd name="connsiteY41" fmla="*/ 198229 h 244163"/>
                  <a:gd name="connsiteX42" fmla="*/ 81894 w 249358"/>
                  <a:gd name="connsiteY42" fmla="*/ 200244 h 244163"/>
                  <a:gd name="connsiteX43" fmla="*/ 98888 w 249358"/>
                  <a:gd name="connsiteY43" fmla="*/ 207952 h 244163"/>
                  <a:gd name="connsiteX44" fmla="*/ 102305 w 249358"/>
                  <a:gd name="connsiteY44" fmla="*/ 209091 h 244163"/>
                  <a:gd name="connsiteX45" fmla="*/ 106247 w 249358"/>
                  <a:gd name="connsiteY45" fmla="*/ 242818 h 244163"/>
                  <a:gd name="connsiteX46" fmla="*/ 110102 w 249358"/>
                  <a:gd name="connsiteY46" fmla="*/ 247023 h 244163"/>
                  <a:gd name="connsiteX47" fmla="*/ 135857 w 249358"/>
                  <a:gd name="connsiteY47" fmla="*/ 247023 h 244163"/>
                  <a:gd name="connsiteX48" fmla="*/ 139711 w 249358"/>
                  <a:gd name="connsiteY48" fmla="*/ 242818 h 244163"/>
                  <a:gd name="connsiteX49" fmla="*/ 143478 w 249358"/>
                  <a:gd name="connsiteY49" fmla="*/ 210581 h 244163"/>
                  <a:gd name="connsiteX50" fmla="*/ 147245 w 249358"/>
                  <a:gd name="connsiteY50" fmla="*/ 209617 h 244163"/>
                  <a:gd name="connsiteX51" fmla="*/ 166167 w 249358"/>
                  <a:gd name="connsiteY51" fmla="*/ 202433 h 244163"/>
                  <a:gd name="connsiteX52" fmla="*/ 169408 w 249358"/>
                  <a:gd name="connsiteY52" fmla="*/ 200769 h 244163"/>
                  <a:gd name="connsiteX53" fmla="*/ 193411 w 249358"/>
                  <a:gd name="connsiteY53" fmla="*/ 219779 h 244163"/>
                  <a:gd name="connsiteX54" fmla="*/ 199105 w 249358"/>
                  <a:gd name="connsiteY54" fmla="*/ 220042 h 244163"/>
                  <a:gd name="connsiteX55" fmla="*/ 217326 w 249358"/>
                  <a:gd name="connsiteY55" fmla="*/ 201820 h 244163"/>
                  <a:gd name="connsiteX56" fmla="*/ 217063 w 249358"/>
                  <a:gd name="connsiteY56" fmla="*/ 196126 h 244163"/>
                  <a:gd name="connsiteX57" fmla="*/ 198755 w 249358"/>
                  <a:gd name="connsiteY57" fmla="*/ 172999 h 244163"/>
                  <a:gd name="connsiteX58" fmla="*/ 200769 w 249358"/>
                  <a:gd name="connsiteY58" fmla="*/ 169670 h 244163"/>
                  <a:gd name="connsiteX59" fmla="*/ 209355 w 249358"/>
                  <a:gd name="connsiteY59" fmla="*/ 150135 h 244163"/>
                  <a:gd name="connsiteX60" fmla="*/ 210405 w 249358"/>
                  <a:gd name="connsiteY60" fmla="*/ 146544 h 244163"/>
                  <a:gd name="connsiteX61" fmla="*/ 245797 w 249358"/>
                  <a:gd name="connsiteY61" fmla="*/ 142426 h 244163"/>
                  <a:gd name="connsiteX62" fmla="*/ 250001 w 249358"/>
                  <a:gd name="connsiteY62" fmla="*/ 138572 h 244163"/>
                  <a:gd name="connsiteX63" fmla="*/ 250001 w 249358"/>
                  <a:gd name="connsiteY63" fmla="*/ 112817 h 244163"/>
                  <a:gd name="connsiteX64" fmla="*/ 245797 w 249358"/>
                  <a:gd name="connsiteY64" fmla="*/ 108787 h 244163"/>
                  <a:gd name="connsiteX65" fmla="*/ 125958 w 249358"/>
                  <a:gd name="connsiteY65" fmla="*/ 183161 h 244163"/>
                  <a:gd name="connsiteX66" fmla="*/ 68053 w 249358"/>
                  <a:gd name="connsiteY66" fmla="*/ 125256 h 244163"/>
                  <a:gd name="connsiteX67" fmla="*/ 125958 w 249358"/>
                  <a:gd name="connsiteY67" fmla="*/ 67352 h 244163"/>
                  <a:gd name="connsiteX68" fmla="*/ 183862 w 249358"/>
                  <a:gd name="connsiteY68" fmla="*/ 125256 h 244163"/>
                  <a:gd name="connsiteX69" fmla="*/ 125958 w 249358"/>
                  <a:gd name="connsiteY69" fmla="*/ 183161 h 244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49358" h="244163">
                    <a:moveTo>
                      <a:pt x="245797" y="108787"/>
                    </a:moveTo>
                    <a:lnTo>
                      <a:pt x="210581" y="104670"/>
                    </a:lnTo>
                    <a:lnTo>
                      <a:pt x="209530" y="101079"/>
                    </a:lnTo>
                    <a:cubicBezTo>
                      <a:pt x="207602" y="94333"/>
                      <a:pt x="204799" y="87763"/>
                      <a:pt x="201207" y="81631"/>
                    </a:cubicBezTo>
                    <a:lnTo>
                      <a:pt x="199280" y="78302"/>
                    </a:lnTo>
                    <a:lnTo>
                      <a:pt x="218114" y="54562"/>
                    </a:lnTo>
                    <a:cubicBezTo>
                      <a:pt x="219604" y="52635"/>
                      <a:pt x="219692" y="50182"/>
                      <a:pt x="218377" y="48868"/>
                    </a:cubicBezTo>
                    <a:lnTo>
                      <a:pt x="200156" y="30647"/>
                    </a:lnTo>
                    <a:cubicBezTo>
                      <a:pt x="198755" y="29245"/>
                      <a:pt x="196302" y="29333"/>
                      <a:pt x="194462" y="30909"/>
                    </a:cubicBezTo>
                    <a:lnTo>
                      <a:pt x="170109" y="50182"/>
                    </a:lnTo>
                    <a:lnTo>
                      <a:pt x="166868" y="48430"/>
                    </a:lnTo>
                    <a:cubicBezTo>
                      <a:pt x="161086" y="45364"/>
                      <a:pt x="154691" y="42911"/>
                      <a:pt x="147945" y="41159"/>
                    </a:cubicBezTo>
                    <a:lnTo>
                      <a:pt x="144179" y="40195"/>
                    </a:lnTo>
                    <a:lnTo>
                      <a:pt x="140237" y="6293"/>
                    </a:lnTo>
                    <a:cubicBezTo>
                      <a:pt x="139974" y="3928"/>
                      <a:pt x="138309" y="2089"/>
                      <a:pt x="136382" y="2089"/>
                    </a:cubicBezTo>
                    <a:lnTo>
                      <a:pt x="110627" y="2089"/>
                    </a:lnTo>
                    <a:cubicBezTo>
                      <a:pt x="108700" y="2089"/>
                      <a:pt x="107036" y="3928"/>
                      <a:pt x="106773" y="6293"/>
                    </a:cubicBezTo>
                    <a:lnTo>
                      <a:pt x="102656" y="41422"/>
                    </a:lnTo>
                    <a:lnTo>
                      <a:pt x="99239" y="42561"/>
                    </a:lnTo>
                    <a:cubicBezTo>
                      <a:pt x="93195" y="44488"/>
                      <a:pt x="87238" y="47203"/>
                      <a:pt x="81544" y="50707"/>
                    </a:cubicBezTo>
                    <a:lnTo>
                      <a:pt x="78215" y="52722"/>
                    </a:lnTo>
                    <a:lnTo>
                      <a:pt x="52022" y="32049"/>
                    </a:lnTo>
                    <a:cubicBezTo>
                      <a:pt x="50095" y="30559"/>
                      <a:pt x="47642" y="30471"/>
                      <a:pt x="46328" y="31786"/>
                    </a:cubicBezTo>
                    <a:lnTo>
                      <a:pt x="28107" y="50006"/>
                    </a:lnTo>
                    <a:cubicBezTo>
                      <a:pt x="26705" y="51408"/>
                      <a:pt x="26880" y="53861"/>
                      <a:pt x="28369" y="55701"/>
                    </a:cubicBezTo>
                    <a:lnTo>
                      <a:pt x="50007" y="83120"/>
                    </a:lnTo>
                    <a:lnTo>
                      <a:pt x="48430" y="86361"/>
                    </a:lnTo>
                    <a:cubicBezTo>
                      <a:pt x="45977" y="91180"/>
                      <a:pt x="44050" y="96173"/>
                      <a:pt x="42561" y="101254"/>
                    </a:cubicBezTo>
                    <a:lnTo>
                      <a:pt x="41510" y="104845"/>
                    </a:lnTo>
                    <a:lnTo>
                      <a:pt x="6294" y="108963"/>
                    </a:lnTo>
                    <a:cubicBezTo>
                      <a:pt x="3929" y="109225"/>
                      <a:pt x="2089" y="110890"/>
                      <a:pt x="2089" y="112817"/>
                    </a:cubicBezTo>
                    <a:lnTo>
                      <a:pt x="2089" y="138572"/>
                    </a:lnTo>
                    <a:cubicBezTo>
                      <a:pt x="2089" y="140499"/>
                      <a:pt x="3929" y="142163"/>
                      <a:pt x="6294" y="142426"/>
                    </a:cubicBezTo>
                    <a:lnTo>
                      <a:pt x="41597" y="146544"/>
                    </a:lnTo>
                    <a:lnTo>
                      <a:pt x="42648" y="150135"/>
                    </a:lnTo>
                    <a:cubicBezTo>
                      <a:pt x="44138" y="155041"/>
                      <a:pt x="46065" y="160034"/>
                      <a:pt x="48518" y="164765"/>
                    </a:cubicBezTo>
                    <a:lnTo>
                      <a:pt x="50182" y="168006"/>
                    </a:lnTo>
                    <a:lnTo>
                      <a:pt x="28369" y="195600"/>
                    </a:lnTo>
                    <a:cubicBezTo>
                      <a:pt x="26880" y="197528"/>
                      <a:pt x="26793" y="199981"/>
                      <a:pt x="28107" y="201295"/>
                    </a:cubicBezTo>
                    <a:lnTo>
                      <a:pt x="46328" y="219516"/>
                    </a:lnTo>
                    <a:cubicBezTo>
                      <a:pt x="47730" y="220918"/>
                      <a:pt x="50182" y="220742"/>
                      <a:pt x="52022" y="219253"/>
                    </a:cubicBezTo>
                    <a:lnTo>
                      <a:pt x="78565" y="198229"/>
                    </a:lnTo>
                    <a:lnTo>
                      <a:pt x="81894" y="200244"/>
                    </a:lnTo>
                    <a:cubicBezTo>
                      <a:pt x="87326" y="203485"/>
                      <a:pt x="93107" y="206113"/>
                      <a:pt x="98888" y="207952"/>
                    </a:cubicBezTo>
                    <a:lnTo>
                      <a:pt x="102305" y="209091"/>
                    </a:lnTo>
                    <a:lnTo>
                      <a:pt x="106247" y="242818"/>
                    </a:lnTo>
                    <a:cubicBezTo>
                      <a:pt x="106510" y="245183"/>
                      <a:pt x="108174" y="247023"/>
                      <a:pt x="110102" y="247023"/>
                    </a:cubicBezTo>
                    <a:lnTo>
                      <a:pt x="135857" y="247023"/>
                    </a:lnTo>
                    <a:cubicBezTo>
                      <a:pt x="137784" y="247023"/>
                      <a:pt x="139448" y="245183"/>
                      <a:pt x="139711" y="242818"/>
                    </a:cubicBezTo>
                    <a:lnTo>
                      <a:pt x="143478" y="210581"/>
                    </a:lnTo>
                    <a:lnTo>
                      <a:pt x="147245" y="209617"/>
                    </a:lnTo>
                    <a:cubicBezTo>
                      <a:pt x="153903" y="207952"/>
                      <a:pt x="160298" y="205499"/>
                      <a:pt x="166167" y="202433"/>
                    </a:cubicBezTo>
                    <a:lnTo>
                      <a:pt x="169408" y="200769"/>
                    </a:lnTo>
                    <a:lnTo>
                      <a:pt x="193411" y="219779"/>
                    </a:lnTo>
                    <a:cubicBezTo>
                      <a:pt x="195338" y="221268"/>
                      <a:pt x="197791" y="221355"/>
                      <a:pt x="199105" y="220042"/>
                    </a:cubicBezTo>
                    <a:lnTo>
                      <a:pt x="217326" y="201820"/>
                    </a:lnTo>
                    <a:cubicBezTo>
                      <a:pt x="218728" y="200419"/>
                      <a:pt x="218640" y="197966"/>
                      <a:pt x="217063" y="196126"/>
                    </a:cubicBezTo>
                    <a:lnTo>
                      <a:pt x="198755" y="172999"/>
                    </a:lnTo>
                    <a:lnTo>
                      <a:pt x="200769" y="169670"/>
                    </a:lnTo>
                    <a:cubicBezTo>
                      <a:pt x="204536" y="163363"/>
                      <a:pt x="207427" y="156793"/>
                      <a:pt x="209355" y="150135"/>
                    </a:cubicBezTo>
                    <a:lnTo>
                      <a:pt x="210405" y="146544"/>
                    </a:lnTo>
                    <a:lnTo>
                      <a:pt x="245797" y="142426"/>
                    </a:lnTo>
                    <a:cubicBezTo>
                      <a:pt x="248162" y="142163"/>
                      <a:pt x="250001" y="140499"/>
                      <a:pt x="250001" y="138572"/>
                    </a:cubicBezTo>
                    <a:lnTo>
                      <a:pt x="250001" y="112817"/>
                    </a:lnTo>
                    <a:cubicBezTo>
                      <a:pt x="250001" y="110715"/>
                      <a:pt x="248162" y="109050"/>
                      <a:pt x="245797" y="108787"/>
                    </a:cubicBezTo>
                    <a:close/>
                    <a:moveTo>
                      <a:pt x="125958" y="183161"/>
                    </a:moveTo>
                    <a:cubicBezTo>
                      <a:pt x="93983" y="183161"/>
                      <a:pt x="68053" y="157144"/>
                      <a:pt x="68053" y="125256"/>
                    </a:cubicBezTo>
                    <a:cubicBezTo>
                      <a:pt x="68053" y="93282"/>
                      <a:pt x="94071" y="67352"/>
                      <a:pt x="125958" y="67352"/>
                    </a:cubicBezTo>
                    <a:cubicBezTo>
                      <a:pt x="157844" y="67352"/>
                      <a:pt x="183862" y="93369"/>
                      <a:pt x="183862" y="125256"/>
                    </a:cubicBezTo>
                    <a:cubicBezTo>
                      <a:pt x="183862" y="157144"/>
                      <a:pt x="157844" y="183161"/>
                      <a:pt x="125958" y="183161"/>
                    </a:cubicBezTo>
                    <a:close/>
                  </a:path>
                </a:pathLst>
              </a:custGeom>
              <a:solidFill>
                <a:srgbClr val="0078D7"/>
              </a:solidFill>
              <a:ln w="51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114" name="Title 1">
            <a:extLst>
              <a:ext uri="{FF2B5EF4-FFF2-40B4-BE49-F238E27FC236}">
                <a16:creationId xmlns:a16="http://schemas.microsoft.com/office/drawing/2014/main" id="{917B5808-48E7-40A7-A614-F496CBA2913F}"/>
              </a:ext>
            </a:extLst>
          </p:cNvPr>
          <p:cNvSpPr txBox="1">
            <a:spLocks/>
          </p:cNvSpPr>
          <p:nvPr/>
        </p:nvSpPr>
        <p:spPr>
          <a:xfrm>
            <a:off x="273389" y="217833"/>
            <a:ext cx="11018520" cy="553998"/>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a:ln w="3175">
                  <a:noFill/>
                </a:ln>
                <a:solidFill>
                  <a:srgbClr val="000000"/>
                </a:solidFill>
                <a:effectLst/>
                <a:uLnTx/>
                <a:uFillTx/>
                <a:latin typeface="Segoe UI Semibold"/>
                <a:ea typeface="+mn-ea"/>
                <a:cs typeface="Segoe UI" pitchFamily="34" charset="0"/>
              </a:rPr>
              <a:t>Dapr, KEDA and </a:t>
            </a:r>
            <a:r>
              <a:rPr kumimoji="0" lang="en-US" sz="3600" b="0" i="0" u="none" strike="noStrike" kern="1200" cap="none" spc="-50" normalizeH="0" baseline="0" noProof="0" err="1">
                <a:ln w="3175">
                  <a:noFill/>
                </a:ln>
                <a:solidFill>
                  <a:srgbClr val="000000"/>
                </a:solidFill>
                <a:effectLst/>
                <a:uLnTx/>
                <a:uFillTx/>
                <a:latin typeface="Segoe UI Semibold"/>
                <a:ea typeface="+mn-ea"/>
                <a:cs typeface="Segoe UI" pitchFamily="34" charset="0"/>
              </a:rPr>
              <a:t>Linkerd</a:t>
            </a:r>
            <a:endParaRPr kumimoji="0" lang="en-US" sz="3600" b="0" i="0" u="none" strike="noStrike" kern="1200" cap="none" spc="-50" normalizeH="0" baseline="0" noProof="0">
              <a:ln w="3175">
                <a:noFill/>
              </a:ln>
              <a:solidFill>
                <a:srgbClr val="000000"/>
              </a:solidFill>
              <a:effectLst/>
              <a:uLnTx/>
              <a:uFillTx/>
              <a:latin typeface="Segoe UI Semibold"/>
              <a:ea typeface="+mn-ea"/>
              <a:cs typeface="Segoe UI" pitchFamily="34" charset="0"/>
            </a:endParaRPr>
          </a:p>
        </p:txBody>
      </p:sp>
      <p:grpSp>
        <p:nvGrpSpPr>
          <p:cNvPr id="7" name="Group 6">
            <a:extLst>
              <a:ext uri="{FF2B5EF4-FFF2-40B4-BE49-F238E27FC236}">
                <a16:creationId xmlns:a16="http://schemas.microsoft.com/office/drawing/2014/main" id="{ED19D9C8-BE86-4DBA-AD8D-1436BF42675B}"/>
              </a:ext>
            </a:extLst>
          </p:cNvPr>
          <p:cNvGrpSpPr/>
          <p:nvPr/>
        </p:nvGrpSpPr>
        <p:grpSpPr>
          <a:xfrm>
            <a:off x="5703968" y="4665496"/>
            <a:ext cx="1718951" cy="1318193"/>
            <a:chOff x="1168086" y="4162800"/>
            <a:chExt cx="1718951" cy="1318193"/>
          </a:xfrm>
        </p:grpSpPr>
        <p:sp>
          <p:nvSpPr>
            <p:cNvPr id="115" name="Rectangle 114">
              <a:extLst>
                <a:ext uri="{FF2B5EF4-FFF2-40B4-BE49-F238E27FC236}">
                  <a16:creationId xmlns:a16="http://schemas.microsoft.com/office/drawing/2014/main" id="{A534E951-8B94-46CC-BE90-761553AD7260}"/>
                </a:ext>
              </a:extLst>
            </p:cNvPr>
            <p:cNvSpPr/>
            <p:nvPr/>
          </p:nvSpPr>
          <p:spPr bwMode="auto">
            <a:xfrm>
              <a:off x="1168086" y="4162800"/>
              <a:ext cx="1718951" cy="1318193"/>
            </a:xfrm>
            <a:prstGeom prst="rect">
              <a:avLst/>
            </a:prstGeom>
            <a:solidFill>
              <a:schemeClr val="bg1"/>
            </a:solidFill>
            <a:ln w="10795" cap="flat" cmpd="sng" algn="ctr">
              <a:noFill/>
              <a:prstDash val="solid"/>
            </a:ln>
            <a:effectLst>
              <a:outerShdw blurRad="152400" sx="102000" sy="102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13716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t>Pod</a:t>
              </a:r>
            </a:p>
          </p:txBody>
        </p:sp>
        <p:sp>
          <p:nvSpPr>
            <p:cNvPr id="171" name="Rounded Rectangle 5">
              <a:extLst>
                <a:ext uri="{FF2B5EF4-FFF2-40B4-BE49-F238E27FC236}">
                  <a16:creationId xmlns:a16="http://schemas.microsoft.com/office/drawing/2014/main" id="{49D5BA86-6859-4C7B-9027-912DE3254E70}"/>
                </a:ext>
              </a:extLst>
            </p:cNvPr>
            <p:cNvSpPr/>
            <p:nvPr/>
          </p:nvSpPr>
          <p:spPr bwMode="auto">
            <a:xfrm>
              <a:off x="1294733" y="4428757"/>
              <a:ext cx="1482070" cy="946425"/>
            </a:xfrm>
            <a:prstGeom prst="rect">
              <a:avLst/>
            </a:prstGeom>
            <a:noFill/>
            <a:ln w="19050" cap="rnd">
              <a:solidFill>
                <a:schemeClr val="bg2">
                  <a:lumMod val="75000"/>
                </a:schemeClr>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300" normalizeH="0" baseline="0" noProof="0">
                  <a:ln>
                    <a:noFill/>
                  </a:ln>
                  <a:solidFill>
                    <a:srgbClr val="000000"/>
                  </a:solidFill>
                  <a:effectLst/>
                  <a:uLnTx/>
                  <a:uFillTx/>
                  <a:latin typeface="Segoe UI Semibold"/>
                  <a:ea typeface="+mn-ea"/>
                  <a:cs typeface="Segoe UI" pitchFamily="34" charset="0"/>
                </a:rPr>
                <a:t>CONTAINER</a:t>
              </a:r>
            </a:p>
          </p:txBody>
        </p:sp>
        <p:pic>
          <p:nvPicPr>
            <p:cNvPr id="2050" name="Picture 2" descr="Logo Subtext">
              <a:extLst>
                <a:ext uri="{FF2B5EF4-FFF2-40B4-BE49-F238E27FC236}">
                  <a16:creationId xmlns:a16="http://schemas.microsoft.com/office/drawing/2014/main" id="{2ADC751C-6C9F-423E-86B9-D41C082D3DB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14726" y="4695059"/>
              <a:ext cx="1155122" cy="450095"/>
            </a:xfrm>
            <a:prstGeom prst="rect">
              <a:avLst/>
            </a:prstGeom>
            <a:noFill/>
            <a:extLst>
              <a:ext uri="{909E8E84-426E-40DD-AFC4-6F175D3DCCD1}">
                <a14:hiddenFill xmlns:a14="http://schemas.microsoft.com/office/drawing/2010/main">
                  <a:solidFill>
                    <a:srgbClr val="FFFFFF"/>
                  </a:solidFill>
                </a14:hiddenFill>
              </a:ext>
            </a:extLst>
          </p:spPr>
        </p:pic>
      </p:grpSp>
      <p:sp>
        <p:nvSpPr>
          <p:cNvPr id="179" name="Rounded Rectangle 5">
            <a:extLst>
              <a:ext uri="{FF2B5EF4-FFF2-40B4-BE49-F238E27FC236}">
                <a16:creationId xmlns:a16="http://schemas.microsoft.com/office/drawing/2014/main" id="{0FE86FA9-86FF-4DAB-9B0A-67A0B25008F3}"/>
              </a:ext>
            </a:extLst>
          </p:cNvPr>
          <p:cNvSpPr/>
          <p:nvPr/>
        </p:nvSpPr>
        <p:spPr bwMode="auto">
          <a:xfrm>
            <a:off x="5847149" y="3142006"/>
            <a:ext cx="1482070" cy="946425"/>
          </a:xfrm>
          <a:prstGeom prst="rect">
            <a:avLst/>
          </a:prstGeom>
          <a:noFill/>
          <a:ln w="19050" cap="rnd">
            <a:solidFill>
              <a:schemeClr val="bg2">
                <a:lumMod val="75000"/>
              </a:schemeClr>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300" normalizeH="0" baseline="0" noProof="0">
                <a:ln>
                  <a:noFill/>
                </a:ln>
                <a:solidFill>
                  <a:srgbClr val="000000"/>
                </a:solidFill>
                <a:effectLst/>
                <a:uLnTx/>
                <a:uFillTx/>
                <a:latin typeface="Segoe UI Semibold"/>
                <a:ea typeface="+mn-ea"/>
                <a:cs typeface="Segoe UI" pitchFamily="34" charset="0"/>
              </a:rPr>
              <a:t>CONTAINER</a:t>
            </a:r>
          </a:p>
        </p:txBody>
      </p:sp>
      <p:pic>
        <p:nvPicPr>
          <p:cNvPr id="2058" name="Picture 10" descr="Image result for linkerd images">
            <a:extLst>
              <a:ext uri="{FF2B5EF4-FFF2-40B4-BE49-F238E27FC236}">
                <a16:creationId xmlns:a16="http://schemas.microsoft.com/office/drawing/2014/main" id="{42D4BECF-F0BE-411D-89DC-13DD6F1087D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61409" y="3392449"/>
            <a:ext cx="1180540" cy="636982"/>
          </a:xfrm>
          <a:prstGeom prst="rect">
            <a:avLst/>
          </a:prstGeom>
          <a:noFill/>
          <a:extLst>
            <a:ext uri="{909E8E84-426E-40DD-AFC4-6F175D3DCCD1}">
              <a14:hiddenFill xmlns:a14="http://schemas.microsoft.com/office/drawing/2010/main">
                <a:solidFill>
                  <a:srgbClr val="FFFFFF"/>
                </a:solidFill>
              </a14:hiddenFill>
            </a:ext>
          </a:extLst>
        </p:spPr>
      </p:pic>
      <p:cxnSp>
        <p:nvCxnSpPr>
          <p:cNvPr id="182" name="Straight Arrow Connector 181">
            <a:extLst>
              <a:ext uri="{FF2B5EF4-FFF2-40B4-BE49-F238E27FC236}">
                <a16:creationId xmlns:a16="http://schemas.microsoft.com/office/drawing/2014/main" id="{0E36356D-EF51-43F0-825A-53315E3074C2}"/>
              </a:ext>
            </a:extLst>
          </p:cNvPr>
          <p:cNvCxnSpPr>
            <a:cxnSpLocks/>
          </p:cNvCxnSpPr>
          <p:nvPr/>
        </p:nvCxnSpPr>
        <p:spPr>
          <a:xfrm>
            <a:off x="4593895" y="2664644"/>
            <a:ext cx="1171722" cy="950574"/>
          </a:xfrm>
          <a:prstGeom prst="straightConnector1">
            <a:avLst/>
          </a:prstGeom>
          <a:ln w="19050">
            <a:solidFill>
              <a:schemeClr val="accent6"/>
            </a:solidFill>
            <a:headEnd type="arrow" w="lg" len="med"/>
            <a:tailEnd type="arrow" w="lg" len="med"/>
          </a:ln>
        </p:spPr>
        <p:style>
          <a:lnRef idx="1">
            <a:schemeClr val="accent1"/>
          </a:lnRef>
          <a:fillRef idx="0">
            <a:schemeClr val="accent1"/>
          </a:fillRef>
          <a:effectRef idx="0">
            <a:schemeClr val="accent1"/>
          </a:effectRef>
          <a:fontRef idx="minor">
            <a:schemeClr val="tx1"/>
          </a:fontRef>
        </p:style>
      </p:cxnSp>
      <p:sp>
        <p:nvSpPr>
          <p:cNvPr id="184" name="Oval 183">
            <a:extLst>
              <a:ext uri="{FF2B5EF4-FFF2-40B4-BE49-F238E27FC236}">
                <a16:creationId xmlns:a16="http://schemas.microsoft.com/office/drawing/2014/main" id="{21FE4FF7-BB34-4711-9C23-9B449FFA4AEE}"/>
              </a:ext>
            </a:extLst>
          </p:cNvPr>
          <p:cNvSpPr/>
          <p:nvPr/>
        </p:nvSpPr>
        <p:spPr bwMode="auto">
          <a:xfrm>
            <a:off x="9924351" y="3322080"/>
            <a:ext cx="1102066" cy="1102066"/>
          </a:xfrm>
          <a:prstGeom prst="ellipse">
            <a:avLst/>
          </a:prstGeom>
          <a:solidFill>
            <a:schemeClr val="bg1"/>
          </a:solidFill>
          <a:ln>
            <a:noFill/>
          </a:ln>
          <a:effectLst>
            <a:outerShdw blurRad="152400" sx="102000" sy="102000" algn="ctr" rotWithShape="0">
              <a:prstClr val="black">
                <a:alpha val="5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FFFFFF"/>
              </a:solidFill>
              <a:effectLst/>
              <a:uLnTx/>
              <a:uFillTx/>
              <a:latin typeface="Segoe UI Semibold"/>
              <a:ea typeface="+mn-ea"/>
              <a:cs typeface="+mn-cs"/>
            </a:endParaRPr>
          </a:p>
        </p:txBody>
      </p:sp>
      <p:pic>
        <p:nvPicPr>
          <p:cNvPr id="186" name="Picture 2" descr="Image result for rabbitmq logo">
            <a:extLst>
              <a:ext uri="{FF2B5EF4-FFF2-40B4-BE49-F238E27FC236}">
                <a16:creationId xmlns:a16="http://schemas.microsoft.com/office/drawing/2014/main" id="{CDAA5064-630D-4995-B97D-790BE757416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65124" y="3767913"/>
            <a:ext cx="847130" cy="173771"/>
          </a:xfrm>
          <a:prstGeom prst="rect">
            <a:avLst/>
          </a:prstGeom>
          <a:noFill/>
          <a:extLst>
            <a:ext uri="{909E8E84-426E-40DD-AFC4-6F175D3DCCD1}">
              <a14:hiddenFill xmlns:a14="http://schemas.microsoft.com/office/drawing/2010/main">
                <a:solidFill>
                  <a:srgbClr val="FFFFFF"/>
                </a:solidFill>
              </a14:hiddenFill>
            </a:ext>
          </a:extLst>
        </p:spPr>
      </p:pic>
      <p:cxnSp>
        <p:nvCxnSpPr>
          <p:cNvPr id="189" name="Straight Arrow Connector 188">
            <a:extLst>
              <a:ext uri="{FF2B5EF4-FFF2-40B4-BE49-F238E27FC236}">
                <a16:creationId xmlns:a16="http://schemas.microsoft.com/office/drawing/2014/main" id="{01B3526F-5928-440E-92B5-9950D94EB02D}"/>
              </a:ext>
            </a:extLst>
          </p:cNvPr>
          <p:cNvCxnSpPr>
            <a:cxnSpLocks/>
            <a:stCxn id="115" idx="3"/>
            <a:endCxn id="184" idx="2"/>
          </p:cNvCxnSpPr>
          <p:nvPr/>
        </p:nvCxnSpPr>
        <p:spPr>
          <a:xfrm flipV="1">
            <a:off x="7422919" y="3873113"/>
            <a:ext cx="2501432" cy="1451480"/>
          </a:xfrm>
          <a:prstGeom prst="straightConnector1">
            <a:avLst/>
          </a:prstGeom>
          <a:ln w="19050">
            <a:solidFill>
              <a:schemeClr val="accent1"/>
            </a:solidFill>
            <a:prstDash val="solid"/>
            <a:headEnd type="arrow" w="med" len="lg"/>
            <a:tailEnd type="arrow" w="med" len="lg"/>
          </a:ln>
        </p:spPr>
        <p:style>
          <a:lnRef idx="1">
            <a:schemeClr val="accent1"/>
          </a:lnRef>
          <a:fillRef idx="0">
            <a:schemeClr val="accent1"/>
          </a:fillRef>
          <a:effectRef idx="0">
            <a:schemeClr val="accent1"/>
          </a:effectRef>
          <a:fontRef idx="minor">
            <a:schemeClr val="tx1"/>
          </a:fontRef>
        </p:style>
      </p:cxnSp>
      <p:cxnSp>
        <p:nvCxnSpPr>
          <p:cNvPr id="196" name="Straight Arrow Connector 195">
            <a:extLst>
              <a:ext uri="{FF2B5EF4-FFF2-40B4-BE49-F238E27FC236}">
                <a16:creationId xmlns:a16="http://schemas.microsoft.com/office/drawing/2014/main" id="{1A42F690-FB31-43BF-B42A-2A4BE8A33FD8}"/>
              </a:ext>
            </a:extLst>
          </p:cNvPr>
          <p:cNvCxnSpPr>
            <a:cxnSpLocks/>
            <a:stCxn id="131" idx="3"/>
          </p:cNvCxnSpPr>
          <p:nvPr/>
        </p:nvCxnSpPr>
        <p:spPr>
          <a:xfrm>
            <a:off x="7329219" y="2495214"/>
            <a:ext cx="2595132" cy="1187016"/>
          </a:xfrm>
          <a:prstGeom prst="straightConnector1">
            <a:avLst/>
          </a:prstGeom>
          <a:ln w="19050">
            <a:solidFill>
              <a:schemeClr val="accent1"/>
            </a:solidFill>
            <a:prstDash val="solid"/>
            <a:headEnd type="arrow" w="med" len="lg"/>
            <a:tailEnd type="arrow" w="med" len="lg"/>
          </a:ln>
        </p:spPr>
        <p:style>
          <a:lnRef idx="1">
            <a:schemeClr val="accent1"/>
          </a:lnRef>
          <a:fillRef idx="0">
            <a:schemeClr val="accent1"/>
          </a:fillRef>
          <a:effectRef idx="0">
            <a:schemeClr val="accent1"/>
          </a:effectRef>
          <a:fontRef idx="minor">
            <a:schemeClr val="tx1"/>
          </a:fontRef>
        </p:style>
      </p:cxnSp>
      <p:cxnSp>
        <p:nvCxnSpPr>
          <p:cNvPr id="197" name="Straight Arrow Connector 196">
            <a:extLst>
              <a:ext uri="{FF2B5EF4-FFF2-40B4-BE49-F238E27FC236}">
                <a16:creationId xmlns:a16="http://schemas.microsoft.com/office/drawing/2014/main" id="{10ABA314-816D-47E8-A3F7-EA4CEC3EC48A}"/>
              </a:ext>
            </a:extLst>
          </p:cNvPr>
          <p:cNvCxnSpPr>
            <a:cxnSpLocks/>
          </p:cNvCxnSpPr>
          <p:nvPr/>
        </p:nvCxnSpPr>
        <p:spPr>
          <a:xfrm flipV="1">
            <a:off x="4313396" y="4222361"/>
            <a:ext cx="0" cy="709092"/>
          </a:xfrm>
          <a:prstGeom prst="straightConnector1">
            <a:avLst/>
          </a:prstGeom>
          <a:ln w="19050">
            <a:solidFill>
              <a:schemeClr val="accent1"/>
            </a:solidFill>
            <a:prstDash val="solid"/>
            <a:headEnd type="arrow" w="med" len="lg"/>
            <a:tailEnd type="arrow" w="med" len="lg"/>
          </a:ln>
        </p:spPr>
        <p:style>
          <a:lnRef idx="1">
            <a:schemeClr val="accent1"/>
          </a:lnRef>
          <a:fillRef idx="0">
            <a:schemeClr val="accent1"/>
          </a:fillRef>
          <a:effectRef idx="0">
            <a:schemeClr val="accent1"/>
          </a:effectRef>
          <a:fontRef idx="minor">
            <a:schemeClr val="tx1"/>
          </a:fontRef>
        </p:style>
      </p:cxnSp>
      <p:sp>
        <p:nvSpPr>
          <p:cNvPr id="200" name="Rectangle 199">
            <a:extLst>
              <a:ext uri="{FF2B5EF4-FFF2-40B4-BE49-F238E27FC236}">
                <a16:creationId xmlns:a16="http://schemas.microsoft.com/office/drawing/2014/main" id="{9C139A3C-C174-4B45-9B10-D59E08603003}"/>
              </a:ext>
            </a:extLst>
          </p:cNvPr>
          <p:cNvSpPr/>
          <p:nvPr/>
        </p:nvSpPr>
        <p:spPr>
          <a:xfrm>
            <a:off x="4392424" y="4524526"/>
            <a:ext cx="780448" cy="140970"/>
          </a:xfrm>
          <a:prstGeom prst="rect">
            <a:avLst/>
          </a:prstGeom>
          <a:noFill/>
        </p:spPr>
        <p:txBody>
          <a:bodyPr wrap="square" lIns="0" tIns="0" rIns="0" b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78D4"/>
                </a:solidFill>
                <a:effectLst/>
                <a:uLnTx/>
                <a:uFillTx/>
                <a:latin typeface="Segoe UI"/>
                <a:ea typeface="+mn-ea"/>
                <a:cs typeface="Segoe UI" pitchFamily="34" charset="0"/>
              </a:rPr>
              <a:t>Scale pods</a:t>
            </a:r>
          </a:p>
        </p:txBody>
      </p:sp>
      <p:sp>
        <p:nvSpPr>
          <p:cNvPr id="203" name="Rectangle 202">
            <a:extLst>
              <a:ext uri="{FF2B5EF4-FFF2-40B4-BE49-F238E27FC236}">
                <a16:creationId xmlns:a16="http://schemas.microsoft.com/office/drawing/2014/main" id="{FF7D3065-77C4-416C-8ED6-1875B1D6E8BD}"/>
              </a:ext>
            </a:extLst>
          </p:cNvPr>
          <p:cNvSpPr/>
          <p:nvPr/>
        </p:nvSpPr>
        <p:spPr>
          <a:xfrm>
            <a:off x="9863395" y="3000838"/>
            <a:ext cx="2252335" cy="138498"/>
          </a:xfrm>
          <a:prstGeom prst="rect">
            <a:avLst/>
          </a:prstGeom>
          <a:noFill/>
        </p:spPr>
        <p:txBody>
          <a:bodyPr wrap="square" lIns="0" tIns="0" rIns="0" b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78D4"/>
                </a:solidFill>
                <a:effectLst/>
                <a:uLnTx/>
                <a:uFillTx/>
                <a:latin typeface="Segoe UI"/>
                <a:ea typeface="+mn-ea"/>
                <a:cs typeface="Segoe UI" pitchFamily="34" charset="0"/>
              </a:rPr>
              <a:t>External trigger resource</a:t>
            </a:r>
          </a:p>
        </p:txBody>
      </p:sp>
      <p:sp>
        <p:nvSpPr>
          <p:cNvPr id="205" name="Rectangle 204">
            <a:extLst>
              <a:ext uri="{FF2B5EF4-FFF2-40B4-BE49-F238E27FC236}">
                <a16:creationId xmlns:a16="http://schemas.microsoft.com/office/drawing/2014/main" id="{72966684-991D-4940-9BFD-E125EB52978D}"/>
              </a:ext>
            </a:extLst>
          </p:cNvPr>
          <p:cNvSpPr/>
          <p:nvPr/>
        </p:nvSpPr>
        <p:spPr bwMode="auto">
          <a:xfrm>
            <a:off x="3453920" y="4968003"/>
            <a:ext cx="1718951" cy="614904"/>
          </a:xfrm>
          <a:prstGeom prst="rect">
            <a:avLst/>
          </a:prstGeom>
          <a:solidFill>
            <a:schemeClr val="bg1"/>
          </a:solidFill>
          <a:ln w="10795" cap="flat" cmpd="sng" algn="ctr">
            <a:noFill/>
            <a:prstDash val="solid"/>
          </a:ln>
          <a:effectLst>
            <a:outerShdw blurRad="152400" sx="102000" sy="102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13716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t>Horizonal pod a</a:t>
            </a:r>
            <a:r>
              <a:rPr kumimoji="0" lang="en-US" sz="1200" b="0" i="0" u="none" strike="noStrike" kern="1200" cap="none" spc="0" normalizeH="0" baseline="0" noProof="0" err="1">
                <a:ln>
                  <a:noFill/>
                </a:ln>
                <a:solidFill>
                  <a:srgbClr val="1A1A1A"/>
                </a:solidFill>
                <a:effectLst/>
                <a:uLnTx/>
                <a:uFillTx/>
                <a:latin typeface="Segoe UI Semibold" panose="020B0702040204020203" pitchFamily="34" charset="0"/>
                <a:ea typeface="+mn-ea"/>
                <a:cs typeface="Segoe UI Semibold" panose="020B0702040204020203" pitchFamily="34" charset="0"/>
              </a:rPr>
              <a:t>utoscaler</a:t>
            </a:r>
            <a:endParaRPr kumimoji="0" lang="en-US" sz="12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endParaRPr>
          </a:p>
        </p:txBody>
      </p:sp>
      <p:cxnSp>
        <p:nvCxnSpPr>
          <p:cNvPr id="208" name="Straight Arrow Connector 207">
            <a:extLst>
              <a:ext uri="{FF2B5EF4-FFF2-40B4-BE49-F238E27FC236}">
                <a16:creationId xmlns:a16="http://schemas.microsoft.com/office/drawing/2014/main" id="{B1A7FF35-0540-4EB7-A5B9-080A172518D1}"/>
              </a:ext>
            </a:extLst>
          </p:cNvPr>
          <p:cNvCxnSpPr>
            <a:cxnSpLocks/>
            <a:stCxn id="205" idx="3"/>
          </p:cNvCxnSpPr>
          <p:nvPr/>
        </p:nvCxnSpPr>
        <p:spPr>
          <a:xfrm>
            <a:off x="5172871" y="5275455"/>
            <a:ext cx="539007" cy="0"/>
          </a:xfrm>
          <a:prstGeom prst="straightConnector1">
            <a:avLst/>
          </a:prstGeom>
          <a:ln w="19050">
            <a:solidFill>
              <a:schemeClr val="accent1"/>
            </a:solidFill>
            <a:prstDash val="solid"/>
            <a:headEnd type="arrow" w="med" len="lg"/>
            <a:tailEnd type="none" w="med"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43582076"/>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0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9"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 name="Rectangle 109">
            <a:extLst>
              <a:ext uri="{FF2B5EF4-FFF2-40B4-BE49-F238E27FC236}">
                <a16:creationId xmlns:a16="http://schemas.microsoft.com/office/drawing/2014/main" id="{98C83574-B821-4739-A446-1109168FD524}"/>
              </a:ext>
            </a:extLst>
          </p:cNvPr>
          <p:cNvSpPr/>
          <p:nvPr/>
        </p:nvSpPr>
        <p:spPr bwMode="auto">
          <a:xfrm>
            <a:off x="9746978" y="1636711"/>
            <a:ext cx="1554956" cy="4402137"/>
          </a:xfrm>
          <a:prstGeom prst="rect">
            <a:avLst/>
          </a:prstGeom>
          <a:solidFill>
            <a:schemeClr val="accent2">
              <a:lumMod val="50000"/>
            </a:schemeClr>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280160" rIns="9144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Secrets</a:t>
            </a:r>
          </a:p>
        </p:txBody>
      </p:sp>
      <p:cxnSp>
        <p:nvCxnSpPr>
          <p:cNvPr id="111" name="Straight Connector 110">
            <a:extLst>
              <a:ext uri="{FF2B5EF4-FFF2-40B4-BE49-F238E27FC236}">
                <a16:creationId xmlns:a16="http://schemas.microsoft.com/office/drawing/2014/main" id="{7D1065D3-6EC2-42B8-86D5-408E9A6D2C0B}"/>
              </a:ext>
            </a:extLst>
          </p:cNvPr>
          <p:cNvCxnSpPr>
            <a:cxnSpLocks/>
          </p:cNvCxnSpPr>
          <p:nvPr/>
        </p:nvCxnSpPr>
        <p:spPr>
          <a:xfrm>
            <a:off x="10279879" y="3987728"/>
            <a:ext cx="489153" cy="0"/>
          </a:xfrm>
          <a:prstGeom prst="line">
            <a:avLst/>
          </a:prstGeom>
          <a:ln w="1905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12" name="Rectangle 111">
            <a:extLst>
              <a:ext uri="{FF2B5EF4-FFF2-40B4-BE49-F238E27FC236}">
                <a16:creationId xmlns:a16="http://schemas.microsoft.com/office/drawing/2014/main" id="{72F6A1A0-9771-422B-9E3F-778F41F0BB1D}"/>
              </a:ext>
            </a:extLst>
          </p:cNvPr>
          <p:cNvSpPr/>
          <p:nvPr/>
        </p:nvSpPr>
        <p:spPr>
          <a:xfrm>
            <a:off x="9851752" y="4305932"/>
            <a:ext cx="1345406" cy="553998"/>
          </a:xfrm>
          <a:prstGeom prst="rect">
            <a:avLst/>
          </a:prstGeom>
        </p:spPr>
        <p:txBody>
          <a:bodyPr wrap="square" lIns="0" tIns="0" rIns="0" bIns="0">
            <a:spAutoFit/>
          </a:bodyPr>
          <a:lstStyle/>
          <a:p>
            <a:pPr marL="0" marR="0" lvl="0" indent="0" algn="ctr" defTabSz="844550" rtl="0" eaLnBrk="1" fontAlgn="auto" latinLnBrk="0" hangingPunct="1">
              <a:lnSpc>
                <a:spcPct val="100000"/>
              </a:lnSpc>
              <a:spcBef>
                <a:spcPct val="0"/>
              </a:spcBef>
              <a:spcAft>
                <a:spcPct val="350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a:rPr>
              <a:t>Securely access secrets from your application</a:t>
            </a:r>
          </a:p>
        </p:txBody>
      </p:sp>
      <p:grpSp>
        <p:nvGrpSpPr>
          <p:cNvPr id="2" name="Group 1">
            <a:extLst>
              <a:ext uri="{FF2B5EF4-FFF2-40B4-BE49-F238E27FC236}">
                <a16:creationId xmlns:a16="http://schemas.microsoft.com/office/drawing/2014/main" id="{A4DB3DBD-3148-40FD-A898-46E6C2CED6AA}"/>
              </a:ext>
            </a:extLst>
          </p:cNvPr>
          <p:cNvGrpSpPr/>
          <p:nvPr/>
        </p:nvGrpSpPr>
        <p:grpSpPr>
          <a:xfrm>
            <a:off x="8205028" y="1636711"/>
            <a:ext cx="1554956" cy="4402137"/>
            <a:chOff x="9913145" y="1636713"/>
            <a:chExt cx="1554956" cy="4402137"/>
          </a:xfrm>
        </p:grpSpPr>
        <p:sp>
          <p:nvSpPr>
            <p:cNvPr id="25" name="Rectangle 24">
              <a:extLst>
                <a:ext uri="{FF2B5EF4-FFF2-40B4-BE49-F238E27FC236}">
                  <a16:creationId xmlns:a16="http://schemas.microsoft.com/office/drawing/2014/main" id="{0BC75D04-F439-4C07-B6D7-C3A9409D7E9A}"/>
                </a:ext>
              </a:extLst>
            </p:cNvPr>
            <p:cNvSpPr/>
            <p:nvPr/>
          </p:nvSpPr>
          <p:spPr bwMode="auto">
            <a:xfrm>
              <a:off x="9913145" y="1636713"/>
              <a:ext cx="1554956" cy="4402137"/>
            </a:xfrm>
            <a:prstGeom prst="rect">
              <a:avLst/>
            </a:prstGeom>
            <a:solidFill>
              <a:srgbClr val="1A2C45"/>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280160" rIns="9144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Distributed</a:t>
              </a:r>
              <a:br>
                <a:rPr kumimoji="0" lang="en-US" sz="18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br>
              <a:r>
                <a:rPr kumimoji="0" lang="en-US" sz="18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tracing</a:t>
              </a:r>
            </a:p>
          </p:txBody>
        </p:sp>
        <p:cxnSp>
          <p:nvCxnSpPr>
            <p:cNvPr id="32" name="Straight Connector 31">
              <a:extLst>
                <a:ext uri="{FF2B5EF4-FFF2-40B4-BE49-F238E27FC236}">
                  <a16:creationId xmlns:a16="http://schemas.microsoft.com/office/drawing/2014/main" id="{FB74360D-3E30-4E8E-8775-B6E8DB9555DF}"/>
                </a:ext>
              </a:extLst>
            </p:cNvPr>
            <p:cNvCxnSpPr>
              <a:cxnSpLocks/>
            </p:cNvCxnSpPr>
            <p:nvPr/>
          </p:nvCxnSpPr>
          <p:spPr>
            <a:xfrm>
              <a:off x="10446046" y="3987730"/>
              <a:ext cx="489153" cy="0"/>
            </a:xfrm>
            <a:prstGeom prst="line">
              <a:avLst/>
            </a:prstGeom>
            <a:ln w="1905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0" name="Rectangle 39">
              <a:extLst>
                <a:ext uri="{FF2B5EF4-FFF2-40B4-BE49-F238E27FC236}">
                  <a16:creationId xmlns:a16="http://schemas.microsoft.com/office/drawing/2014/main" id="{7D4B88B9-555D-4E90-91E5-EAD5997CB01F}"/>
                </a:ext>
              </a:extLst>
            </p:cNvPr>
            <p:cNvSpPr/>
            <p:nvPr/>
          </p:nvSpPr>
          <p:spPr>
            <a:xfrm>
              <a:off x="10017919" y="4305934"/>
              <a:ext cx="1345406" cy="923330"/>
            </a:xfrm>
            <a:prstGeom prst="rect">
              <a:avLst/>
            </a:prstGeom>
          </p:spPr>
          <p:txBody>
            <a:bodyPr wrap="square" lIns="0" tIns="0" rIns="0" bIns="0">
              <a:spAutoFit/>
            </a:bodyPr>
            <a:lstStyle/>
            <a:p>
              <a:pPr marL="0" marR="0" lvl="0" indent="0" algn="ctr" defTabSz="844550" rtl="0" eaLnBrk="1" fontAlgn="auto" latinLnBrk="0" hangingPunct="1">
                <a:lnSpc>
                  <a:spcPct val="100000"/>
                </a:lnSpc>
                <a:spcBef>
                  <a:spcPct val="0"/>
                </a:spcBef>
                <a:spcAft>
                  <a:spcPct val="350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a:rPr>
                <a:t>See and measure the message calls across components and networked services</a:t>
              </a:r>
            </a:p>
          </p:txBody>
        </p:sp>
        <p:grpSp>
          <p:nvGrpSpPr>
            <p:cNvPr id="56" name="Group 55">
              <a:extLst>
                <a:ext uri="{FF2B5EF4-FFF2-40B4-BE49-F238E27FC236}">
                  <a16:creationId xmlns:a16="http://schemas.microsoft.com/office/drawing/2014/main" id="{DBBCFED8-D381-4025-8E4E-FA6D2DB178DE}"/>
                </a:ext>
              </a:extLst>
            </p:cNvPr>
            <p:cNvGrpSpPr/>
            <p:nvPr/>
          </p:nvGrpSpPr>
          <p:grpSpPr>
            <a:xfrm>
              <a:off x="10421265" y="2251421"/>
              <a:ext cx="498006" cy="420718"/>
              <a:chOff x="9332611" y="4972062"/>
              <a:chExt cx="363103" cy="306751"/>
            </a:xfrm>
          </p:grpSpPr>
          <p:sp>
            <p:nvSpPr>
              <p:cNvPr id="65" name="Freeform 855">
                <a:extLst>
                  <a:ext uri="{FF2B5EF4-FFF2-40B4-BE49-F238E27FC236}">
                    <a16:creationId xmlns:a16="http://schemas.microsoft.com/office/drawing/2014/main" id="{F8F51651-AB5E-4C8B-ABC7-BE33C7A1258F}"/>
                  </a:ext>
                </a:extLst>
              </p:cNvPr>
              <p:cNvSpPr>
                <a:spLocks/>
              </p:cNvSpPr>
              <p:nvPr/>
            </p:nvSpPr>
            <p:spPr bwMode="auto">
              <a:xfrm rot="10242739" flipV="1">
                <a:off x="9369582" y="5132579"/>
                <a:ext cx="164165" cy="82897"/>
              </a:xfrm>
              <a:custGeom>
                <a:avLst/>
                <a:gdLst>
                  <a:gd name="T0" fmla="*/ 192 w 384"/>
                  <a:gd name="T1" fmla="*/ 0 h 192"/>
                  <a:gd name="T2" fmla="*/ 0 w 384"/>
                  <a:gd name="T3" fmla="*/ 192 h 192"/>
                  <a:gd name="T4" fmla="*/ 41 w 384"/>
                  <a:gd name="T5" fmla="*/ 192 h 192"/>
                  <a:gd name="T6" fmla="*/ 85 w 384"/>
                  <a:gd name="T7" fmla="*/ 85 h 192"/>
                  <a:gd name="T8" fmla="*/ 192 w 384"/>
                  <a:gd name="T9" fmla="*/ 41 h 192"/>
                  <a:gd name="T10" fmla="*/ 299 w 384"/>
                  <a:gd name="T11" fmla="*/ 85 h 192"/>
                  <a:gd name="T12" fmla="*/ 343 w 384"/>
                  <a:gd name="T13" fmla="*/ 192 h 192"/>
                  <a:gd name="T14" fmla="*/ 384 w 384"/>
                  <a:gd name="T15" fmla="*/ 192 h 192"/>
                  <a:gd name="T16" fmla="*/ 192 w 384"/>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4" h="192">
                    <a:moveTo>
                      <a:pt x="192" y="0"/>
                    </a:moveTo>
                    <a:cubicBezTo>
                      <a:pt x="86" y="0"/>
                      <a:pt x="0" y="86"/>
                      <a:pt x="0" y="192"/>
                    </a:cubicBezTo>
                    <a:cubicBezTo>
                      <a:pt x="41" y="192"/>
                      <a:pt x="41" y="192"/>
                      <a:pt x="41" y="192"/>
                    </a:cubicBezTo>
                    <a:cubicBezTo>
                      <a:pt x="41" y="152"/>
                      <a:pt x="56" y="114"/>
                      <a:pt x="85" y="85"/>
                    </a:cubicBezTo>
                    <a:cubicBezTo>
                      <a:pt x="114" y="56"/>
                      <a:pt x="152" y="41"/>
                      <a:pt x="192" y="41"/>
                    </a:cubicBezTo>
                    <a:cubicBezTo>
                      <a:pt x="232" y="41"/>
                      <a:pt x="270" y="56"/>
                      <a:pt x="299" y="85"/>
                    </a:cubicBezTo>
                    <a:cubicBezTo>
                      <a:pt x="328" y="114"/>
                      <a:pt x="343" y="152"/>
                      <a:pt x="343" y="192"/>
                    </a:cubicBezTo>
                    <a:cubicBezTo>
                      <a:pt x="384" y="192"/>
                      <a:pt x="384" y="192"/>
                      <a:pt x="384" y="192"/>
                    </a:cubicBezTo>
                    <a:cubicBezTo>
                      <a:pt x="384" y="86"/>
                      <a:pt x="298" y="0"/>
                      <a:pt x="192"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66" name="Oval 757">
                <a:extLst>
                  <a:ext uri="{FF2B5EF4-FFF2-40B4-BE49-F238E27FC236}">
                    <a16:creationId xmlns:a16="http://schemas.microsoft.com/office/drawing/2014/main" id="{D8E5BC0E-BB9F-48CC-B39B-F17F7F7DA731}"/>
                  </a:ext>
                </a:extLst>
              </p:cNvPr>
              <p:cNvSpPr>
                <a:spLocks noChangeArrowheads="1"/>
              </p:cNvSpPr>
              <p:nvPr/>
            </p:nvSpPr>
            <p:spPr bwMode="auto">
              <a:xfrm>
                <a:off x="9332611" y="5197354"/>
                <a:ext cx="81459" cy="81459"/>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67" name="Freeform 855">
                <a:extLst>
                  <a:ext uri="{FF2B5EF4-FFF2-40B4-BE49-F238E27FC236}">
                    <a16:creationId xmlns:a16="http://schemas.microsoft.com/office/drawing/2014/main" id="{AFB281A3-5D38-42AC-A15A-F42E65B55543}"/>
                  </a:ext>
                </a:extLst>
              </p:cNvPr>
              <p:cNvSpPr>
                <a:spLocks/>
              </p:cNvSpPr>
              <p:nvPr/>
            </p:nvSpPr>
            <p:spPr bwMode="auto">
              <a:xfrm rot="15186172" flipV="1">
                <a:off x="9434981" y="5022187"/>
                <a:ext cx="164165" cy="82897"/>
              </a:xfrm>
              <a:custGeom>
                <a:avLst/>
                <a:gdLst>
                  <a:gd name="T0" fmla="*/ 192 w 384"/>
                  <a:gd name="T1" fmla="*/ 0 h 192"/>
                  <a:gd name="T2" fmla="*/ 0 w 384"/>
                  <a:gd name="T3" fmla="*/ 192 h 192"/>
                  <a:gd name="T4" fmla="*/ 41 w 384"/>
                  <a:gd name="T5" fmla="*/ 192 h 192"/>
                  <a:gd name="T6" fmla="*/ 85 w 384"/>
                  <a:gd name="T7" fmla="*/ 85 h 192"/>
                  <a:gd name="T8" fmla="*/ 192 w 384"/>
                  <a:gd name="T9" fmla="*/ 41 h 192"/>
                  <a:gd name="T10" fmla="*/ 299 w 384"/>
                  <a:gd name="T11" fmla="*/ 85 h 192"/>
                  <a:gd name="T12" fmla="*/ 343 w 384"/>
                  <a:gd name="T13" fmla="*/ 192 h 192"/>
                  <a:gd name="T14" fmla="*/ 384 w 384"/>
                  <a:gd name="T15" fmla="*/ 192 h 192"/>
                  <a:gd name="T16" fmla="*/ 192 w 384"/>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4" h="192">
                    <a:moveTo>
                      <a:pt x="192" y="0"/>
                    </a:moveTo>
                    <a:cubicBezTo>
                      <a:pt x="86" y="0"/>
                      <a:pt x="0" y="86"/>
                      <a:pt x="0" y="192"/>
                    </a:cubicBezTo>
                    <a:cubicBezTo>
                      <a:pt x="41" y="192"/>
                      <a:pt x="41" y="192"/>
                      <a:pt x="41" y="192"/>
                    </a:cubicBezTo>
                    <a:cubicBezTo>
                      <a:pt x="41" y="152"/>
                      <a:pt x="56" y="114"/>
                      <a:pt x="85" y="85"/>
                    </a:cubicBezTo>
                    <a:cubicBezTo>
                      <a:pt x="114" y="56"/>
                      <a:pt x="152" y="41"/>
                      <a:pt x="192" y="41"/>
                    </a:cubicBezTo>
                    <a:cubicBezTo>
                      <a:pt x="232" y="41"/>
                      <a:pt x="270" y="56"/>
                      <a:pt x="299" y="85"/>
                    </a:cubicBezTo>
                    <a:cubicBezTo>
                      <a:pt x="328" y="114"/>
                      <a:pt x="343" y="152"/>
                      <a:pt x="343" y="192"/>
                    </a:cubicBezTo>
                    <a:cubicBezTo>
                      <a:pt x="384" y="192"/>
                      <a:pt x="384" y="192"/>
                      <a:pt x="384" y="192"/>
                    </a:cubicBezTo>
                    <a:cubicBezTo>
                      <a:pt x="384" y="86"/>
                      <a:pt x="298" y="0"/>
                      <a:pt x="192"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72" name="Oval 757">
                <a:extLst>
                  <a:ext uri="{FF2B5EF4-FFF2-40B4-BE49-F238E27FC236}">
                    <a16:creationId xmlns:a16="http://schemas.microsoft.com/office/drawing/2014/main" id="{7929C420-D91E-4E4E-A350-A6DC54229FC7}"/>
                  </a:ext>
                </a:extLst>
              </p:cNvPr>
              <p:cNvSpPr>
                <a:spLocks noChangeArrowheads="1"/>
              </p:cNvSpPr>
              <p:nvPr/>
            </p:nvSpPr>
            <p:spPr bwMode="auto">
              <a:xfrm rot="4943433">
                <a:off x="9412184" y="4972062"/>
                <a:ext cx="81459" cy="81459"/>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74" name="Freeform 855">
                <a:extLst>
                  <a:ext uri="{FF2B5EF4-FFF2-40B4-BE49-F238E27FC236}">
                    <a16:creationId xmlns:a16="http://schemas.microsoft.com/office/drawing/2014/main" id="{73B7E1BD-806C-4D1C-AAD3-EC9D4388DBA4}"/>
                  </a:ext>
                </a:extLst>
              </p:cNvPr>
              <p:cNvSpPr>
                <a:spLocks/>
              </p:cNvSpPr>
              <p:nvPr/>
            </p:nvSpPr>
            <p:spPr bwMode="auto">
              <a:xfrm rot="1131571" flipV="1">
                <a:off x="9479573" y="5162870"/>
                <a:ext cx="164165" cy="82897"/>
              </a:xfrm>
              <a:custGeom>
                <a:avLst/>
                <a:gdLst>
                  <a:gd name="T0" fmla="*/ 192 w 384"/>
                  <a:gd name="T1" fmla="*/ 0 h 192"/>
                  <a:gd name="T2" fmla="*/ 0 w 384"/>
                  <a:gd name="T3" fmla="*/ 192 h 192"/>
                  <a:gd name="T4" fmla="*/ 41 w 384"/>
                  <a:gd name="T5" fmla="*/ 192 h 192"/>
                  <a:gd name="T6" fmla="*/ 85 w 384"/>
                  <a:gd name="T7" fmla="*/ 85 h 192"/>
                  <a:gd name="T8" fmla="*/ 192 w 384"/>
                  <a:gd name="T9" fmla="*/ 41 h 192"/>
                  <a:gd name="T10" fmla="*/ 299 w 384"/>
                  <a:gd name="T11" fmla="*/ 85 h 192"/>
                  <a:gd name="T12" fmla="*/ 343 w 384"/>
                  <a:gd name="T13" fmla="*/ 192 h 192"/>
                  <a:gd name="T14" fmla="*/ 384 w 384"/>
                  <a:gd name="T15" fmla="*/ 192 h 192"/>
                  <a:gd name="T16" fmla="*/ 192 w 384"/>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4" h="192">
                    <a:moveTo>
                      <a:pt x="192" y="0"/>
                    </a:moveTo>
                    <a:cubicBezTo>
                      <a:pt x="86" y="0"/>
                      <a:pt x="0" y="86"/>
                      <a:pt x="0" y="192"/>
                    </a:cubicBezTo>
                    <a:cubicBezTo>
                      <a:pt x="41" y="192"/>
                      <a:pt x="41" y="192"/>
                      <a:pt x="41" y="192"/>
                    </a:cubicBezTo>
                    <a:cubicBezTo>
                      <a:pt x="41" y="152"/>
                      <a:pt x="56" y="114"/>
                      <a:pt x="85" y="85"/>
                    </a:cubicBezTo>
                    <a:cubicBezTo>
                      <a:pt x="114" y="56"/>
                      <a:pt x="152" y="41"/>
                      <a:pt x="192" y="41"/>
                    </a:cubicBezTo>
                    <a:cubicBezTo>
                      <a:pt x="232" y="41"/>
                      <a:pt x="270" y="56"/>
                      <a:pt x="299" y="85"/>
                    </a:cubicBezTo>
                    <a:cubicBezTo>
                      <a:pt x="328" y="114"/>
                      <a:pt x="343" y="152"/>
                      <a:pt x="343" y="192"/>
                    </a:cubicBezTo>
                    <a:cubicBezTo>
                      <a:pt x="384" y="192"/>
                      <a:pt x="384" y="192"/>
                      <a:pt x="384" y="192"/>
                    </a:cubicBezTo>
                    <a:cubicBezTo>
                      <a:pt x="384" y="86"/>
                      <a:pt x="298" y="0"/>
                      <a:pt x="192"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75" name="Oval 757">
                <a:extLst>
                  <a:ext uri="{FF2B5EF4-FFF2-40B4-BE49-F238E27FC236}">
                    <a16:creationId xmlns:a16="http://schemas.microsoft.com/office/drawing/2014/main" id="{80A093D4-5447-4D78-A0BA-B981969D0EFE}"/>
                  </a:ext>
                </a:extLst>
              </p:cNvPr>
              <p:cNvSpPr>
                <a:spLocks noChangeArrowheads="1"/>
              </p:cNvSpPr>
              <p:nvPr/>
            </p:nvSpPr>
            <p:spPr bwMode="auto">
              <a:xfrm rot="4943433">
                <a:off x="9614255" y="5146328"/>
                <a:ext cx="81459" cy="81459"/>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78" name="Oval 757">
                <a:extLst>
                  <a:ext uri="{FF2B5EF4-FFF2-40B4-BE49-F238E27FC236}">
                    <a16:creationId xmlns:a16="http://schemas.microsoft.com/office/drawing/2014/main" id="{174918E8-DF7B-4182-AB63-5DBBE2B2AB9B}"/>
                  </a:ext>
                </a:extLst>
              </p:cNvPr>
              <p:cNvSpPr>
                <a:spLocks noChangeArrowheads="1"/>
              </p:cNvSpPr>
              <p:nvPr/>
            </p:nvSpPr>
            <p:spPr bwMode="auto">
              <a:xfrm>
                <a:off x="9432399" y="5075906"/>
                <a:ext cx="145899" cy="145899"/>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7" name="Group 6">
            <a:extLst>
              <a:ext uri="{FF2B5EF4-FFF2-40B4-BE49-F238E27FC236}">
                <a16:creationId xmlns:a16="http://schemas.microsoft.com/office/drawing/2014/main" id="{F9936F6E-ADEA-465D-B323-7965A863B573}"/>
              </a:ext>
            </a:extLst>
          </p:cNvPr>
          <p:cNvGrpSpPr/>
          <p:nvPr/>
        </p:nvGrpSpPr>
        <p:grpSpPr>
          <a:xfrm>
            <a:off x="6663059" y="1636711"/>
            <a:ext cx="1554956" cy="4402137"/>
            <a:chOff x="8075613" y="1636713"/>
            <a:chExt cx="1554956" cy="4402137"/>
          </a:xfrm>
        </p:grpSpPr>
        <p:sp>
          <p:nvSpPr>
            <p:cNvPr id="24" name="Rectangle 23">
              <a:extLst>
                <a:ext uri="{FF2B5EF4-FFF2-40B4-BE49-F238E27FC236}">
                  <a16:creationId xmlns:a16="http://schemas.microsoft.com/office/drawing/2014/main" id="{E2ACB1C5-93D7-4F6F-986F-26CD4EAE22AA}"/>
                </a:ext>
              </a:extLst>
            </p:cNvPr>
            <p:cNvSpPr/>
            <p:nvPr/>
          </p:nvSpPr>
          <p:spPr bwMode="auto">
            <a:xfrm>
              <a:off x="8075613" y="1636713"/>
              <a:ext cx="1554956" cy="4402137"/>
            </a:xfrm>
            <a:prstGeom prst="rect">
              <a:avLst/>
            </a:prstGeom>
            <a:solidFill>
              <a:srgbClr val="23395C"/>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280160" rIns="9144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Actors</a:t>
              </a:r>
            </a:p>
          </p:txBody>
        </p:sp>
        <p:cxnSp>
          <p:nvCxnSpPr>
            <p:cNvPr id="31" name="Straight Connector 30">
              <a:extLst>
                <a:ext uri="{FF2B5EF4-FFF2-40B4-BE49-F238E27FC236}">
                  <a16:creationId xmlns:a16="http://schemas.microsoft.com/office/drawing/2014/main" id="{7E130696-FCB2-4850-8860-A1CED64933BF}"/>
                </a:ext>
              </a:extLst>
            </p:cNvPr>
            <p:cNvCxnSpPr>
              <a:cxnSpLocks/>
            </p:cNvCxnSpPr>
            <p:nvPr/>
          </p:nvCxnSpPr>
          <p:spPr>
            <a:xfrm>
              <a:off x="8608514" y="3987730"/>
              <a:ext cx="489153" cy="0"/>
            </a:xfrm>
            <a:prstGeom prst="line">
              <a:avLst/>
            </a:prstGeom>
            <a:ln w="1905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E6934C39-01A5-4995-85AF-F8D001907A7C}"/>
                </a:ext>
              </a:extLst>
            </p:cNvPr>
            <p:cNvSpPr/>
            <p:nvPr/>
          </p:nvSpPr>
          <p:spPr>
            <a:xfrm>
              <a:off x="8260554" y="4305934"/>
              <a:ext cx="1185072" cy="1292662"/>
            </a:xfrm>
            <a:prstGeom prst="rect">
              <a:avLst/>
            </a:prstGeom>
          </p:spPr>
          <p:txBody>
            <a:bodyPr wrap="square" lIns="0" tIns="0" rIns="0" bIns="0">
              <a:spAutoFit/>
            </a:bodyPr>
            <a:lstStyle/>
            <a:p>
              <a:pPr marL="0" marR="0" lvl="0" indent="0" algn="ctr" defTabSz="844550" rtl="0" eaLnBrk="1" fontAlgn="auto" latinLnBrk="0" hangingPunct="1">
                <a:lnSpc>
                  <a:spcPct val="100000"/>
                </a:lnSpc>
                <a:spcBef>
                  <a:spcPct val="0"/>
                </a:spcBef>
                <a:spcAft>
                  <a:spcPct val="350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a:rPr>
                <a:t>Encapsulate code and data in reusable actor objects as a common microservices design pattern </a:t>
              </a:r>
            </a:p>
          </p:txBody>
        </p:sp>
        <p:grpSp>
          <p:nvGrpSpPr>
            <p:cNvPr id="55" name="Group 54">
              <a:extLst>
                <a:ext uri="{FF2B5EF4-FFF2-40B4-BE49-F238E27FC236}">
                  <a16:creationId xmlns:a16="http://schemas.microsoft.com/office/drawing/2014/main" id="{CDA0990D-DC41-433A-97C2-B375C70C20F8}"/>
                </a:ext>
              </a:extLst>
            </p:cNvPr>
            <p:cNvGrpSpPr/>
            <p:nvPr/>
          </p:nvGrpSpPr>
          <p:grpSpPr>
            <a:xfrm>
              <a:off x="8594162" y="2202919"/>
              <a:ext cx="542343" cy="497350"/>
              <a:chOff x="8058210" y="4944318"/>
              <a:chExt cx="395430" cy="362625"/>
            </a:xfrm>
          </p:grpSpPr>
          <p:sp>
            <p:nvSpPr>
              <p:cNvPr id="79" name="Freeform: Shape 78">
                <a:extLst>
                  <a:ext uri="{FF2B5EF4-FFF2-40B4-BE49-F238E27FC236}">
                    <a16:creationId xmlns:a16="http://schemas.microsoft.com/office/drawing/2014/main" id="{A3DD6818-204D-466D-97FC-2AE928F84BEC}"/>
                  </a:ext>
                </a:extLst>
              </p:cNvPr>
              <p:cNvSpPr/>
              <p:nvPr/>
            </p:nvSpPr>
            <p:spPr>
              <a:xfrm>
                <a:off x="8306131" y="5128287"/>
                <a:ext cx="147509" cy="73754"/>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chemeClr val="bg1"/>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0" name="Freeform: Shape 79">
                <a:extLst>
                  <a:ext uri="{FF2B5EF4-FFF2-40B4-BE49-F238E27FC236}">
                    <a16:creationId xmlns:a16="http://schemas.microsoft.com/office/drawing/2014/main" id="{71E5428A-4B1A-4F9E-B038-0B772F9D50AC}"/>
                  </a:ext>
                </a:extLst>
              </p:cNvPr>
              <p:cNvSpPr/>
              <p:nvPr/>
            </p:nvSpPr>
            <p:spPr>
              <a:xfrm>
                <a:off x="8338239" y="5027164"/>
                <a:ext cx="81949" cy="81949"/>
              </a:xfrm>
              <a:custGeom>
                <a:avLst/>
                <a:gdLst>
                  <a:gd name="connsiteX0" fmla="*/ 102398 w 101142"/>
                  <a:gd name="connsiteY0" fmla="*/ 52195 h 101141"/>
                  <a:gd name="connsiteX1" fmla="*/ 52196 w 101142"/>
                  <a:gd name="connsiteY1" fmla="*/ 102397 h 101141"/>
                  <a:gd name="connsiteX2" fmla="*/ 1994 w 101142"/>
                  <a:gd name="connsiteY2" fmla="*/ 52195 h 101141"/>
                  <a:gd name="connsiteX3" fmla="*/ 52196 w 101142"/>
                  <a:gd name="connsiteY3" fmla="*/ 1994 h 101141"/>
                  <a:gd name="connsiteX4" fmla="*/ 102398 w 101142"/>
                  <a:gd name="connsiteY4" fmla="*/ 52195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5"/>
                    </a:moveTo>
                    <a:cubicBezTo>
                      <a:pt x="102398" y="79981"/>
                      <a:pt x="79896" y="102397"/>
                      <a:pt x="52196" y="102397"/>
                    </a:cubicBezTo>
                    <a:cubicBezTo>
                      <a:pt x="24495" y="102397"/>
                      <a:pt x="1994" y="79896"/>
                      <a:pt x="1994" y="52195"/>
                    </a:cubicBezTo>
                    <a:cubicBezTo>
                      <a:pt x="1994" y="24495"/>
                      <a:pt x="24495" y="1994"/>
                      <a:pt x="52196" y="1994"/>
                    </a:cubicBezTo>
                    <a:cubicBezTo>
                      <a:pt x="79896" y="1994"/>
                      <a:pt x="102398" y="24495"/>
                      <a:pt x="102398" y="52195"/>
                    </a:cubicBezTo>
                    <a:close/>
                  </a:path>
                </a:pathLst>
              </a:custGeom>
              <a:solidFill>
                <a:schemeClr val="bg1"/>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1" name="Freeform: Shape 80">
                <a:extLst>
                  <a:ext uri="{FF2B5EF4-FFF2-40B4-BE49-F238E27FC236}">
                    <a16:creationId xmlns:a16="http://schemas.microsoft.com/office/drawing/2014/main" id="{BA387369-C2C2-497A-AFBC-F2AE9AB1776E}"/>
                  </a:ext>
                </a:extLst>
              </p:cNvPr>
              <p:cNvSpPr/>
              <p:nvPr/>
            </p:nvSpPr>
            <p:spPr>
              <a:xfrm>
                <a:off x="8181822" y="5045410"/>
                <a:ext cx="147509" cy="73754"/>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chemeClr val="accent3"/>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2" name="Freeform: Shape 81">
                <a:extLst>
                  <a:ext uri="{FF2B5EF4-FFF2-40B4-BE49-F238E27FC236}">
                    <a16:creationId xmlns:a16="http://schemas.microsoft.com/office/drawing/2014/main" id="{5C025515-6530-42A7-AF7D-E1E5C0B037B7}"/>
                  </a:ext>
                </a:extLst>
              </p:cNvPr>
              <p:cNvSpPr/>
              <p:nvPr/>
            </p:nvSpPr>
            <p:spPr>
              <a:xfrm>
                <a:off x="8213938" y="4944318"/>
                <a:ext cx="81949" cy="81949"/>
              </a:xfrm>
              <a:custGeom>
                <a:avLst/>
                <a:gdLst>
                  <a:gd name="connsiteX0" fmla="*/ 102398 w 101142"/>
                  <a:gd name="connsiteY0" fmla="*/ 52196 h 101141"/>
                  <a:gd name="connsiteX1" fmla="*/ 52196 w 101142"/>
                  <a:gd name="connsiteY1" fmla="*/ 102397 h 101141"/>
                  <a:gd name="connsiteX2" fmla="*/ 1994 w 101142"/>
                  <a:gd name="connsiteY2" fmla="*/ 52196 h 101141"/>
                  <a:gd name="connsiteX3" fmla="*/ 52111 w 101142"/>
                  <a:gd name="connsiteY3" fmla="*/ 1994 h 101141"/>
                  <a:gd name="connsiteX4" fmla="*/ 102398 w 101142"/>
                  <a:gd name="connsiteY4" fmla="*/ 52196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6"/>
                    </a:moveTo>
                    <a:cubicBezTo>
                      <a:pt x="102398" y="79982"/>
                      <a:pt x="79896" y="102397"/>
                      <a:pt x="52196" y="102397"/>
                    </a:cubicBezTo>
                    <a:cubicBezTo>
                      <a:pt x="24496" y="102397"/>
                      <a:pt x="1994" y="79896"/>
                      <a:pt x="1994" y="52196"/>
                    </a:cubicBezTo>
                    <a:cubicBezTo>
                      <a:pt x="1994" y="24495"/>
                      <a:pt x="24410" y="1994"/>
                      <a:pt x="52111" y="1994"/>
                    </a:cubicBezTo>
                    <a:cubicBezTo>
                      <a:pt x="79812" y="1994"/>
                      <a:pt x="102398" y="24495"/>
                      <a:pt x="102398" y="52196"/>
                    </a:cubicBezTo>
                    <a:close/>
                  </a:path>
                </a:pathLst>
              </a:custGeom>
              <a:solidFill>
                <a:schemeClr val="accent3"/>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3" name="Freeform: Shape 82">
                <a:extLst>
                  <a:ext uri="{FF2B5EF4-FFF2-40B4-BE49-F238E27FC236}">
                    <a16:creationId xmlns:a16="http://schemas.microsoft.com/office/drawing/2014/main" id="{93A0B8A1-1921-4C5B-A55C-FBAA2651AB5A}"/>
                  </a:ext>
                </a:extLst>
              </p:cNvPr>
              <p:cNvSpPr/>
              <p:nvPr/>
            </p:nvSpPr>
            <p:spPr>
              <a:xfrm>
                <a:off x="8181822" y="5233189"/>
                <a:ext cx="147509" cy="73754"/>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chemeClr val="bg1"/>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4" name="Freeform: Shape 83">
                <a:extLst>
                  <a:ext uri="{FF2B5EF4-FFF2-40B4-BE49-F238E27FC236}">
                    <a16:creationId xmlns:a16="http://schemas.microsoft.com/office/drawing/2014/main" id="{32D085DA-F0F1-47B3-B32F-33F2A1B34991}"/>
                  </a:ext>
                </a:extLst>
              </p:cNvPr>
              <p:cNvSpPr/>
              <p:nvPr/>
            </p:nvSpPr>
            <p:spPr>
              <a:xfrm>
                <a:off x="8213938" y="5132128"/>
                <a:ext cx="81949" cy="81949"/>
              </a:xfrm>
              <a:custGeom>
                <a:avLst/>
                <a:gdLst>
                  <a:gd name="connsiteX0" fmla="*/ 102398 w 101142"/>
                  <a:gd name="connsiteY0" fmla="*/ 52196 h 101141"/>
                  <a:gd name="connsiteX1" fmla="*/ 52196 w 101142"/>
                  <a:gd name="connsiteY1" fmla="*/ 102398 h 101141"/>
                  <a:gd name="connsiteX2" fmla="*/ 1994 w 101142"/>
                  <a:gd name="connsiteY2" fmla="*/ 52196 h 101141"/>
                  <a:gd name="connsiteX3" fmla="*/ 52196 w 101142"/>
                  <a:gd name="connsiteY3" fmla="*/ 1994 h 101141"/>
                  <a:gd name="connsiteX4" fmla="*/ 102398 w 101142"/>
                  <a:gd name="connsiteY4" fmla="*/ 52196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6"/>
                    </a:moveTo>
                    <a:cubicBezTo>
                      <a:pt x="102398" y="79982"/>
                      <a:pt x="79896" y="102398"/>
                      <a:pt x="52196" y="102398"/>
                    </a:cubicBezTo>
                    <a:cubicBezTo>
                      <a:pt x="24496" y="102398"/>
                      <a:pt x="1994" y="79896"/>
                      <a:pt x="1994" y="52196"/>
                    </a:cubicBezTo>
                    <a:cubicBezTo>
                      <a:pt x="1994" y="24496"/>
                      <a:pt x="24496" y="1994"/>
                      <a:pt x="52196" y="1994"/>
                    </a:cubicBezTo>
                    <a:cubicBezTo>
                      <a:pt x="79896" y="1994"/>
                      <a:pt x="102398" y="24410"/>
                      <a:pt x="102398" y="52196"/>
                    </a:cubicBezTo>
                    <a:close/>
                  </a:path>
                </a:pathLst>
              </a:custGeom>
              <a:solidFill>
                <a:schemeClr val="bg1"/>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5" name="Freeform: Shape 84">
                <a:extLst>
                  <a:ext uri="{FF2B5EF4-FFF2-40B4-BE49-F238E27FC236}">
                    <a16:creationId xmlns:a16="http://schemas.microsoft.com/office/drawing/2014/main" id="{3246306F-98B0-4073-962F-EE4071E33C0F}"/>
                  </a:ext>
                </a:extLst>
              </p:cNvPr>
              <p:cNvSpPr/>
              <p:nvPr/>
            </p:nvSpPr>
            <p:spPr>
              <a:xfrm>
                <a:off x="8058210" y="5128287"/>
                <a:ext cx="147509" cy="73754"/>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chemeClr val="accent3"/>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6" name="Freeform: Shape 85">
                <a:extLst>
                  <a:ext uri="{FF2B5EF4-FFF2-40B4-BE49-F238E27FC236}">
                    <a16:creationId xmlns:a16="http://schemas.microsoft.com/office/drawing/2014/main" id="{99F075E2-8BC9-470F-B4BB-05238F46D7EA}"/>
                  </a:ext>
                </a:extLst>
              </p:cNvPr>
              <p:cNvSpPr/>
              <p:nvPr/>
            </p:nvSpPr>
            <p:spPr>
              <a:xfrm>
                <a:off x="8090326" y="5027164"/>
                <a:ext cx="81949" cy="81949"/>
              </a:xfrm>
              <a:custGeom>
                <a:avLst/>
                <a:gdLst>
                  <a:gd name="connsiteX0" fmla="*/ 102398 w 101142"/>
                  <a:gd name="connsiteY0" fmla="*/ 52195 h 101141"/>
                  <a:gd name="connsiteX1" fmla="*/ 52196 w 101142"/>
                  <a:gd name="connsiteY1" fmla="*/ 102397 h 101141"/>
                  <a:gd name="connsiteX2" fmla="*/ 1994 w 101142"/>
                  <a:gd name="connsiteY2" fmla="*/ 52195 h 101141"/>
                  <a:gd name="connsiteX3" fmla="*/ 52111 w 101142"/>
                  <a:gd name="connsiteY3" fmla="*/ 1994 h 101141"/>
                  <a:gd name="connsiteX4" fmla="*/ 102398 w 101142"/>
                  <a:gd name="connsiteY4" fmla="*/ 52195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5"/>
                    </a:moveTo>
                    <a:cubicBezTo>
                      <a:pt x="102398" y="79981"/>
                      <a:pt x="79897" y="102397"/>
                      <a:pt x="52196" y="102397"/>
                    </a:cubicBezTo>
                    <a:cubicBezTo>
                      <a:pt x="24495" y="102397"/>
                      <a:pt x="1994" y="79896"/>
                      <a:pt x="1994" y="52195"/>
                    </a:cubicBezTo>
                    <a:cubicBezTo>
                      <a:pt x="1994" y="24495"/>
                      <a:pt x="24410" y="1994"/>
                      <a:pt x="52111" y="1994"/>
                    </a:cubicBezTo>
                    <a:cubicBezTo>
                      <a:pt x="79811" y="1994"/>
                      <a:pt x="102398" y="24495"/>
                      <a:pt x="102398" y="52195"/>
                    </a:cubicBezTo>
                    <a:close/>
                  </a:path>
                </a:pathLst>
              </a:custGeom>
              <a:solidFill>
                <a:schemeClr val="accent3"/>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10" name="Group 9">
            <a:extLst>
              <a:ext uri="{FF2B5EF4-FFF2-40B4-BE49-F238E27FC236}">
                <a16:creationId xmlns:a16="http://schemas.microsoft.com/office/drawing/2014/main" id="{4C215C22-68BE-4DB3-A42E-DE81A55AF19E}"/>
              </a:ext>
            </a:extLst>
          </p:cNvPr>
          <p:cNvGrpSpPr/>
          <p:nvPr/>
        </p:nvGrpSpPr>
        <p:grpSpPr>
          <a:xfrm>
            <a:off x="5121130" y="1636711"/>
            <a:ext cx="1554956" cy="4402137"/>
            <a:chOff x="6238083" y="1636713"/>
            <a:chExt cx="1554956" cy="4402137"/>
          </a:xfrm>
        </p:grpSpPr>
        <p:sp>
          <p:nvSpPr>
            <p:cNvPr id="23" name="Rectangle 22">
              <a:extLst>
                <a:ext uri="{FF2B5EF4-FFF2-40B4-BE49-F238E27FC236}">
                  <a16:creationId xmlns:a16="http://schemas.microsoft.com/office/drawing/2014/main" id="{F228B69E-248C-4D9E-8ED3-547B93FBEDA3}"/>
                </a:ext>
              </a:extLst>
            </p:cNvPr>
            <p:cNvSpPr/>
            <p:nvPr/>
          </p:nvSpPr>
          <p:spPr bwMode="auto">
            <a:xfrm>
              <a:off x="6238083" y="1636713"/>
              <a:ext cx="1554956" cy="4402137"/>
            </a:xfrm>
            <a:prstGeom prst="rect">
              <a:avLst/>
            </a:prstGeom>
            <a:solidFill>
              <a:srgbClr val="1D4A79"/>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280160" rIns="9144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Resource</a:t>
              </a:r>
              <a:br>
                <a:rPr kumimoji="0" lang="en-US" sz="18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br>
              <a:r>
                <a:rPr kumimoji="0" lang="en-US" sz="18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bindings</a:t>
              </a:r>
              <a:br>
                <a:rPr kumimoji="0" lang="en-US" sz="18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br>
              <a:r>
                <a:rPr kumimoji="0" lang="en-US" sz="18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and triggers</a:t>
              </a:r>
            </a:p>
          </p:txBody>
        </p:sp>
        <p:cxnSp>
          <p:nvCxnSpPr>
            <p:cNvPr id="30" name="Straight Connector 29">
              <a:extLst>
                <a:ext uri="{FF2B5EF4-FFF2-40B4-BE49-F238E27FC236}">
                  <a16:creationId xmlns:a16="http://schemas.microsoft.com/office/drawing/2014/main" id="{50C83CAA-B36E-4BED-A955-D9162D56210C}"/>
                </a:ext>
              </a:extLst>
            </p:cNvPr>
            <p:cNvCxnSpPr>
              <a:cxnSpLocks/>
            </p:cNvCxnSpPr>
            <p:nvPr/>
          </p:nvCxnSpPr>
          <p:spPr>
            <a:xfrm>
              <a:off x="6770984" y="3987730"/>
              <a:ext cx="489153" cy="0"/>
            </a:xfrm>
            <a:prstGeom prst="line">
              <a:avLst/>
            </a:prstGeom>
            <a:ln w="1905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D2E33F2A-8659-4FAC-887B-EA77EB90FAB6}"/>
                </a:ext>
              </a:extLst>
            </p:cNvPr>
            <p:cNvSpPr/>
            <p:nvPr/>
          </p:nvSpPr>
          <p:spPr>
            <a:xfrm>
              <a:off x="6287295" y="4305934"/>
              <a:ext cx="1456530" cy="1357295"/>
            </a:xfrm>
            <a:prstGeom prst="rect">
              <a:avLst/>
            </a:prstGeom>
          </p:spPr>
          <p:txBody>
            <a:bodyPr wrap="square" lIns="0" tIns="0" rIns="0" bIns="0">
              <a:spAutoFit/>
            </a:bodyPr>
            <a:lstStyle/>
            <a:p>
              <a:pPr marL="0" marR="0" lvl="0" indent="0" algn="ctr" defTabSz="844550" rtl="0" eaLnBrk="1" fontAlgn="auto" latinLnBrk="0" hangingPunct="1">
                <a:lnSpc>
                  <a:spcPct val="100000"/>
                </a:lnSpc>
                <a:spcBef>
                  <a:spcPct val="0"/>
                </a:spcBef>
                <a:spcAft>
                  <a:spcPct val="350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a:rPr>
                <a:t>Trigger code through events from a large array of inputs</a:t>
              </a:r>
            </a:p>
            <a:p>
              <a:pPr marL="0" marR="0" lvl="0" indent="0" algn="ctr" defTabSz="844550" rtl="0" eaLnBrk="1" fontAlgn="auto" latinLnBrk="0" hangingPunct="1">
                <a:lnSpc>
                  <a:spcPct val="100000"/>
                </a:lnSpc>
                <a:spcBef>
                  <a:spcPct val="0"/>
                </a:spcBef>
                <a:spcAft>
                  <a:spcPct val="350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a:rPr>
                <a:t>Output bindings to external resources including databases and queues</a:t>
              </a:r>
            </a:p>
          </p:txBody>
        </p:sp>
        <p:grpSp>
          <p:nvGrpSpPr>
            <p:cNvPr id="15" name="Graphic 12">
              <a:extLst>
                <a:ext uri="{FF2B5EF4-FFF2-40B4-BE49-F238E27FC236}">
                  <a16:creationId xmlns:a16="http://schemas.microsoft.com/office/drawing/2014/main" id="{EF474217-60D0-4726-9C84-E47FA6E39F76}"/>
                </a:ext>
              </a:extLst>
            </p:cNvPr>
            <p:cNvGrpSpPr/>
            <p:nvPr/>
          </p:nvGrpSpPr>
          <p:grpSpPr>
            <a:xfrm>
              <a:off x="6678884" y="2244251"/>
              <a:ext cx="673353" cy="425916"/>
              <a:chOff x="6668136" y="1819111"/>
              <a:chExt cx="612139" cy="387196"/>
            </a:xfrm>
          </p:grpSpPr>
          <p:sp>
            <p:nvSpPr>
              <p:cNvPr id="16" name="Freeform: Shape 15">
                <a:extLst>
                  <a:ext uri="{FF2B5EF4-FFF2-40B4-BE49-F238E27FC236}">
                    <a16:creationId xmlns:a16="http://schemas.microsoft.com/office/drawing/2014/main" id="{E058D8B8-330B-4834-95CF-8142609658AB}"/>
                  </a:ext>
                </a:extLst>
              </p:cNvPr>
              <p:cNvSpPr/>
              <p:nvPr/>
            </p:nvSpPr>
            <p:spPr>
              <a:xfrm>
                <a:off x="6921264" y="1921957"/>
                <a:ext cx="359010" cy="177397"/>
              </a:xfrm>
              <a:custGeom>
                <a:avLst/>
                <a:gdLst>
                  <a:gd name="connsiteX0" fmla="*/ 322135 w 359010"/>
                  <a:gd name="connsiteY0" fmla="*/ 51823 h 177397"/>
                  <a:gd name="connsiteX1" fmla="*/ 169371 w 359010"/>
                  <a:gd name="connsiteY1" fmla="*/ 51823 h 177397"/>
                  <a:gd name="connsiteX2" fmla="*/ 88699 w 359010"/>
                  <a:gd name="connsiteY2" fmla="*/ 0 h 177397"/>
                  <a:gd name="connsiteX3" fmla="*/ 0 w 359010"/>
                  <a:gd name="connsiteY3" fmla="*/ 88699 h 177397"/>
                  <a:gd name="connsiteX4" fmla="*/ 88699 w 359010"/>
                  <a:gd name="connsiteY4" fmla="*/ 177397 h 177397"/>
                  <a:gd name="connsiteX5" fmla="*/ 169371 w 359010"/>
                  <a:gd name="connsiteY5" fmla="*/ 125574 h 177397"/>
                  <a:gd name="connsiteX6" fmla="*/ 322135 w 359010"/>
                  <a:gd name="connsiteY6" fmla="*/ 125574 h 177397"/>
                  <a:gd name="connsiteX7" fmla="*/ 359011 w 359010"/>
                  <a:gd name="connsiteY7" fmla="*/ 88699 h 177397"/>
                  <a:gd name="connsiteX8" fmla="*/ 322135 w 359010"/>
                  <a:gd name="connsiteY8" fmla="*/ 51823 h 177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9010" h="177397">
                    <a:moveTo>
                      <a:pt x="322135" y="51823"/>
                    </a:moveTo>
                    <a:lnTo>
                      <a:pt x="169371" y="51823"/>
                    </a:lnTo>
                    <a:cubicBezTo>
                      <a:pt x="155370" y="21253"/>
                      <a:pt x="124530" y="0"/>
                      <a:pt x="88699" y="0"/>
                    </a:cubicBezTo>
                    <a:cubicBezTo>
                      <a:pt x="39715" y="0"/>
                      <a:pt x="0" y="39715"/>
                      <a:pt x="0" y="88699"/>
                    </a:cubicBezTo>
                    <a:cubicBezTo>
                      <a:pt x="0" y="137682"/>
                      <a:pt x="39715" y="177397"/>
                      <a:pt x="88699" y="177397"/>
                    </a:cubicBezTo>
                    <a:cubicBezTo>
                      <a:pt x="124530" y="177397"/>
                      <a:pt x="155370" y="156144"/>
                      <a:pt x="169371" y="125574"/>
                    </a:cubicBezTo>
                    <a:lnTo>
                      <a:pt x="322135" y="125574"/>
                    </a:lnTo>
                    <a:cubicBezTo>
                      <a:pt x="342503" y="125574"/>
                      <a:pt x="359011" y="109066"/>
                      <a:pt x="359011" y="88699"/>
                    </a:cubicBezTo>
                    <a:cubicBezTo>
                      <a:pt x="359011" y="68331"/>
                      <a:pt x="342503" y="51823"/>
                      <a:pt x="322135" y="51823"/>
                    </a:cubicBezTo>
                    <a:close/>
                  </a:path>
                </a:pathLst>
              </a:custGeom>
              <a:solidFill>
                <a:srgbClr val="FFFFFF"/>
              </a:solidFill>
              <a:ln w="1224"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 name="Freeform: Shape 17">
                <a:extLst>
                  <a:ext uri="{FF2B5EF4-FFF2-40B4-BE49-F238E27FC236}">
                    <a16:creationId xmlns:a16="http://schemas.microsoft.com/office/drawing/2014/main" id="{22CFD7B4-6CDA-4871-A7FD-7D6FD0BEEC7E}"/>
                  </a:ext>
                </a:extLst>
              </p:cNvPr>
              <p:cNvSpPr/>
              <p:nvPr/>
            </p:nvSpPr>
            <p:spPr>
              <a:xfrm>
                <a:off x="6668136" y="1819109"/>
                <a:ext cx="519949" cy="386828"/>
              </a:xfrm>
              <a:custGeom>
                <a:avLst/>
                <a:gdLst>
                  <a:gd name="connsiteX0" fmla="*/ 337525 w 519949"/>
                  <a:gd name="connsiteY0" fmla="*/ 315425 h 386828"/>
                  <a:gd name="connsiteX1" fmla="*/ 215601 w 519949"/>
                  <a:gd name="connsiteY1" fmla="*/ 188584 h 386828"/>
                  <a:gd name="connsiteX2" fmla="*/ 333136 w 519949"/>
                  <a:gd name="connsiteY2" fmla="*/ 71467 h 386828"/>
                  <a:gd name="connsiteX3" fmla="*/ 441207 w 519949"/>
                  <a:gd name="connsiteY3" fmla="*/ 129153 h 386828"/>
                  <a:gd name="connsiteX4" fmla="*/ 519949 w 519949"/>
                  <a:gd name="connsiteY4" fmla="*/ 129153 h 386828"/>
                  <a:gd name="connsiteX5" fmla="*/ 335189 w 519949"/>
                  <a:gd name="connsiteY5" fmla="*/ 14 h 386828"/>
                  <a:gd name="connsiteX6" fmla="*/ 151166 w 519949"/>
                  <a:gd name="connsiteY6" fmla="*/ 141764 h 386828"/>
                  <a:gd name="connsiteX7" fmla="*/ 38375 w 519949"/>
                  <a:gd name="connsiteY7" fmla="*/ 141764 h 386828"/>
                  <a:gd name="connsiteX8" fmla="*/ 0 w 519949"/>
                  <a:gd name="connsiteY8" fmla="*/ 180140 h 386828"/>
                  <a:gd name="connsiteX9" fmla="*/ 0 w 519949"/>
                  <a:gd name="connsiteY9" fmla="*/ 202954 h 386828"/>
                  <a:gd name="connsiteX10" fmla="*/ 38375 w 519949"/>
                  <a:gd name="connsiteY10" fmla="*/ 241329 h 386828"/>
                  <a:gd name="connsiteX11" fmla="*/ 150134 w 519949"/>
                  <a:gd name="connsiteY11" fmla="*/ 241329 h 386828"/>
                  <a:gd name="connsiteX12" fmla="*/ 337525 w 519949"/>
                  <a:gd name="connsiteY12" fmla="*/ 386829 h 386828"/>
                  <a:gd name="connsiteX13" fmla="*/ 519949 w 519949"/>
                  <a:gd name="connsiteY13" fmla="*/ 257677 h 386828"/>
                  <a:gd name="connsiteX14" fmla="*/ 441207 w 519949"/>
                  <a:gd name="connsiteY14" fmla="*/ 257677 h 386828"/>
                  <a:gd name="connsiteX15" fmla="*/ 337525 w 519949"/>
                  <a:gd name="connsiteY15" fmla="*/ 315425 h 386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19949" h="386828">
                    <a:moveTo>
                      <a:pt x="337525" y="315425"/>
                    </a:moveTo>
                    <a:cubicBezTo>
                      <a:pt x="268641" y="315425"/>
                      <a:pt x="212909" y="258046"/>
                      <a:pt x="215601" y="188584"/>
                    </a:cubicBezTo>
                    <a:cubicBezTo>
                      <a:pt x="218059" y="125097"/>
                      <a:pt x="269636" y="73704"/>
                      <a:pt x="333136" y="71467"/>
                    </a:cubicBezTo>
                    <a:cubicBezTo>
                      <a:pt x="378666" y="69869"/>
                      <a:pt x="418934" y="93346"/>
                      <a:pt x="441207" y="129153"/>
                    </a:cubicBezTo>
                    <a:lnTo>
                      <a:pt x="519949" y="129153"/>
                    </a:lnTo>
                    <a:cubicBezTo>
                      <a:pt x="493153" y="53312"/>
                      <a:pt x="420323" y="-994"/>
                      <a:pt x="335189" y="14"/>
                    </a:cubicBezTo>
                    <a:cubicBezTo>
                      <a:pt x="247646" y="1046"/>
                      <a:pt x="173698" y="60982"/>
                      <a:pt x="151166" y="141764"/>
                    </a:cubicBezTo>
                    <a:lnTo>
                      <a:pt x="38375" y="141764"/>
                    </a:lnTo>
                    <a:cubicBezTo>
                      <a:pt x="17184" y="141764"/>
                      <a:pt x="0" y="158949"/>
                      <a:pt x="0" y="180140"/>
                    </a:cubicBezTo>
                    <a:lnTo>
                      <a:pt x="0" y="202954"/>
                    </a:lnTo>
                    <a:cubicBezTo>
                      <a:pt x="0" y="224145"/>
                      <a:pt x="17184" y="241329"/>
                      <a:pt x="38375" y="241329"/>
                    </a:cubicBezTo>
                    <a:lnTo>
                      <a:pt x="150134" y="241329"/>
                    </a:lnTo>
                    <a:cubicBezTo>
                      <a:pt x="171510" y="324877"/>
                      <a:pt x="247412" y="386829"/>
                      <a:pt x="337525" y="386829"/>
                    </a:cubicBezTo>
                    <a:cubicBezTo>
                      <a:pt x="421651" y="386829"/>
                      <a:pt x="493399" y="332830"/>
                      <a:pt x="519949" y="257677"/>
                    </a:cubicBezTo>
                    <a:lnTo>
                      <a:pt x="441207" y="257677"/>
                    </a:lnTo>
                    <a:cubicBezTo>
                      <a:pt x="419659" y="292316"/>
                      <a:pt x="381247" y="315425"/>
                      <a:pt x="337525" y="315425"/>
                    </a:cubicBezTo>
                    <a:close/>
                  </a:path>
                </a:pathLst>
              </a:custGeom>
              <a:solidFill>
                <a:schemeClr val="accent3"/>
              </a:solidFill>
              <a:ln w="1224"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11" name="Group 10">
            <a:extLst>
              <a:ext uri="{FF2B5EF4-FFF2-40B4-BE49-F238E27FC236}">
                <a16:creationId xmlns:a16="http://schemas.microsoft.com/office/drawing/2014/main" id="{E0715D2D-591E-463F-9E5D-9C9F185A74A9}"/>
              </a:ext>
            </a:extLst>
          </p:cNvPr>
          <p:cNvGrpSpPr/>
          <p:nvPr/>
        </p:nvGrpSpPr>
        <p:grpSpPr>
          <a:xfrm>
            <a:off x="3577212" y="1636712"/>
            <a:ext cx="1554956" cy="4402137"/>
            <a:chOff x="4400551" y="1636713"/>
            <a:chExt cx="1554956" cy="4402137"/>
          </a:xfrm>
        </p:grpSpPr>
        <p:sp>
          <p:nvSpPr>
            <p:cNvPr id="22" name="Rectangle 21">
              <a:extLst>
                <a:ext uri="{FF2B5EF4-FFF2-40B4-BE49-F238E27FC236}">
                  <a16:creationId xmlns:a16="http://schemas.microsoft.com/office/drawing/2014/main" id="{277D2FEE-2E2E-43A0-9812-B816DA8892A6}"/>
                </a:ext>
              </a:extLst>
            </p:cNvPr>
            <p:cNvSpPr/>
            <p:nvPr/>
          </p:nvSpPr>
          <p:spPr bwMode="auto">
            <a:xfrm>
              <a:off x="4400551" y="1636713"/>
              <a:ext cx="1554956" cy="4402137"/>
            </a:xfrm>
            <a:prstGeom prst="rect">
              <a:avLst/>
            </a:prstGeom>
            <a:solidFill>
              <a:srgbClr val="185A96"/>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280160" rIns="9144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Publish</a:t>
              </a:r>
              <a:br>
                <a:rPr kumimoji="0" lang="en-US" sz="18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br>
              <a:r>
                <a:rPr kumimoji="0" lang="en-US" sz="18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and</a:t>
              </a:r>
              <a:br>
                <a:rPr kumimoji="0" lang="en-US" sz="18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br>
              <a:r>
                <a:rPr kumimoji="0" lang="en-US" sz="18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subscribe</a:t>
              </a:r>
            </a:p>
          </p:txBody>
        </p:sp>
        <p:cxnSp>
          <p:nvCxnSpPr>
            <p:cNvPr id="29" name="Straight Connector 28">
              <a:extLst>
                <a:ext uri="{FF2B5EF4-FFF2-40B4-BE49-F238E27FC236}">
                  <a16:creationId xmlns:a16="http://schemas.microsoft.com/office/drawing/2014/main" id="{DDB87041-DE78-4B3F-A089-74D4B509C087}"/>
                </a:ext>
              </a:extLst>
            </p:cNvPr>
            <p:cNvCxnSpPr>
              <a:cxnSpLocks/>
            </p:cNvCxnSpPr>
            <p:nvPr/>
          </p:nvCxnSpPr>
          <p:spPr>
            <a:xfrm>
              <a:off x="4933452" y="3987730"/>
              <a:ext cx="489153" cy="0"/>
            </a:xfrm>
            <a:prstGeom prst="line">
              <a:avLst/>
            </a:prstGeom>
            <a:ln w="1905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E9885351-A792-4CBD-8E1C-DAB0C615F978}"/>
                </a:ext>
              </a:extLst>
            </p:cNvPr>
            <p:cNvSpPr/>
            <p:nvPr/>
          </p:nvSpPr>
          <p:spPr>
            <a:xfrm>
              <a:off x="4585492" y="4305934"/>
              <a:ext cx="1185072" cy="553998"/>
            </a:xfrm>
            <a:prstGeom prst="rect">
              <a:avLst/>
            </a:prstGeom>
          </p:spPr>
          <p:txBody>
            <a:bodyPr wrap="square" lIns="0" tIns="0" rIns="0" bIns="0">
              <a:spAutoFit/>
            </a:bodyPr>
            <a:lstStyle/>
            <a:p>
              <a:pPr marL="0" marR="0" lvl="0" indent="0" algn="ctr" defTabSz="844550" rtl="0" eaLnBrk="1" fontAlgn="auto" latinLnBrk="0" hangingPunct="1">
                <a:lnSpc>
                  <a:spcPct val="100000"/>
                </a:lnSpc>
                <a:spcBef>
                  <a:spcPct val="0"/>
                </a:spcBef>
                <a:spcAft>
                  <a:spcPct val="350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a:rPr>
                <a:t>Secure, scalable messaging between services</a:t>
              </a:r>
            </a:p>
          </p:txBody>
        </p:sp>
        <p:grpSp>
          <p:nvGrpSpPr>
            <p:cNvPr id="54" name="Group 53">
              <a:extLst>
                <a:ext uri="{FF2B5EF4-FFF2-40B4-BE49-F238E27FC236}">
                  <a16:creationId xmlns:a16="http://schemas.microsoft.com/office/drawing/2014/main" id="{96B88D29-7DAB-426A-917F-4BA483C7927B}"/>
                </a:ext>
              </a:extLst>
            </p:cNvPr>
            <p:cNvGrpSpPr/>
            <p:nvPr/>
          </p:nvGrpSpPr>
          <p:grpSpPr>
            <a:xfrm>
              <a:off x="4863014" y="2327334"/>
              <a:ext cx="678300" cy="301251"/>
              <a:chOff x="5522126" y="5015614"/>
              <a:chExt cx="494558" cy="219646"/>
            </a:xfrm>
          </p:grpSpPr>
          <p:sp>
            <p:nvSpPr>
              <p:cNvPr id="87" name="AutoShape 131">
                <a:extLst>
                  <a:ext uri="{FF2B5EF4-FFF2-40B4-BE49-F238E27FC236}">
                    <a16:creationId xmlns:a16="http://schemas.microsoft.com/office/drawing/2014/main" id="{2B185F60-182E-4900-8102-1B7276DE1AF8}"/>
                  </a:ext>
                </a:extLst>
              </p:cNvPr>
              <p:cNvSpPr>
                <a:spLocks noChangeAspect="1" noChangeArrowheads="1" noTextEdit="1"/>
              </p:cNvSpPr>
              <p:nvPr/>
            </p:nvSpPr>
            <p:spPr bwMode="auto">
              <a:xfrm>
                <a:off x="5523543" y="5015614"/>
                <a:ext cx="493141" cy="219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8" name="Rectangle 133">
                <a:extLst>
                  <a:ext uri="{FF2B5EF4-FFF2-40B4-BE49-F238E27FC236}">
                    <a16:creationId xmlns:a16="http://schemas.microsoft.com/office/drawing/2014/main" id="{8CAEE6E2-B0FD-47E9-A8FE-250BFB16D977}"/>
                  </a:ext>
                </a:extLst>
              </p:cNvPr>
              <p:cNvSpPr>
                <a:spLocks noChangeArrowheads="1"/>
              </p:cNvSpPr>
              <p:nvPr/>
            </p:nvSpPr>
            <p:spPr bwMode="auto">
              <a:xfrm>
                <a:off x="5522126" y="5015614"/>
                <a:ext cx="77939" cy="77939"/>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9" name="Rectangle 134">
                <a:extLst>
                  <a:ext uri="{FF2B5EF4-FFF2-40B4-BE49-F238E27FC236}">
                    <a16:creationId xmlns:a16="http://schemas.microsoft.com/office/drawing/2014/main" id="{5A374738-A61F-4733-8E47-91C126B9E231}"/>
                  </a:ext>
                </a:extLst>
              </p:cNvPr>
              <p:cNvSpPr>
                <a:spLocks noChangeArrowheads="1"/>
              </p:cNvSpPr>
              <p:nvPr/>
            </p:nvSpPr>
            <p:spPr bwMode="auto">
              <a:xfrm>
                <a:off x="5625572" y="5015614"/>
                <a:ext cx="77939" cy="7793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90" name="Rectangle 135">
                <a:extLst>
                  <a:ext uri="{FF2B5EF4-FFF2-40B4-BE49-F238E27FC236}">
                    <a16:creationId xmlns:a16="http://schemas.microsoft.com/office/drawing/2014/main" id="{2F29AB08-9DDE-435D-83FA-156007672C43}"/>
                  </a:ext>
                </a:extLst>
              </p:cNvPr>
              <p:cNvSpPr>
                <a:spLocks noChangeArrowheads="1"/>
              </p:cNvSpPr>
              <p:nvPr/>
            </p:nvSpPr>
            <p:spPr bwMode="auto">
              <a:xfrm>
                <a:off x="5729018" y="5015614"/>
                <a:ext cx="77939" cy="77939"/>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91" name="Rectangle 136">
                <a:extLst>
                  <a:ext uri="{FF2B5EF4-FFF2-40B4-BE49-F238E27FC236}">
                    <a16:creationId xmlns:a16="http://schemas.microsoft.com/office/drawing/2014/main" id="{A93C80A8-A2B2-4C9E-8B46-37B609229AA3}"/>
                  </a:ext>
                </a:extLst>
              </p:cNvPr>
              <p:cNvSpPr>
                <a:spLocks noChangeArrowheads="1"/>
              </p:cNvSpPr>
              <p:nvPr/>
            </p:nvSpPr>
            <p:spPr bwMode="auto">
              <a:xfrm>
                <a:off x="5832465" y="5015614"/>
                <a:ext cx="77939" cy="7793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92" name="Rectangle 137">
                <a:extLst>
                  <a:ext uri="{FF2B5EF4-FFF2-40B4-BE49-F238E27FC236}">
                    <a16:creationId xmlns:a16="http://schemas.microsoft.com/office/drawing/2014/main" id="{E8E19DA5-58D2-4C45-8D3A-229BEF9E7CDF}"/>
                  </a:ext>
                </a:extLst>
              </p:cNvPr>
              <p:cNvSpPr>
                <a:spLocks noChangeArrowheads="1"/>
              </p:cNvSpPr>
              <p:nvPr/>
            </p:nvSpPr>
            <p:spPr bwMode="auto">
              <a:xfrm>
                <a:off x="5523543" y="5120477"/>
                <a:ext cx="442126" cy="77939"/>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93" name="Freeform 138">
                <a:extLst>
                  <a:ext uri="{FF2B5EF4-FFF2-40B4-BE49-F238E27FC236}">
                    <a16:creationId xmlns:a16="http://schemas.microsoft.com/office/drawing/2014/main" id="{C61E54CB-B272-412C-A3FF-DB318C08CAB8}"/>
                  </a:ext>
                </a:extLst>
              </p:cNvPr>
              <p:cNvSpPr>
                <a:spLocks/>
              </p:cNvSpPr>
              <p:nvPr/>
            </p:nvSpPr>
            <p:spPr bwMode="auto">
              <a:xfrm>
                <a:off x="5942996" y="5086468"/>
                <a:ext cx="73688" cy="147375"/>
              </a:xfrm>
              <a:custGeom>
                <a:avLst/>
                <a:gdLst>
                  <a:gd name="T0" fmla="*/ 0 w 52"/>
                  <a:gd name="T1" fmla="*/ 104 h 104"/>
                  <a:gd name="T2" fmla="*/ 52 w 52"/>
                  <a:gd name="T3" fmla="*/ 52 h 104"/>
                  <a:gd name="T4" fmla="*/ 0 w 52"/>
                  <a:gd name="T5" fmla="*/ 0 h 104"/>
                  <a:gd name="T6" fmla="*/ 0 w 52"/>
                  <a:gd name="T7" fmla="*/ 104 h 104"/>
                </a:gdLst>
                <a:ahLst/>
                <a:cxnLst>
                  <a:cxn ang="0">
                    <a:pos x="T0" y="T1"/>
                  </a:cxn>
                  <a:cxn ang="0">
                    <a:pos x="T2" y="T3"/>
                  </a:cxn>
                  <a:cxn ang="0">
                    <a:pos x="T4" y="T5"/>
                  </a:cxn>
                  <a:cxn ang="0">
                    <a:pos x="T6" y="T7"/>
                  </a:cxn>
                </a:cxnLst>
                <a:rect l="0" t="0" r="r" b="b"/>
                <a:pathLst>
                  <a:path w="52" h="104">
                    <a:moveTo>
                      <a:pt x="0" y="104"/>
                    </a:moveTo>
                    <a:lnTo>
                      <a:pt x="52" y="52"/>
                    </a:lnTo>
                    <a:lnTo>
                      <a:pt x="0" y="0"/>
                    </a:lnTo>
                    <a:lnTo>
                      <a:pt x="0" y="104"/>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12" name="Group 11">
            <a:extLst>
              <a:ext uri="{FF2B5EF4-FFF2-40B4-BE49-F238E27FC236}">
                <a16:creationId xmlns:a16="http://schemas.microsoft.com/office/drawing/2014/main" id="{8DFD3C22-A7EA-4E27-89D7-10ED981EAD81}"/>
              </a:ext>
            </a:extLst>
          </p:cNvPr>
          <p:cNvGrpSpPr/>
          <p:nvPr/>
        </p:nvGrpSpPr>
        <p:grpSpPr>
          <a:xfrm>
            <a:off x="2024874" y="1636712"/>
            <a:ext cx="1554956" cy="4402137"/>
            <a:chOff x="2567415" y="1636713"/>
            <a:chExt cx="1554956" cy="4402137"/>
          </a:xfrm>
        </p:grpSpPr>
        <p:sp>
          <p:nvSpPr>
            <p:cNvPr id="21" name="Rectangle 20">
              <a:extLst>
                <a:ext uri="{FF2B5EF4-FFF2-40B4-BE49-F238E27FC236}">
                  <a16:creationId xmlns:a16="http://schemas.microsoft.com/office/drawing/2014/main" id="{022103CB-213F-4714-8925-CB8E7C80262E}"/>
                </a:ext>
              </a:extLst>
            </p:cNvPr>
            <p:cNvSpPr/>
            <p:nvPr/>
          </p:nvSpPr>
          <p:spPr bwMode="auto">
            <a:xfrm>
              <a:off x="2567415" y="1636713"/>
              <a:ext cx="1554956" cy="4402137"/>
            </a:xfrm>
            <a:prstGeom prst="rect">
              <a:avLst/>
            </a:prstGeom>
            <a:solidFill>
              <a:srgbClr val="156AB3"/>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280160" rIns="9144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State management</a:t>
              </a:r>
            </a:p>
          </p:txBody>
        </p:sp>
        <p:cxnSp>
          <p:nvCxnSpPr>
            <p:cNvPr id="28" name="Straight Connector 27">
              <a:extLst>
                <a:ext uri="{FF2B5EF4-FFF2-40B4-BE49-F238E27FC236}">
                  <a16:creationId xmlns:a16="http://schemas.microsoft.com/office/drawing/2014/main" id="{1569173A-4FF3-4759-BDE1-1338024FE703}"/>
                </a:ext>
              </a:extLst>
            </p:cNvPr>
            <p:cNvCxnSpPr>
              <a:cxnSpLocks/>
            </p:cNvCxnSpPr>
            <p:nvPr/>
          </p:nvCxnSpPr>
          <p:spPr>
            <a:xfrm>
              <a:off x="3100316" y="3987730"/>
              <a:ext cx="489153" cy="0"/>
            </a:xfrm>
            <a:prstGeom prst="line">
              <a:avLst/>
            </a:prstGeom>
            <a:ln w="1905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7C3D547E-F067-4C10-B296-13252CA60F62}"/>
                </a:ext>
              </a:extLst>
            </p:cNvPr>
            <p:cNvSpPr/>
            <p:nvPr/>
          </p:nvSpPr>
          <p:spPr>
            <a:xfrm>
              <a:off x="2752356" y="4305934"/>
              <a:ext cx="1185072" cy="738664"/>
            </a:xfrm>
            <a:prstGeom prst="rect">
              <a:avLst/>
            </a:prstGeom>
          </p:spPr>
          <p:txBody>
            <a:bodyPr wrap="square" lIns="0" tIns="0" rIns="0" bIns="0">
              <a:spAutoFit/>
            </a:bodyPr>
            <a:lstStyle/>
            <a:p>
              <a:pPr marL="0" marR="0" lvl="0" indent="0" algn="ctr" defTabSz="844550" rtl="0" eaLnBrk="1" fontAlgn="auto" latinLnBrk="0" hangingPunct="1">
                <a:lnSpc>
                  <a:spcPct val="100000"/>
                </a:lnSpc>
                <a:spcBef>
                  <a:spcPct val="0"/>
                </a:spcBef>
                <a:spcAft>
                  <a:spcPct val="350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a:rPr>
                <a:t>Create long running, stateless and stateful services</a:t>
              </a:r>
            </a:p>
          </p:txBody>
        </p:sp>
        <p:grpSp>
          <p:nvGrpSpPr>
            <p:cNvPr id="51" name="Group 50">
              <a:extLst>
                <a:ext uri="{FF2B5EF4-FFF2-40B4-BE49-F238E27FC236}">
                  <a16:creationId xmlns:a16="http://schemas.microsoft.com/office/drawing/2014/main" id="{2896741F-AFCB-4559-898F-A4BB0CBC2AC7}"/>
                </a:ext>
              </a:extLst>
            </p:cNvPr>
            <p:cNvGrpSpPr/>
            <p:nvPr/>
          </p:nvGrpSpPr>
          <p:grpSpPr>
            <a:xfrm>
              <a:off x="3158128" y="2248860"/>
              <a:ext cx="319747" cy="424747"/>
              <a:chOff x="4385537" y="4970593"/>
              <a:chExt cx="233132" cy="309689"/>
            </a:xfrm>
          </p:grpSpPr>
          <p:sp>
            <p:nvSpPr>
              <p:cNvPr id="113" name="Freeform: Shape 112">
                <a:extLst>
                  <a:ext uri="{FF2B5EF4-FFF2-40B4-BE49-F238E27FC236}">
                    <a16:creationId xmlns:a16="http://schemas.microsoft.com/office/drawing/2014/main" id="{CB0521EA-C57E-4033-9E1D-F072D7B37080}"/>
                  </a:ext>
                </a:extLst>
              </p:cNvPr>
              <p:cNvSpPr/>
              <p:nvPr/>
            </p:nvSpPr>
            <p:spPr>
              <a:xfrm>
                <a:off x="4385537" y="4970593"/>
                <a:ext cx="233132" cy="94979"/>
              </a:xfrm>
              <a:custGeom>
                <a:avLst/>
                <a:gdLst>
                  <a:gd name="connsiteX0" fmla="*/ 665832 w 665832"/>
                  <a:gd name="connsiteY0" fmla="*/ 135632 h 271264"/>
                  <a:gd name="connsiteX1" fmla="*/ 332916 w 665832"/>
                  <a:gd name="connsiteY1" fmla="*/ 271264 h 271264"/>
                  <a:gd name="connsiteX2" fmla="*/ 0 w 665832"/>
                  <a:gd name="connsiteY2" fmla="*/ 135632 h 271264"/>
                  <a:gd name="connsiteX3" fmla="*/ 332916 w 665832"/>
                  <a:gd name="connsiteY3" fmla="*/ 0 h 271264"/>
                  <a:gd name="connsiteX4" fmla="*/ 665832 w 665832"/>
                  <a:gd name="connsiteY4" fmla="*/ 135632 h 271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5832" h="271264">
                    <a:moveTo>
                      <a:pt x="665832" y="135632"/>
                    </a:moveTo>
                    <a:cubicBezTo>
                      <a:pt x="665832" y="210540"/>
                      <a:pt x="516780" y="271264"/>
                      <a:pt x="332916" y="271264"/>
                    </a:cubicBezTo>
                    <a:cubicBezTo>
                      <a:pt x="149052" y="271264"/>
                      <a:pt x="0" y="210540"/>
                      <a:pt x="0" y="135632"/>
                    </a:cubicBezTo>
                    <a:cubicBezTo>
                      <a:pt x="0" y="60725"/>
                      <a:pt x="149052" y="0"/>
                      <a:pt x="332916" y="0"/>
                    </a:cubicBezTo>
                    <a:cubicBezTo>
                      <a:pt x="516780" y="0"/>
                      <a:pt x="665832" y="60725"/>
                      <a:pt x="665832" y="135632"/>
                    </a:cubicBezTo>
                    <a:close/>
                  </a:path>
                </a:pathLst>
              </a:custGeom>
              <a:solidFill>
                <a:schemeClr val="bg1"/>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14" name="Freeform: Shape 113">
                <a:extLst>
                  <a:ext uri="{FF2B5EF4-FFF2-40B4-BE49-F238E27FC236}">
                    <a16:creationId xmlns:a16="http://schemas.microsoft.com/office/drawing/2014/main" id="{3A853C3C-FA45-4F1E-8213-AD1A45B3E877}"/>
                  </a:ext>
                </a:extLst>
              </p:cNvPr>
              <p:cNvSpPr/>
              <p:nvPr/>
            </p:nvSpPr>
            <p:spPr>
              <a:xfrm>
                <a:off x="4385537" y="5018370"/>
                <a:ext cx="233132" cy="261912"/>
              </a:xfrm>
              <a:custGeom>
                <a:avLst/>
                <a:gdLst>
                  <a:gd name="connsiteX0" fmla="*/ 332916 w 665832"/>
                  <a:gd name="connsiteY0" fmla="*/ 135632 h 748031"/>
                  <a:gd name="connsiteX1" fmla="*/ 0 w 665832"/>
                  <a:gd name="connsiteY1" fmla="*/ 0 h 748031"/>
                  <a:gd name="connsiteX2" fmla="*/ 0 w 665832"/>
                  <a:gd name="connsiteY2" fmla="*/ 617332 h 748031"/>
                  <a:gd name="connsiteX3" fmla="*/ 332916 w 665832"/>
                  <a:gd name="connsiteY3" fmla="*/ 752964 h 748031"/>
                  <a:gd name="connsiteX4" fmla="*/ 665832 w 665832"/>
                  <a:gd name="connsiteY4" fmla="*/ 617332 h 748031"/>
                  <a:gd name="connsiteX5" fmla="*/ 665832 w 665832"/>
                  <a:gd name="connsiteY5" fmla="*/ 0 h 748031"/>
                  <a:gd name="connsiteX6" fmla="*/ 332916 w 665832"/>
                  <a:gd name="connsiteY6" fmla="*/ 135632 h 748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5832" h="748031">
                    <a:moveTo>
                      <a:pt x="332916" y="135632"/>
                    </a:moveTo>
                    <a:cubicBezTo>
                      <a:pt x="149607" y="135632"/>
                      <a:pt x="0" y="74803"/>
                      <a:pt x="0" y="0"/>
                    </a:cubicBezTo>
                    <a:lnTo>
                      <a:pt x="0" y="617332"/>
                    </a:lnTo>
                    <a:cubicBezTo>
                      <a:pt x="0" y="692135"/>
                      <a:pt x="148785" y="752964"/>
                      <a:pt x="332916" y="752964"/>
                    </a:cubicBezTo>
                    <a:cubicBezTo>
                      <a:pt x="517047" y="752964"/>
                      <a:pt x="665832" y="692135"/>
                      <a:pt x="665832" y="617332"/>
                    </a:cubicBezTo>
                    <a:lnTo>
                      <a:pt x="665832" y="0"/>
                    </a:lnTo>
                    <a:cubicBezTo>
                      <a:pt x="666654" y="74803"/>
                      <a:pt x="517047" y="135632"/>
                      <a:pt x="332916" y="135632"/>
                    </a:cubicBezTo>
                    <a:close/>
                  </a:path>
                </a:pathLst>
              </a:custGeom>
              <a:solidFill>
                <a:srgbClr val="50E6FF"/>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15" name="Freeform: Shape 114">
                <a:extLst>
                  <a:ext uri="{FF2B5EF4-FFF2-40B4-BE49-F238E27FC236}">
                    <a16:creationId xmlns:a16="http://schemas.microsoft.com/office/drawing/2014/main" id="{3F381E8D-0992-46C8-9615-3EEDEDBE7865}"/>
                  </a:ext>
                </a:extLst>
              </p:cNvPr>
              <p:cNvSpPr/>
              <p:nvPr/>
            </p:nvSpPr>
            <p:spPr>
              <a:xfrm>
                <a:off x="4410289" y="4998799"/>
                <a:ext cx="181325" cy="66197"/>
              </a:xfrm>
              <a:custGeom>
                <a:avLst/>
                <a:gdLst>
                  <a:gd name="connsiteX0" fmla="*/ 524445 w 517869"/>
                  <a:gd name="connsiteY0" fmla="*/ 106862 h 189062"/>
                  <a:gd name="connsiteX1" fmla="*/ 262223 w 517869"/>
                  <a:gd name="connsiteY1" fmla="*/ 0 h 189062"/>
                  <a:gd name="connsiteX2" fmla="*/ 0 w 517869"/>
                  <a:gd name="connsiteY2" fmla="*/ 106862 h 189062"/>
                  <a:gd name="connsiteX3" fmla="*/ 22194 w 517869"/>
                  <a:gd name="connsiteY3" fmla="*/ 149606 h 189062"/>
                  <a:gd name="connsiteX4" fmla="*/ 262223 w 517869"/>
                  <a:gd name="connsiteY4" fmla="*/ 190707 h 189062"/>
                  <a:gd name="connsiteX5" fmla="*/ 503073 w 517869"/>
                  <a:gd name="connsiteY5" fmla="*/ 149606 h 189062"/>
                  <a:gd name="connsiteX6" fmla="*/ 524445 w 517869"/>
                  <a:gd name="connsiteY6" fmla="*/ 106862 h 18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7869" h="189062">
                    <a:moveTo>
                      <a:pt x="524445" y="106862"/>
                    </a:moveTo>
                    <a:cubicBezTo>
                      <a:pt x="524445" y="47677"/>
                      <a:pt x="406897" y="0"/>
                      <a:pt x="262223" y="0"/>
                    </a:cubicBezTo>
                    <a:cubicBezTo>
                      <a:pt x="117548" y="0"/>
                      <a:pt x="0" y="47677"/>
                      <a:pt x="0" y="106862"/>
                    </a:cubicBezTo>
                    <a:cubicBezTo>
                      <a:pt x="0" y="121658"/>
                      <a:pt x="7398" y="136454"/>
                      <a:pt x="22194" y="149606"/>
                    </a:cubicBezTo>
                    <a:cubicBezTo>
                      <a:pt x="83024" y="175089"/>
                      <a:pt x="167691" y="190707"/>
                      <a:pt x="262223" y="190707"/>
                    </a:cubicBezTo>
                    <a:cubicBezTo>
                      <a:pt x="356754" y="190707"/>
                      <a:pt x="442244" y="175089"/>
                      <a:pt x="503073" y="149606"/>
                    </a:cubicBezTo>
                    <a:cubicBezTo>
                      <a:pt x="517047" y="136454"/>
                      <a:pt x="524445" y="121658"/>
                      <a:pt x="524445" y="106862"/>
                    </a:cubicBezTo>
                    <a:close/>
                  </a:path>
                </a:pathLst>
              </a:custGeom>
              <a:solidFill>
                <a:srgbClr val="0078D4"/>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73" name="Freeform: Shape 72">
            <a:extLst>
              <a:ext uri="{FF2B5EF4-FFF2-40B4-BE49-F238E27FC236}">
                <a16:creationId xmlns:a16="http://schemas.microsoft.com/office/drawing/2014/main" id="{EB364E28-88C2-4083-8F2E-F9B4D2ABCD46}"/>
              </a:ext>
            </a:extLst>
          </p:cNvPr>
          <p:cNvSpPr/>
          <p:nvPr/>
        </p:nvSpPr>
        <p:spPr>
          <a:xfrm>
            <a:off x="594502" y="585788"/>
            <a:ext cx="6796897" cy="498598"/>
          </a:xfrm>
          <a:custGeom>
            <a:avLst/>
            <a:gdLst>
              <a:gd name="connsiteX0" fmla="*/ 0 w 4732020"/>
              <a:gd name="connsiteY0" fmla="*/ 0 h 1164569"/>
              <a:gd name="connsiteX1" fmla="*/ 4732020 w 4732020"/>
              <a:gd name="connsiteY1" fmla="*/ 0 h 1164569"/>
              <a:gd name="connsiteX2" fmla="*/ 4732020 w 4732020"/>
              <a:gd name="connsiteY2" fmla="*/ 1164569 h 1164569"/>
              <a:gd name="connsiteX3" fmla="*/ 0 w 4732020"/>
              <a:gd name="connsiteY3" fmla="*/ 1164569 h 1164569"/>
              <a:gd name="connsiteX4" fmla="*/ 0 w 4732020"/>
              <a:gd name="connsiteY4" fmla="*/ 0 h 1164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2020" h="1164569">
                <a:moveTo>
                  <a:pt x="0" y="0"/>
                </a:moveTo>
                <a:lnTo>
                  <a:pt x="4732020" y="0"/>
                </a:lnTo>
                <a:lnTo>
                  <a:pt x="4732020" y="1164569"/>
                </a:lnTo>
                <a:lnTo>
                  <a:pt x="0" y="116456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spAutoFit/>
          </a:bodyPr>
          <a:lstStyle/>
          <a:p>
            <a:pPr marL="0" marR="0" lvl="0" indent="0" algn="l" defTabSz="1422400" rtl="0" eaLnBrk="1" fontAlgn="auto" latinLnBrk="0" hangingPunct="1">
              <a:lnSpc>
                <a:spcPct val="90000"/>
              </a:lnSpc>
              <a:spcBef>
                <a:spcPct val="0"/>
              </a:spcBef>
              <a:spcAft>
                <a:spcPts val="600"/>
              </a:spcAft>
              <a:buClrTx/>
              <a:buSzTx/>
              <a:buFontTx/>
              <a:buNone/>
              <a:tabLst/>
              <a:defRPr/>
            </a:pPr>
            <a:r>
              <a:rPr kumimoji="0" lang="en-US" sz="3600" b="0" i="0" u="none" strike="noStrike" kern="1200" cap="none" spc="0" normalizeH="0" baseline="0" noProof="0">
                <a:ln>
                  <a:noFill/>
                </a:ln>
                <a:solidFill>
                  <a:srgbClr val="000000"/>
                </a:solidFill>
                <a:effectLst/>
                <a:uLnTx/>
                <a:uFillTx/>
                <a:latin typeface="Segoe UI Semibold"/>
                <a:ea typeface="+mn-ea"/>
                <a:cs typeface="+mn-cs"/>
              </a:rPr>
              <a:t>Microservice building blocks</a:t>
            </a:r>
          </a:p>
        </p:txBody>
      </p:sp>
      <p:grpSp>
        <p:nvGrpSpPr>
          <p:cNvPr id="13" name="Group 12">
            <a:extLst>
              <a:ext uri="{FF2B5EF4-FFF2-40B4-BE49-F238E27FC236}">
                <a16:creationId xmlns:a16="http://schemas.microsoft.com/office/drawing/2014/main" id="{CBB09681-7858-40EA-A8A7-B6D395F762CA}"/>
              </a:ext>
            </a:extLst>
          </p:cNvPr>
          <p:cNvGrpSpPr/>
          <p:nvPr/>
        </p:nvGrpSpPr>
        <p:grpSpPr>
          <a:xfrm>
            <a:off x="478338" y="1636713"/>
            <a:ext cx="1554956" cy="4402137"/>
            <a:chOff x="739408" y="1636713"/>
            <a:chExt cx="1554956" cy="4402137"/>
          </a:xfrm>
        </p:grpSpPr>
        <p:sp>
          <p:nvSpPr>
            <p:cNvPr id="20" name="Rectangle 19">
              <a:extLst>
                <a:ext uri="{FF2B5EF4-FFF2-40B4-BE49-F238E27FC236}">
                  <a16:creationId xmlns:a16="http://schemas.microsoft.com/office/drawing/2014/main" id="{40E9572E-7043-4A8F-8E02-B80F74FA7C1E}"/>
                </a:ext>
              </a:extLst>
            </p:cNvPr>
            <p:cNvSpPr/>
            <p:nvPr/>
          </p:nvSpPr>
          <p:spPr bwMode="auto">
            <a:xfrm>
              <a:off x="739408" y="1636713"/>
              <a:ext cx="1554956" cy="4402137"/>
            </a:xfrm>
            <a:prstGeom prst="rect">
              <a:avLst/>
            </a:prstGeom>
            <a:solidFill>
              <a:schemeClr val="accent1"/>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280160" rIns="9144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Service-to- service invocation</a:t>
              </a:r>
            </a:p>
          </p:txBody>
        </p:sp>
        <p:cxnSp>
          <p:nvCxnSpPr>
            <p:cNvPr id="27" name="Straight Connector 26">
              <a:extLst>
                <a:ext uri="{FF2B5EF4-FFF2-40B4-BE49-F238E27FC236}">
                  <a16:creationId xmlns:a16="http://schemas.microsoft.com/office/drawing/2014/main" id="{42A15666-5D5E-4C7D-B0BB-07A63B37467E}"/>
                </a:ext>
              </a:extLst>
            </p:cNvPr>
            <p:cNvCxnSpPr>
              <a:cxnSpLocks/>
            </p:cNvCxnSpPr>
            <p:nvPr/>
          </p:nvCxnSpPr>
          <p:spPr>
            <a:xfrm>
              <a:off x="1272309" y="3987730"/>
              <a:ext cx="489153" cy="0"/>
            </a:xfrm>
            <a:prstGeom prst="line">
              <a:avLst/>
            </a:prstGeom>
            <a:ln w="1905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7D782F5B-116B-4865-B4A0-99AC3D454A74}"/>
                </a:ext>
              </a:extLst>
            </p:cNvPr>
            <p:cNvSpPr/>
            <p:nvPr/>
          </p:nvSpPr>
          <p:spPr>
            <a:xfrm>
              <a:off x="924349" y="4305934"/>
              <a:ext cx="1185072" cy="738664"/>
            </a:xfrm>
            <a:prstGeom prst="rect">
              <a:avLst/>
            </a:prstGeom>
          </p:spPr>
          <p:txBody>
            <a:bodyPr wrap="square" lIns="0" tIns="0" rIns="0" bIns="0">
              <a:spAutoFit/>
            </a:bodyPr>
            <a:lstStyle/>
            <a:p>
              <a:pPr marL="0" marR="0" lvl="0" indent="0" algn="ctr" defTabSz="844550" rtl="0" eaLnBrk="1" fontAlgn="auto" latinLnBrk="0" hangingPunct="1">
                <a:lnSpc>
                  <a:spcPct val="100000"/>
                </a:lnSpc>
                <a:spcBef>
                  <a:spcPct val="0"/>
                </a:spcBef>
                <a:spcAft>
                  <a:spcPct val="350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a:rPr>
                <a:t>Perform direct, secure, service-to-service method calls</a:t>
              </a:r>
            </a:p>
          </p:txBody>
        </p:sp>
        <p:grpSp>
          <p:nvGrpSpPr>
            <p:cNvPr id="53" name="Group 52">
              <a:extLst>
                <a:ext uri="{FF2B5EF4-FFF2-40B4-BE49-F238E27FC236}">
                  <a16:creationId xmlns:a16="http://schemas.microsoft.com/office/drawing/2014/main" id="{C1B30ADB-0771-43EF-A5D8-EE790D891CFC}"/>
                </a:ext>
              </a:extLst>
            </p:cNvPr>
            <p:cNvGrpSpPr/>
            <p:nvPr/>
          </p:nvGrpSpPr>
          <p:grpSpPr>
            <a:xfrm>
              <a:off x="1156110" y="2244917"/>
              <a:ext cx="574383" cy="430954"/>
              <a:chOff x="3018614" y="4968330"/>
              <a:chExt cx="418791" cy="314215"/>
            </a:xfrm>
          </p:grpSpPr>
          <p:sp>
            <p:nvSpPr>
              <p:cNvPr id="94" name="Rectangle 932">
                <a:extLst>
                  <a:ext uri="{FF2B5EF4-FFF2-40B4-BE49-F238E27FC236}">
                    <a16:creationId xmlns:a16="http://schemas.microsoft.com/office/drawing/2014/main" id="{127CB389-25E9-4027-8433-97EE886C4B80}"/>
                  </a:ext>
                </a:extLst>
              </p:cNvPr>
              <p:cNvSpPr>
                <a:spLocks noChangeArrowheads="1"/>
              </p:cNvSpPr>
              <p:nvPr/>
            </p:nvSpPr>
            <p:spPr bwMode="auto">
              <a:xfrm>
                <a:off x="3228010" y="5232925"/>
                <a:ext cx="103995" cy="12027"/>
              </a:xfrm>
              <a:prstGeom prst="rect">
                <a:avLst/>
              </a:pr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95" name="Freeform 933">
                <a:extLst>
                  <a:ext uri="{FF2B5EF4-FFF2-40B4-BE49-F238E27FC236}">
                    <a16:creationId xmlns:a16="http://schemas.microsoft.com/office/drawing/2014/main" id="{72553A15-C027-4336-B8F0-48260278DF55}"/>
                  </a:ext>
                </a:extLst>
              </p:cNvPr>
              <p:cNvSpPr>
                <a:spLocks/>
              </p:cNvSpPr>
              <p:nvPr/>
            </p:nvSpPr>
            <p:spPr bwMode="auto">
              <a:xfrm>
                <a:off x="3327789" y="5216387"/>
                <a:ext cx="21079" cy="43599"/>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96" name="Freeform 934">
                <a:extLst>
                  <a:ext uri="{FF2B5EF4-FFF2-40B4-BE49-F238E27FC236}">
                    <a16:creationId xmlns:a16="http://schemas.microsoft.com/office/drawing/2014/main" id="{96EF9499-C97A-4245-99BD-F0B9FA55D931}"/>
                  </a:ext>
                </a:extLst>
              </p:cNvPr>
              <p:cNvSpPr>
                <a:spLocks/>
              </p:cNvSpPr>
              <p:nvPr/>
            </p:nvSpPr>
            <p:spPr bwMode="auto">
              <a:xfrm>
                <a:off x="3223793" y="5008917"/>
                <a:ext cx="108210" cy="216489"/>
              </a:xfrm>
              <a:custGeom>
                <a:avLst/>
                <a:gdLst>
                  <a:gd name="T0" fmla="*/ 7 w 77"/>
                  <a:gd name="T1" fmla="*/ 144 h 144"/>
                  <a:gd name="T2" fmla="*/ 0 w 77"/>
                  <a:gd name="T3" fmla="*/ 144 h 144"/>
                  <a:gd name="T4" fmla="*/ 0 w 77"/>
                  <a:gd name="T5" fmla="*/ 0 h 144"/>
                  <a:gd name="T6" fmla="*/ 77 w 77"/>
                  <a:gd name="T7" fmla="*/ 0 h 144"/>
                  <a:gd name="T8" fmla="*/ 77 w 77"/>
                  <a:gd name="T9" fmla="*/ 7 h 144"/>
                  <a:gd name="T10" fmla="*/ 7 w 77"/>
                  <a:gd name="T11" fmla="*/ 7 h 144"/>
                  <a:gd name="T12" fmla="*/ 7 w 77"/>
                  <a:gd name="T13" fmla="*/ 144 h 144"/>
                </a:gdLst>
                <a:ahLst/>
                <a:cxnLst>
                  <a:cxn ang="0">
                    <a:pos x="T0" y="T1"/>
                  </a:cxn>
                  <a:cxn ang="0">
                    <a:pos x="T2" y="T3"/>
                  </a:cxn>
                  <a:cxn ang="0">
                    <a:pos x="T4" y="T5"/>
                  </a:cxn>
                  <a:cxn ang="0">
                    <a:pos x="T6" y="T7"/>
                  </a:cxn>
                  <a:cxn ang="0">
                    <a:pos x="T8" y="T9"/>
                  </a:cxn>
                  <a:cxn ang="0">
                    <a:pos x="T10" y="T11"/>
                  </a:cxn>
                  <a:cxn ang="0">
                    <a:pos x="T12" y="T13"/>
                  </a:cxn>
                </a:cxnLst>
                <a:rect l="0" t="0" r="r" b="b"/>
                <a:pathLst>
                  <a:path w="77" h="144">
                    <a:moveTo>
                      <a:pt x="7" y="144"/>
                    </a:moveTo>
                    <a:lnTo>
                      <a:pt x="0" y="144"/>
                    </a:lnTo>
                    <a:lnTo>
                      <a:pt x="0" y="0"/>
                    </a:lnTo>
                    <a:lnTo>
                      <a:pt x="77" y="0"/>
                    </a:lnTo>
                    <a:lnTo>
                      <a:pt x="77" y="7"/>
                    </a:lnTo>
                    <a:lnTo>
                      <a:pt x="7" y="7"/>
                    </a:lnTo>
                    <a:lnTo>
                      <a:pt x="7" y="144"/>
                    </a:ln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97" name="Rectangle 936">
                <a:extLst>
                  <a:ext uri="{FF2B5EF4-FFF2-40B4-BE49-F238E27FC236}">
                    <a16:creationId xmlns:a16="http://schemas.microsoft.com/office/drawing/2014/main" id="{DB5AF02A-C03C-463B-9046-41AD1243B7F0}"/>
                  </a:ext>
                </a:extLst>
              </p:cNvPr>
              <p:cNvSpPr>
                <a:spLocks noChangeArrowheads="1"/>
              </p:cNvSpPr>
              <p:nvPr/>
            </p:nvSpPr>
            <p:spPr bwMode="auto">
              <a:xfrm>
                <a:off x="3244874" y="5121673"/>
                <a:ext cx="89942" cy="10525"/>
              </a:xfrm>
              <a:prstGeom prst="rect">
                <a:avLst/>
              </a:pr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98" name="Rectangle 937">
                <a:extLst>
                  <a:ext uri="{FF2B5EF4-FFF2-40B4-BE49-F238E27FC236}">
                    <a16:creationId xmlns:a16="http://schemas.microsoft.com/office/drawing/2014/main" id="{5E97129D-AF6A-46F9-BD69-F705C8C7BA60}"/>
                  </a:ext>
                </a:extLst>
              </p:cNvPr>
              <p:cNvSpPr>
                <a:spLocks noChangeArrowheads="1"/>
              </p:cNvSpPr>
              <p:nvPr/>
            </p:nvSpPr>
            <p:spPr bwMode="auto">
              <a:xfrm>
                <a:off x="3070611" y="5121673"/>
                <a:ext cx="92752" cy="10525"/>
              </a:xfrm>
              <a:prstGeom prst="rect">
                <a:avLst/>
              </a:pr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99" name="Oval 938">
                <a:extLst>
                  <a:ext uri="{FF2B5EF4-FFF2-40B4-BE49-F238E27FC236}">
                    <a16:creationId xmlns:a16="http://schemas.microsoft.com/office/drawing/2014/main" id="{29179A32-7DC0-4FA2-B0FC-D983CEBCD8C3}"/>
                  </a:ext>
                </a:extLst>
              </p:cNvPr>
              <p:cNvSpPr>
                <a:spLocks noChangeArrowheads="1"/>
              </p:cNvSpPr>
              <p:nvPr/>
            </p:nvSpPr>
            <p:spPr bwMode="auto">
              <a:xfrm>
                <a:off x="3350274" y="4968330"/>
                <a:ext cx="87131" cy="88702"/>
              </a:xfrm>
              <a:prstGeom prst="ellipse">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00" name="Rectangle 939">
                <a:extLst>
                  <a:ext uri="{FF2B5EF4-FFF2-40B4-BE49-F238E27FC236}">
                    <a16:creationId xmlns:a16="http://schemas.microsoft.com/office/drawing/2014/main" id="{C2824608-196C-4B00-BC33-514B4DD5ADF5}"/>
                  </a:ext>
                </a:extLst>
              </p:cNvPr>
              <p:cNvSpPr>
                <a:spLocks noChangeArrowheads="1"/>
              </p:cNvSpPr>
              <p:nvPr/>
            </p:nvSpPr>
            <p:spPr bwMode="auto">
              <a:xfrm>
                <a:off x="3350274" y="5081084"/>
                <a:ext cx="87131" cy="90204"/>
              </a:xfrm>
              <a:prstGeom prst="rect">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01" name="Oval 940">
                <a:extLst>
                  <a:ext uri="{FF2B5EF4-FFF2-40B4-BE49-F238E27FC236}">
                    <a16:creationId xmlns:a16="http://schemas.microsoft.com/office/drawing/2014/main" id="{766F3C94-C622-4ACD-9ECD-436C18975222}"/>
                  </a:ext>
                </a:extLst>
              </p:cNvPr>
              <p:cNvSpPr>
                <a:spLocks noChangeArrowheads="1"/>
              </p:cNvSpPr>
              <p:nvPr/>
            </p:nvSpPr>
            <p:spPr bwMode="auto">
              <a:xfrm>
                <a:off x="3350274" y="5193841"/>
                <a:ext cx="87131" cy="88702"/>
              </a:xfrm>
              <a:prstGeom prst="ellipse">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02" name="Oval 941">
                <a:extLst>
                  <a:ext uri="{FF2B5EF4-FFF2-40B4-BE49-F238E27FC236}">
                    <a16:creationId xmlns:a16="http://schemas.microsoft.com/office/drawing/2014/main" id="{FCE0F26F-2F2A-4D0A-ACF8-7504682C6EEB}"/>
                  </a:ext>
                </a:extLst>
              </p:cNvPr>
              <p:cNvSpPr>
                <a:spLocks noChangeArrowheads="1"/>
              </p:cNvSpPr>
              <p:nvPr/>
            </p:nvSpPr>
            <p:spPr bwMode="auto">
              <a:xfrm>
                <a:off x="3018614" y="5081084"/>
                <a:ext cx="88536" cy="90204"/>
              </a:xfrm>
              <a:prstGeom prst="ellipse">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03" name="Oval 942">
                <a:extLst>
                  <a:ext uri="{FF2B5EF4-FFF2-40B4-BE49-F238E27FC236}">
                    <a16:creationId xmlns:a16="http://schemas.microsoft.com/office/drawing/2014/main" id="{768986D3-1F96-4DF2-8E54-03076895D1BD}"/>
                  </a:ext>
                </a:extLst>
              </p:cNvPr>
              <p:cNvSpPr>
                <a:spLocks noChangeArrowheads="1"/>
              </p:cNvSpPr>
              <p:nvPr/>
            </p:nvSpPr>
            <p:spPr bwMode="auto">
              <a:xfrm>
                <a:off x="3184444" y="5081084"/>
                <a:ext cx="87131" cy="90204"/>
              </a:xfrm>
              <a:prstGeom prst="ellipse">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04" name="Rectangle 943">
                <a:extLst>
                  <a:ext uri="{FF2B5EF4-FFF2-40B4-BE49-F238E27FC236}">
                    <a16:creationId xmlns:a16="http://schemas.microsoft.com/office/drawing/2014/main" id="{E6FA06C5-1200-4282-A69C-621454DC6F60}"/>
                  </a:ext>
                </a:extLst>
              </p:cNvPr>
              <p:cNvSpPr>
                <a:spLocks noChangeArrowheads="1"/>
              </p:cNvSpPr>
              <p:nvPr/>
            </p:nvSpPr>
            <p:spPr bwMode="auto">
              <a:xfrm>
                <a:off x="3184444" y="4968331"/>
                <a:ext cx="87131" cy="88702"/>
              </a:xfrm>
              <a:prstGeom prst="rect">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05" name="Rectangle 944" descr="component solutions">
                <a:extLst>
                  <a:ext uri="{FF2B5EF4-FFF2-40B4-BE49-F238E27FC236}">
                    <a16:creationId xmlns:a16="http://schemas.microsoft.com/office/drawing/2014/main" id="{C7F92F39-082D-494D-AB46-CB5CFFC3562B}"/>
                  </a:ext>
                </a:extLst>
              </p:cNvPr>
              <p:cNvSpPr>
                <a:spLocks noChangeArrowheads="1"/>
              </p:cNvSpPr>
              <p:nvPr/>
            </p:nvSpPr>
            <p:spPr bwMode="auto">
              <a:xfrm>
                <a:off x="3184444" y="5193843"/>
                <a:ext cx="87131" cy="88702"/>
              </a:xfrm>
              <a:prstGeom prst="rect">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06" name="Freeform 945">
                <a:extLst>
                  <a:ext uri="{FF2B5EF4-FFF2-40B4-BE49-F238E27FC236}">
                    <a16:creationId xmlns:a16="http://schemas.microsoft.com/office/drawing/2014/main" id="{EAD6F359-9A1E-40FB-8552-B7584E1BDC54}"/>
                  </a:ext>
                </a:extLst>
              </p:cNvPr>
              <p:cNvSpPr>
                <a:spLocks/>
              </p:cNvSpPr>
              <p:nvPr/>
            </p:nvSpPr>
            <p:spPr bwMode="auto">
              <a:xfrm>
                <a:off x="3327789" y="5105142"/>
                <a:ext cx="22485" cy="43599"/>
              </a:xfrm>
              <a:custGeom>
                <a:avLst/>
                <a:gdLst>
                  <a:gd name="T0" fmla="*/ 0 w 16"/>
                  <a:gd name="T1" fmla="*/ 0 h 29"/>
                  <a:gd name="T2" fmla="*/ 16 w 16"/>
                  <a:gd name="T3" fmla="*/ 14 h 29"/>
                  <a:gd name="T4" fmla="*/ 0 w 16"/>
                  <a:gd name="T5" fmla="*/ 29 h 29"/>
                  <a:gd name="T6" fmla="*/ 0 w 16"/>
                  <a:gd name="T7" fmla="*/ 0 h 29"/>
                </a:gdLst>
                <a:ahLst/>
                <a:cxnLst>
                  <a:cxn ang="0">
                    <a:pos x="T0" y="T1"/>
                  </a:cxn>
                  <a:cxn ang="0">
                    <a:pos x="T2" y="T3"/>
                  </a:cxn>
                  <a:cxn ang="0">
                    <a:pos x="T4" y="T5"/>
                  </a:cxn>
                  <a:cxn ang="0">
                    <a:pos x="T6" y="T7"/>
                  </a:cxn>
                </a:cxnLst>
                <a:rect l="0" t="0" r="r" b="b"/>
                <a:pathLst>
                  <a:path w="16" h="29">
                    <a:moveTo>
                      <a:pt x="0" y="0"/>
                    </a:moveTo>
                    <a:lnTo>
                      <a:pt x="16" y="14"/>
                    </a:lnTo>
                    <a:lnTo>
                      <a:pt x="0" y="29"/>
                    </a:lnTo>
                    <a:lnTo>
                      <a:pt x="0" y="0"/>
                    </a:ln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07" name="Freeform 946">
                <a:extLst>
                  <a:ext uri="{FF2B5EF4-FFF2-40B4-BE49-F238E27FC236}">
                    <a16:creationId xmlns:a16="http://schemas.microsoft.com/office/drawing/2014/main" id="{4634AA27-AA84-4ED9-9274-BBE8FDD3F30A}"/>
                  </a:ext>
                </a:extLst>
              </p:cNvPr>
              <p:cNvSpPr>
                <a:spLocks/>
              </p:cNvSpPr>
              <p:nvPr/>
            </p:nvSpPr>
            <p:spPr bwMode="auto">
              <a:xfrm>
                <a:off x="3327789" y="4992390"/>
                <a:ext cx="21079" cy="43599"/>
              </a:xfrm>
              <a:custGeom>
                <a:avLst/>
                <a:gdLst>
                  <a:gd name="T0" fmla="*/ 0 w 15"/>
                  <a:gd name="T1" fmla="*/ 0 h 29"/>
                  <a:gd name="T2" fmla="*/ 15 w 15"/>
                  <a:gd name="T3" fmla="*/ 15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5"/>
                    </a:lnTo>
                    <a:lnTo>
                      <a:pt x="0" y="29"/>
                    </a:lnTo>
                    <a:lnTo>
                      <a:pt x="0" y="0"/>
                    </a:ln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08" name="Freeform 947">
                <a:extLst>
                  <a:ext uri="{FF2B5EF4-FFF2-40B4-BE49-F238E27FC236}">
                    <a16:creationId xmlns:a16="http://schemas.microsoft.com/office/drawing/2014/main" id="{E91AFB0A-26B4-4078-B272-2FFCA4AE04F0}"/>
                  </a:ext>
                </a:extLst>
              </p:cNvPr>
              <p:cNvSpPr>
                <a:spLocks/>
              </p:cNvSpPr>
              <p:nvPr/>
            </p:nvSpPr>
            <p:spPr bwMode="auto">
              <a:xfrm>
                <a:off x="3157749" y="5105168"/>
                <a:ext cx="21079" cy="43599"/>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grpSp>
      <p:sp>
        <p:nvSpPr>
          <p:cNvPr id="131" name="AutoShape 124">
            <a:extLst>
              <a:ext uri="{FF2B5EF4-FFF2-40B4-BE49-F238E27FC236}">
                <a16:creationId xmlns:a16="http://schemas.microsoft.com/office/drawing/2014/main" id="{AA5BE8F5-C0B8-47A1-AF3C-3FAF1E42AE7D}"/>
              </a:ext>
            </a:extLst>
          </p:cNvPr>
          <p:cNvSpPr>
            <a:spLocks noChangeAspect="1" noChangeArrowheads="1" noTextEdit="1"/>
          </p:cNvSpPr>
          <p:nvPr/>
        </p:nvSpPr>
        <p:spPr bwMode="auto">
          <a:xfrm>
            <a:off x="10208217" y="2169193"/>
            <a:ext cx="602976" cy="6009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33" name="Rectangle 127">
            <a:extLst>
              <a:ext uri="{FF2B5EF4-FFF2-40B4-BE49-F238E27FC236}">
                <a16:creationId xmlns:a16="http://schemas.microsoft.com/office/drawing/2014/main" id="{50E4F01F-F327-4531-9FF3-E3244BDA231E}"/>
              </a:ext>
            </a:extLst>
          </p:cNvPr>
          <p:cNvSpPr>
            <a:spLocks noChangeArrowheads="1"/>
          </p:cNvSpPr>
          <p:nvPr/>
        </p:nvSpPr>
        <p:spPr bwMode="auto">
          <a:xfrm>
            <a:off x="10208217" y="2169193"/>
            <a:ext cx="602976" cy="6009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nvGrpSpPr>
          <p:cNvPr id="26" name="Group 25">
            <a:extLst>
              <a:ext uri="{FF2B5EF4-FFF2-40B4-BE49-F238E27FC236}">
                <a16:creationId xmlns:a16="http://schemas.microsoft.com/office/drawing/2014/main" id="{95B2149D-FF75-4E1D-82E0-A03BD38E5859}"/>
              </a:ext>
            </a:extLst>
          </p:cNvPr>
          <p:cNvGrpSpPr/>
          <p:nvPr/>
        </p:nvGrpSpPr>
        <p:grpSpPr>
          <a:xfrm>
            <a:off x="10293485" y="2197616"/>
            <a:ext cx="443363" cy="555766"/>
            <a:chOff x="10293485" y="2197616"/>
            <a:chExt cx="443363" cy="555766"/>
          </a:xfrm>
        </p:grpSpPr>
        <p:sp>
          <p:nvSpPr>
            <p:cNvPr id="134" name="Freeform 128">
              <a:extLst>
                <a:ext uri="{FF2B5EF4-FFF2-40B4-BE49-F238E27FC236}">
                  <a16:creationId xmlns:a16="http://schemas.microsoft.com/office/drawing/2014/main" id="{718840D3-F444-4564-AD3A-FA02755E1412}"/>
                </a:ext>
              </a:extLst>
            </p:cNvPr>
            <p:cNvSpPr>
              <a:spLocks/>
            </p:cNvSpPr>
            <p:nvPr/>
          </p:nvSpPr>
          <p:spPr bwMode="auto">
            <a:xfrm>
              <a:off x="10293485" y="2197616"/>
              <a:ext cx="443363" cy="555766"/>
            </a:xfrm>
            <a:custGeom>
              <a:avLst/>
              <a:gdLst>
                <a:gd name="T0" fmla="*/ 69 w 138"/>
                <a:gd name="T1" fmla="*/ 173 h 173"/>
                <a:gd name="T2" fmla="*/ 69 w 138"/>
                <a:gd name="T3" fmla="*/ 173 h 173"/>
                <a:gd name="T4" fmla="*/ 0 w 138"/>
                <a:gd name="T5" fmla="*/ 77 h 173"/>
                <a:gd name="T6" fmla="*/ 0 w 138"/>
                <a:gd name="T7" fmla="*/ 29 h 173"/>
                <a:gd name="T8" fmla="*/ 4 w 138"/>
                <a:gd name="T9" fmla="*/ 29 h 173"/>
                <a:gd name="T10" fmla="*/ 67 w 138"/>
                <a:gd name="T11" fmla="*/ 2 h 173"/>
                <a:gd name="T12" fmla="*/ 69 w 138"/>
                <a:gd name="T13" fmla="*/ 0 h 173"/>
                <a:gd name="T14" fmla="*/ 72 w 138"/>
                <a:gd name="T15" fmla="*/ 2 h 173"/>
                <a:gd name="T16" fmla="*/ 135 w 138"/>
                <a:gd name="T17" fmla="*/ 29 h 173"/>
                <a:gd name="T18" fmla="*/ 138 w 138"/>
                <a:gd name="T19" fmla="*/ 29 h 173"/>
                <a:gd name="T20" fmla="*/ 138 w 138"/>
                <a:gd name="T21" fmla="*/ 78 h 173"/>
                <a:gd name="T22" fmla="*/ 69 w 138"/>
                <a:gd name="T23" fmla="*/ 173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8" h="173">
                  <a:moveTo>
                    <a:pt x="69" y="173"/>
                  </a:moveTo>
                  <a:cubicBezTo>
                    <a:pt x="69" y="173"/>
                    <a:pt x="69" y="173"/>
                    <a:pt x="69" y="173"/>
                  </a:cubicBezTo>
                  <a:cubicBezTo>
                    <a:pt x="50" y="173"/>
                    <a:pt x="0" y="140"/>
                    <a:pt x="0" y="77"/>
                  </a:cubicBezTo>
                  <a:cubicBezTo>
                    <a:pt x="0" y="29"/>
                    <a:pt x="0" y="29"/>
                    <a:pt x="0" y="29"/>
                  </a:cubicBezTo>
                  <a:cubicBezTo>
                    <a:pt x="4" y="29"/>
                    <a:pt x="4" y="29"/>
                    <a:pt x="4" y="29"/>
                  </a:cubicBezTo>
                  <a:cubicBezTo>
                    <a:pt x="4" y="29"/>
                    <a:pt x="35" y="32"/>
                    <a:pt x="67" y="2"/>
                  </a:cubicBezTo>
                  <a:cubicBezTo>
                    <a:pt x="69" y="0"/>
                    <a:pt x="69" y="0"/>
                    <a:pt x="69" y="0"/>
                  </a:cubicBezTo>
                  <a:cubicBezTo>
                    <a:pt x="72" y="2"/>
                    <a:pt x="72" y="2"/>
                    <a:pt x="72" y="2"/>
                  </a:cubicBezTo>
                  <a:cubicBezTo>
                    <a:pt x="106" y="29"/>
                    <a:pt x="135" y="29"/>
                    <a:pt x="135" y="29"/>
                  </a:cubicBezTo>
                  <a:cubicBezTo>
                    <a:pt x="138" y="29"/>
                    <a:pt x="138" y="29"/>
                    <a:pt x="138" y="29"/>
                  </a:cubicBezTo>
                  <a:cubicBezTo>
                    <a:pt x="138" y="78"/>
                    <a:pt x="138" y="78"/>
                    <a:pt x="138" y="78"/>
                  </a:cubicBezTo>
                  <a:cubicBezTo>
                    <a:pt x="138" y="140"/>
                    <a:pt x="88" y="173"/>
                    <a:pt x="69" y="173"/>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nvGrpSpPr>
            <p:cNvPr id="136" name="signup issues" descr="signup issues, key">
              <a:extLst>
                <a:ext uri="{FF2B5EF4-FFF2-40B4-BE49-F238E27FC236}">
                  <a16:creationId xmlns:a16="http://schemas.microsoft.com/office/drawing/2014/main" id="{6EC96B4F-EFEA-4A30-95ED-A53D100C61E0}"/>
                </a:ext>
              </a:extLst>
            </p:cNvPr>
            <p:cNvGrpSpPr/>
            <p:nvPr/>
          </p:nvGrpSpPr>
          <p:grpSpPr>
            <a:xfrm rot="18878040">
              <a:off x="10363384" y="2340879"/>
              <a:ext cx="311736" cy="311677"/>
              <a:chOff x="5411441" y="4807980"/>
              <a:chExt cx="440767" cy="440681"/>
            </a:xfrm>
            <a:solidFill>
              <a:srgbClr val="121D2F"/>
            </a:solidFill>
          </p:grpSpPr>
          <p:sp>
            <p:nvSpPr>
              <p:cNvPr id="137" name="Freeform: Shape 136">
                <a:extLst>
                  <a:ext uri="{FF2B5EF4-FFF2-40B4-BE49-F238E27FC236}">
                    <a16:creationId xmlns:a16="http://schemas.microsoft.com/office/drawing/2014/main" id="{EE32EAD9-EA09-4520-AB14-E61D73C1A909}"/>
                  </a:ext>
                </a:extLst>
              </p:cNvPr>
              <p:cNvSpPr/>
              <p:nvPr/>
            </p:nvSpPr>
            <p:spPr>
              <a:xfrm>
                <a:off x="5411441" y="4955664"/>
                <a:ext cx="292265" cy="292265"/>
              </a:xfrm>
              <a:custGeom>
                <a:avLst/>
                <a:gdLst>
                  <a:gd name="connsiteX0" fmla="*/ 291424 w 292264"/>
                  <a:gd name="connsiteY0" fmla="*/ 34195 h 292264"/>
                  <a:gd name="connsiteX1" fmla="*/ 258825 w 292264"/>
                  <a:gd name="connsiteY1" fmla="*/ 1624 h 292264"/>
                  <a:gd name="connsiteX2" fmla="*/ 1624 w 292264"/>
                  <a:gd name="connsiteY2" fmla="*/ 258600 h 292264"/>
                  <a:gd name="connsiteX3" fmla="*/ 34223 w 292264"/>
                  <a:gd name="connsiteY3" fmla="*/ 291170 h 292264"/>
                  <a:gd name="connsiteX4" fmla="*/ 291424 w 292264"/>
                  <a:gd name="connsiteY4" fmla="*/ 34195 h 292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264" h="292264">
                    <a:moveTo>
                      <a:pt x="291424" y="34195"/>
                    </a:moveTo>
                    <a:lnTo>
                      <a:pt x="258825" y="1624"/>
                    </a:lnTo>
                    <a:lnTo>
                      <a:pt x="1624" y="258600"/>
                    </a:lnTo>
                    <a:lnTo>
                      <a:pt x="34223" y="291170"/>
                    </a:lnTo>
                    <a:lnTo>
                      <a:pt x="291424" y="34195"/>
                    </a:lnTo>
                    <a:close/>
                  </a:path>
                </a:pathLst>
              </a:custGeom>
              <a:grpFill/>
              <a:ln w="4517"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38" name="Freeform: Shape 137">
                <a:extLst>
                  <a:ext uri="{FF2B5EF4-FFF2-40B4-BE49-F238E27FC236}">
                    <a16:creationId xmlns:a16="http://schemas.microsoft.com/office/drawing/2014/main" id="{F0503964-3800-4E2E-A90C-0370ACFEFA7E}"/>
                  </a:ext>
                </a:extLst>
              </p:cNvPr>
              <p:cNvSpPr/>
              <p:nvPr/>
            </p:nvSpPr>
            <p:spPr>
              <a:xfrm>
                <a:off x="5475742" y="5148195"/>
                <a:ext cx="100466" cy="100466"/>
              </a:xfrm>
              <a:custGeom>
                <a:avLst/>
                <a:gdLst>
                  <a:gd name="connsiteX0" fmla="*/ 99585 w 100466"/>
                  <a:gd name="connsiteY0" fmla="*/ 34194 h 100466"/>
                  <a:gd name="connsiteX1" fmla="*/ 66986 w 100466"/>
                  <a:gd name="connsiteY1" fmla="*/ 1624 h 100466"/>
                  <a:gd name="connsiteX2" fmla="*/ 1624 w 100466"/>
                  <a:gd name="connsiteY2" fmla="*/ 66928 h 100466"/>
                  <a:gd name="connsiteX3" fmla="*/ 34224 w 100466"/>
                  <a:gd name="connsiteY3" fmla="*/ 99499 h 100466"/>
                  <a:gd name="connsiteX4" fmla="*/ 99585 w 100466"/>
                  <a:gd name="connsiteY4" fmla="*/ 34194 h 100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66" h="100466">
                    <a:moveTo>
                      <a:pt x="99585" y="34194"/>
                    </a:moveTo>
                    <a:lnTo>
                      <a:pt x="66986" y="1624"/>
                    </a:lnTo>
                    <a:lnTo>
                      <a:pt x="1624" y="66928"/>
                    </a:lnTo>
                    <a:lnTo>
                      <a:pt x="34224" y="99499"/>
                    </a:lnTo>
                    <a:lnTo>
                      <a:pt x="99585" y="34194"/>
                    </a:lnTo>
                    <a:close/>
                  </a:path>
                </a:pathLst>
              </a:custGeom>
              <a:grpFill/>
              <a:ln w="4517"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39" name="Freeform: Shape 138">
                <a:extLst>
                  <a:ext uri="{FF2B5EF4-FFF2-40B4-BE49-F238E27FC236}">
                    <a16:creationId xmlns:a16="http://schemas.microsoft.com/office/drawing/2014/main" id="{49F232A5-B99A-42EC-B562-0C878D36FB65}"/>
                  </a:ext>
                </a:extLst>
              </p:cNvPr>
              <p:cNvSpPr/>
              <p:nvPr/>
            </p:nvSpPr>
            <p:spPr>
              <a:xfrm>
                <a:off x="5619309" y="4807980"/>
                <a:ext cx="232899" cy="232899"/>
              </a:xfrm>
              <a:custGeom>
                <a:avLst/>
                <a:gdLst>
                  <a:gd name="connsiteX0" fmla="*/ 116688 w 232898"/>
                  <a:gd name="connsiteY0" fmla="*/ 1624 h 232898"/>
                  <a:gd name="connsiteX1" fmla="*/ 1624 w 232898"/>
                  <a:gd name="connsiteY1" fmla="*/ 116587 h 232898"/>
                  <a:gd name="connsiteX2" fmla="*/ 116688 w 232898"/>
                  <a:gd name="connsiteY2" fmla="*/ 231550 h 232898"/>
                  <a:gd name="connsiteX3" fmla="*/ 231752 w 232898"/>
                  <a:gd name="connsiteY3" fmla="*/ 116587 h 232898"/>
                  <a:gd name="connsiteX4" fmla="*/ 116688 w 232898"/>
                  <a:gd name="connsiteY4" fmla="*/ 1624 h 232898"/>
                  <a:gd name="connsiteX5" fmla="*/ 116688 w 232898"/>
                  <a:gd name="connsiteY5" fmla="*/ 185873 h 232898"/>
                  <a:gd name="connsiteX6" fmla="*/ 47342 w 232898"/>
                  <a:gd name="connsiteY6" fmla="*/ 116587 h 232898"/>
                  <a:gd name="connsiteX7" fmla="*/ 116688 w 232898"/>
                  <a:gd name="connsiteY7" fmla="*/ 47302 h 232898"/>
                  <a:gd name="connsiteX8" fmla="*/ 186035 w 232898"/>
                  <a:gd name="connsiteY8" fmla="*/ 116587 h 232898"/>
                  <a:gd name="connsiteX9" fmla="*/ 116688 w 232898"/>
                  <a:gd name="connsiteY9" fmla="*/ 185873 h 232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2898" h="232898">
                    <a:moveTo>
                      <a:pt x="116688" y="1624"/>
                    </a:moveTo>
                    <a:cubicBezTo>
                      <a:pt x="53114" y="1624"/>
                      <a:pt x="1624" y="53069"/>
                      <a:pt x="1624" y="116587"/>
                    </a:cubicBezTo>
                    <a:cubicBezTo>
                      <a:pt x="1624" y="180105"/>
                      <a:pt x="53114" y="231550"/>
                      <a:pt x="116688" y="231550"/>
                    </a:cubicBezTo>
                    <a:cubicBezTo>
                      <a:pt x="180262" y="231550"/>
                      <a:pt x="231752" y="180105"/>
                      <a:pt x="231752" y="116587"/>
                    </a:cubicBezTo>
                    <a:cubicBezTo>
                      <a:pt x="231752" y="53069"/>
                      <a:pt x="180185" y="1624"/>
                      <a:pt x="116688" y="1624"/>
                    </a:cubicBezTo>
                    <a:close/>
                    <a:moveTo>
                      <a:pt x="116688" y="185873"/>
                    </a:moveTo>
                    <a:cubicBezTo>
                      <a:pt x="78359" y="185873"/>
                      <a:pt x="47342" y="154883"/>
                      <a:pt x="47342" y="116587"/>
                    </a:cubicBezTo>
                    <a:cubicBezTo>
                      <a:pt x="47342" y="78292"/>
                      <a:pt x="78359" y="47302"/>
                      <a:pt x="116688" y="47302"/>
                    </a:cubicBezTo>
                    <a:cubicBezTo>
                      <a:pt x="155017" y="47302"/>
                      <a:pt x="186035" y="78292"/>
                      <a:pt x="186035" y="116587"/>
                    </a:cubicBezTo>
                    <a:cubicBezTo>
                      <a:pt x="186035" y="154883"/>
                      <a:pt x="154940" y="185873"/>
                      <a:pt x="116688" y="185873"/>
                    </a:cubicBezTo>
                    <a:close/>
                  </a:path>
                </a:pathLst>
              </a:custGeom>
              <a:grpFill/>
              <a:ln w="4517"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109" name="Freeform: Shape 108">
            <a:extLst>
              <a:ext uri="{FF2B5EF4-FFF2-40B4-BE49-F238E27FC236}">
                <a16:creationId xmlns:a16="http://schemas.microsoft.com/office/drawing/2014/main" id="{B2950128-DC9F-47EC-A370-C2DDFCFABBB7}"/>
              </a:ext>
            </a:extLst>
          </p:cNvPr>
          <p:cNvSpPr/>
          <p:nvPr/>
        </p:nvSpPr>
        <p:spPr>
          <a:xfrm>
            <a:off x="4183316" y="6338746"/>
            <a:ext cx="3208083" cy="332399"/>
          </a:xfrm>
          <a:custGeom>
            <a:avLst/>
            <a:gdLst>
              <a:gd name="connsiteX0" fmla="*/ 0 w 4732020"/>
              <a:gd name="connsiteY0" fmla="*/ 0 h 1164569"/>
              <a:gd name="connsiteX1" fmla="*/ 4732020 w 4732020"/>
              <a:gd name="connsiteY1" fmla="*/ 0 h 1164569"/>
              <a:gd name="connsiteX2" fmla="*/ 4732020 w 4732020"/>
              <a:gd name="connsiteY2" fmla="*/ 1164569 h 1164569"/>
              <a:gd name="connsiteX3" fmla="*/ 0 w 4732020"/>
              <a:gd name="connsiteY3" fmla="*/ 1164569 h 1164569"/>
              <a:gd name="connsiteX4" fmla="*/ 0 w 4732020"/>
              <a:gd name="connsiteY4" fmla="*/ 0 h 1164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2020" h="1164569">
                <a:moveTo>
                  <a:pt x="0" y="0"/>
                </a:moveTo>
                <a:lnTo>
                  <a:pt x="4732020" y="0"/>
                </a:lnTo>
                <a:lnTo>
                  <a:pt x="4732020" y="1164569"/>
                </a:lnTo>
                <a:lnTo>
                  <a:pt x="0" y="116456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spAutoFit/>
          </a:bodyPr>
          <a:lstStyle/>
          <a:p>
            <a:pPr marL="0" marR="0" lvl="0" indent="0" algn="l" defTabSz="1422400" rtl="0" eaLnBrk="1" fontAlgn="auto" latinLnBrk="0" hangingPunct="1">
              <a:lnSpc>
                <a:spcPct val="90000"/>
              </a:lnSpc>
              <a:spcBef>
                <a:spcPct val="0"/>
              </a:spcBef>
              <a:spcAft>
                <a:spcPts val="600"/>
              </a:spcAft>
              <a:buClrTx/>
              <a:buSzTx/>
              <a:buFontTx/>
              <a:buNone/>
              <a:tabLst/>
              <a:defRPr/>
            </a:pPr>
            <a:r>
              <a:rPr kumimoji="0" lang="en-US" sz="2400" b="0" i="0" u="none" strike="noStrike" kern="1200" cap="none" spc="0" normalizeH="0" baseline="0" noProof="0">
                <a:ln>
                  <a:noFill/>
                </a:ln>
                <a:solidFill>
                  <a:srgbClr val="000000"/>
                </a:solidFill>
                <a:effectLst/>
                <a:uLnTx/>
                <a:uFillTx/>
                <a:latin typeface="Segoe UI Semibold"/>
                <a:ea typeface="+mn-ea"/>
                <a:cs typeface="+mn-cs"/>
              </a:rPr>
              <a:t>Use Dapr components</a:t>
            </a:r>
          </a:p>
        </p:txBody>
      </p:sp>
    </p:spTree>
    <p:extLst>
      <p:ext uri="{BB962C8B-B14F-4D97-AF65-F5344CB8AC3E}">
        <p14:creationId xmlns:p14="http://schemas.microsoft.com/office/powerpoint/2010/main" val="3416722782"/>
      </p:ext>
    </p:extLst>
  </p:cSld>
  <p:clrMapOvr>
    <a:masterClrMapping/>
  </p:clrMapOvr>
  <mc:AlternateContent xmlns:mc="http://schemas.openxmlformats.org/markup-compatibility/2006" xmlns:p14="http://schemas.microsoft.com/office/powerpoint/2010/main">
    <mc:Choice Requires="p14">
      <p:transition spd="slow" p14:dur="1250">
        <p:push/>
      </p:transition>
    </mc:Choice>
    <mc:Fallback xmlns="">
      <p:transition spd="slow">
        <p:push/>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8B41C276-B1D6-42C2-9BCF-265689C340D3}"/>
              </a:ext>
            </a:extLst>
          </p:cNvPr>
          <p:cNvGrpSpPr/>
          <p:nvPr/>
        </p:nvGrpSpPr>
        <p:grpSpPr>
          <a:xfrm>
            <a:off x="1486507" y="2197346"/>
            <a:ext cx="1737360" cy="1737360"/>
            <a:chOff x="1486507" y="2197346"/>
            <a:chExt cx="1737360" cy="1737360"/>
          </a:xfrm>
        </p:grpSpPr>
        <p:sp>
          <p:nvSpPr>
            <p:cNvPr id="5" name="Rounded Rectangle 5">
              <a:extLst>
                <a:ext uri="{FF2B5EF4-FFF2-40B4-BE49-F238E27FC236}">
                  <a16:creationId xmlns:a16="http://schemas.microsoft.com/office/drawing/2014/main" id="{0A886E07-CBF7-492D-8474-56F08990A21E}"/>
                </a:ext>
              </a:extLst>
            </p:cNvPr>
            <p:cNvSpPr/>
            <p:nvPr/>
          </p:nvSpPr>
          <p:spPr bwMode="auto">
            <a:xfrm>
              <a:off x="1486507" y="2197346"/>
              <a:ext cx="1737360" cy="1737360"/>
            </a:xfrm>
            <a:prstGeom prst="rect">
              <a:avLst/>
            </a:prstGeom>
            <a:solidFill>
              <a:schemeClr val="accent6">
                <a:lumMod val="20000"/>
                <a:lumOff val="80000"/>
              </a:schemeClr>
            </a:solidFill>
            <a:ln>
              <a:noFill/>
            </a:ln>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457200"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“frontend”</a:t>
              </a:r>
            </a:p>
          </p:txBody>
        </p:sp>
        <p:grpSp>
          <p:nvGrpSpPr>
            <p:cNvPr id="6" name="app development" descr="application development">
              <a:extLst>
                <a:ext uri="{FF2B5EF4-FFF2-40B4-BE49-F238E27FC236}">
                  <a16:creationId xmlns:a16="http://schemas.microsoft.com/office/drawing/2014/main" id="{A7B8EAA9-D230-4DBE-8252-0900DCEEE547}"/>
                </a:ext>
              </a:extLst>
            </p:cNvPr>
            <p:cNvGrpSpPr/>
            <p:nvPr/>
          </p:nvGrpSpPr>
          <p:grpSpPr>
            <a:xfrm>
              <a:off x="2101544" y="2754418"/>
              <a:ext cx="500421" cy="301755"/>
              <a:chOff x="1619314" y="4920550"/>
              <a:chExt cx="500421" cy="301755"/>
            </a:xfrm>
          </p:grpSpPr>
          <p:sp>
            <p:nvSpPr>
              <p:cNvPr id="7" name="Freeform: Shape 6">
                <a:extLst>
                  <a:ext uri="{FF2B5EF4-FFF2-40B4-BE49-F238E27FC236}">
                    <a16:creationId xmlns:a16="http://schemas.microsoft.com/office/drawing/2014/main" id="{DCE7A5AA-D344-42B6-A174-7441274D61ED}"/>
                  </a:ext>
                </a:extLst>
              </p:cNvPr>
              <p:cNvSpPr/>
              <p:nvPr/>
            </p:nvSpPr>
            <p:spPr>
              <a:xfrm>
                <a:off x="1974276" y="4920997"/>
                <a:ext cx="145459" cy="301308"/>
              </a:xfrm>
              <a:custGeom>
                <a:avLst/>
                <a:gdLst>
                  <a:gd name="connsiteX0" fmla="*/ 22237 w 145458"/>
                  <a:gd name="connsiteY0" fmla="*/ 300372 h 301307"/>
                  <a:gd name="connsiteX1" fmla="*/ 2089 w 145458"/>
                  <a:gd name="connsiteY1" fmla="*/ 283378 h 301307"/>
                  <a:gd name="connsiteX2" fmla="*/ 111941 w 145458"/>
                  <a:gd name="connsiteY2" fmla="*/ 153201 h 301307"/>
                  <a:gd name="connsiteX3" fmla="*/ 5505 w 145458"/>
                  <a:gd name="connsiteY3" fmla="*/ 18383 h 301307"/>
                  <a:gd name="connsiteX4" fmla="*/ 26092 w 145458"/>
                  <a:gd name="connsiteY4" fmla="*/ 2089 h 301307"/>
                  <a:gd name="connsiteX5" fmla="*/ 145843 w 145458"/>
                  <a:gd name="connsiteY5" fmla="*/ 153727 h 301307"/>
                  <a:gd name="connsiteX6" fmla="*/ 22237 w 145458"/>
                  <a:gd name="connsiteY6" fmla="*/ 300372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22237" y="300372"/>
                    </a:moveTo>
                    <a:lnTo>
                      <a:pt x="2089" y="283378"/>
                    </a:lnTo>
                    <a:lnTo>
                      <a:pt x="111941" y="153201"/>
                    </a:lnTo>
                    <a:lnTo>
                      <a:pt x="5505" y="18383"/>
                    </a:lnTo>
                    <a:lnTo>
                      <a:pt x="26092" y="2089"/>
                    </a:lnTo>
                    <a:lnTo>
                      <a:pt x="145843" y="153727"/>
                    </a:lnTo>
                    <a:lnTo>
                      <a:pt x="22237" y="300372"/>
                    </a:lnTo>
                    <a:close/>
                  </a:path>
                </a:pathLst>
              </a:custGeom>
              <a:solidFill>
                <a:srgbClr val="0078D4"/>
              </a:solidFill>
              <a:ln w="51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 name="Freeform: Shape 7">
                <a:extLst>
                  <a:ext uri="{FF2B5EF4-FFF2-40B4-BE49-F238E27FC236}">
                    <a16:creationId xmlns:a16="http://schemas.microsoft.com/office/drawing/2014/main" id="{500CFFED-1473-42F3-89DF-96ACBD6E2937}"/>
                  </a:ext>
                </a:extLst>
              </p:cNvPr>
              <p:cNvSpPr/>
              <p:nvPr/>
            </p:nvSpPr>
            <p:spPr>
              <a:xfrm>
                <a:off x="1619314" y="4920550"/>
                <a:ext cx="145459" cy="301308"/>
              </a:xfrm>
              <a:custGeom>
                <a:avLst/>
                <a:gdLst>
                  <a:gd name="connsiteX0" fmla="*/ 121840 w 145458"/>
                  <a:gd name="connsiteY0" fmla="*/ 300285 h 301307"/>
                  <a:gd name="connsiteX1" fmla="*/ 2089 w 145458"/>
                  <a:gd name="connsiteY1" fmla="*/ 148734 h 301307"/>
                  <a:gd name="connsiteX2" fmla="*/ 125782 w 145458"/>
                  <a:gd name="connsiteY2" fmla="*/ 2089 h 301307"/>
                  <a:gd name="connsiteX3" fmla="*/ 145843 w 145458"/>
                  <a:gd name="connsiteY3" fmla="*/ 18996 h 301307"/>
                  <a:gd name="connsiteX4" fmla="*/ 35991 w 145458"/>
                  <a:gd name="connsiteY4" fmla="*/ 149260 h 301307"/>
                  <a:gd name="connsiteX5" fmla="*/ 142427 w 145458"/>
                  <a:gd name="connsiteY5" fmla="*/ 283991 h 301307"/>
                  <a:gd name="connsiteX6" fmla="*/ 121840 w 145458"/>
                  <a:gd name="connsiteY6" fmla="*/ 300285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121840" y="300285"/>
                    </a:moveTo>
                    <a:lnTo>
                      <a:pt x="2089" y="148734"/>
                    </a:lnTo>
                    <a:lnTo>
                      <a:pt x="125782" y="2089"/>
                    </a:lnTo>
                    <a:lnTo>
                      <a:pt x="145843" y="18996"/>
                    </a:lnTo>
                    <a:lnTo>
                      <a:pt x="35991" y="149260"/>
                    </a:lnTo>
                    <a:lnTo>
                      <a:pt x="142427" y="283991"/>
                    </a:lnTo>
                    <a:lnTo>
                      <a:pt x="121840" y="300285"/>
                    </a:lnTo>
                    <a:close/>
                  </a:path>
                </a:pathLst>
              </a:custGeom>
              <a:solidFill>
                <a:srgbClr val="0078D4"/>
              </a:solidFill>
              <a:ln w="51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9" name="Freeform: Shape 8">
                <a:extLst>
                  <a:ext uri="{FF2B5EF4-FFF2-40B4-BE49-F238E27FC236}">
                    <a16:creationId xmlns:a16="http://schemas.microsoft.com/office/drawing/2014/main" id="{3FBF920D-3F97-4F80-A035-F2BBFB9CC090}"/>
                  </a:ext>
                </a:extLst>
              </p:cNvPr>
              <p:cNvSpPr/>
              <p:nvPr/>
            </p:nvSpPr>
            <p:spPr>
              <a:xfrm>
                <a:off x="1823511" y="5026804"/>
                <a:ext cx="93509" cy="93509"/>
              </a:xfrm>
              <a:custGeom>
                <a:avLst/>
                <a:gdLst>
                  <a:gd name="connsiteX0" fmla="*/ 48693 w 93509"/>
                  <a:gd name="connsiteY0" fmla="*/ 95297 h 93509"/>
                  <a:gd name="connsiteX1" fmla="*/ 95297 w 93509"/>
                  <a:gd name="connsiteY1" fmla="*/ 48693 h 93509"/>
                  <a:gd name="connsiteX2" fmla="*/ 48693 w 93509"/>
                  <a:gd name="connsiteY2" fmla="*/ 2089 h 93509"/>
                  <a:gd name="connsiteX3" fmla="*/ 2089 w 93509"/>
                  <a:gd name="connsiteY3" fmla="*/ 48693 h 93509"/>
                  <a:gd name="connsiteX4" fmla="*/ 48693 w 93509"/>
                  <a:gd name="connsiteY4" fmla="*/ 95297 h 93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509" h="93509">
                    <a:moveTo>
                      <a:pt x="48693" y="95297"/>
                    </a:moveTo>
                    <a:cubicBezTo>
                      <a:pt x="74432" y="95297"/>
                      <a:pt x="95297" y="74431"/>
                      <a:pt x="95297" y="48693"/>
                    </a:cubicBezTo>
                    <a:cubicBezTo>
                      <a:pt x="95297" y="22954"/>
                      <a:pt x="74432" y="2089"/>
                      <a:pt x="48693" y="2089"/>
                    </a:cubicBezTo>
                    <a:cubicBezTo>
                      <a:pt x="22954" y="2089"/>
                      <a:pt x="2089" y="22954"/>
                      <a:pt x="2089" y="48693"/>
                    </a:cubicBezTo>
                    <a:cubicBezTo>
                      <a:pt x="2089" y="74431"/>
                      <a:pt x="22954" y="95297"/>
                      <a:pt x="48693" y="95297"/>
                    </a:cubicBezTo>
                    <a:close/>
                  </a:path>
                </a:pathLst>
              </a:custGeom>
              <a:solidFill>
                <a:srgbClr val="50E6FF"/>
              </a:solidFill>
              <a:ln w="51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0" name="Freeform: Shape 9">
                <a:extLst>
                  <a:ext uri="{FF2B5EF4-FFF2-40B4-BE49-F238E27FC236}">
                    <a16:creationId xmlns:a16="http://schemas.microsoft.com/office/drawing/2014/main" id="{6E47D518-86C7-4BE2-B159-36D75ADE7BEB}"/>
                  </a:ext>
                </a:extLst>
              </p:cNvPr>
              <p:cNvSpPr/>
              <p:nvPr/>
            </p:nvSpPr>
            <p:spPr>
              <a:xfrm>
                <a:off x="1746245" y="4950259"/>
                <a:ext cx="249358" cy="244163"/>
              </a:xfrm>
              <a:custGeom>
                <a:avLst/>
                <a:gdLst>
                  <a:gd name="connsiteX0" fmla="*/ 245797 w 249358"/>
                  <a:gd name="connsiteY0" fmla="*/ 108787 h 244163"/>
                  <a:gd name="connsiteX1" fmla="*/ 210581 w 249358"/>
                  <a:gd name="connsiteY1" fmla="*/ 104670 h 244163"/>
                  <a:gd name="connsiteX2" fmla="*/ 209530 w 249358"/>
                  <a:gd name="connsiteY2" fmla="*/ 101079 h 244163"/>
                  <a:gd name="connsiteX3" fmla="*/ 201207 w 249358"/>
                  <a:gd name="connsiteY3" fmla="*/ 81631 h 244163"/>
                  <a:gd name="connsiteX4" fmla="*/ 199280 w 249358"/>
                  <a:gd name="connsiteY4" fmla="*/ 78302 h 244163"/>
                  <a:gd name="connsiteX5" fmla="*/ 218114 w 249358"/>
                  <a:gd name="connsiteY5" fmla="*/ 54562 h 244163"/>
                  <a:gd name="connsiteX6" fmla="*/ 218377 w 249358"/>
                  <a:gd name="connsiteY6" fmla="*/ 48868 h 244163"/>
                  <a:gd name="connsiteX7" fmla="*/ 200156 w 249358"/>
                  <a:gd name="connsiteY7" fmla="*/ 30647 h 244163"/>
                  <a:gd name="connsiteX8" fmla="*/ 194462 w 249358"/>
                  <a:gd name="connsiteY8" fmla="*/ 30909 h 244163"/>
                  <a:gd name="connsiteX9" fmla="*/ 170109 w 249358"/>
                  <a:gd name="connsiteY9" fmla="*/ 50182 h 244163"/>
                  <a:gd name="connsiteX10" fmla="*/ 166868 w 249358"/>
                  <a:gd name="connsiteY10" fmla="*/ 48430 h 244163"/>
                  <a:gd name="connsiteX11" fmla="*/ 147945 w 249358"/>
                  <a:gd name="connsiteY11" fmla="*/ 41159 h 244163"/>
                  <a:gd name="connsiteX12" fmla="*/ 144179 w 249358"/>
                  <a:gd name="connsiteY12" fmla="*/ 40195 h 244163"/>
                  <a:gd name="connsiteX13" fmla="*/ 140237 w 249358"/>
                  <a:gd name="connsiteY13" fmla="*/ 6293 h 244163"/>
                  <a:gd name="connsiteX14" fmla="*/ 136382 w 249358"/>
                  <a:gd name="connsiteY14" fmla="*/ 2089 h 244163"/>
                  <a:gd name="connsiteX15" fmla="*/ 110627 w 249358"/>
                  <a:gd name="connsiteY15" fmla="*/ 2089 h 244163"/>
                  <a:gd name="connsiteX16" fmla="*/ 106773 w 249358"/>
                  <a:gd name="connsiteY16" fmla="*/ 6293 h 244163"/>
                  <a:gd name="connsiteX17" fmla="*/ 102656 w 249358"/>
                  <a:gd name="connsiteY17" fmla="*/ 41422 h 244163"/>
                  <a:gd name="connsiteX18" fmla="*/ 99239 w 249358"/>
                  <a:gd name="connsiteY18" fmla="*/ 42561 h 244163"/>
                  <a:gd name="connsiteX19" fmla="*/ 81544 w 249358"/>
                  <a:gd name="connsiteY19" fmla="*/ 50707 h 244163"/>
                  <a:gd name="connsiteX20" fmla="*/ 78215 w 249358"/>
                  <a:gd name="connsiteY20" fmla="*/ 52722 h 244163"/>
                  <a:gd name="connsiteX21" fmla="*/ 52022 w 249358"/>
                  <a:gd name="connsiteY21" fmla="*/ 32049 h 244163"/>
                  <a:gd name="connsiteX22" fmla="*/ 46328 w 249358"/>
                  <a:gd name="connsiteY22" fmla="*/ 31786 h 244163"/>
                  <a:gd name="connsiteX23" fmla="*/ 28107 w 249358"/>
                  <a:gd name="connsiteY23" fmla="*/ 50006 h 244163"/>
                  <a:gd name="connsiteX24" fmla="*/ 28369 w 249358"/>
                  <a:gd name="connsiteY24" fmla="*/ 55701 h 244163"/>
                  <a:gd name="connsiteX25" fmla="*/ 50007 w 249358"/>
                  <a:gd name="connsiteY25" fmla="*/ 83120 h 244163"/>
                  <a:gd name="connsiteX26" fmla="*/ 48430 w 249358"/>
                  <a:gd name="connsiteY26" fmla="*/ 86361 h 244163"/>
                  <a:gd name="connsiteX27" fmla="*/ 42561 w 249358"/>
                  <a:gd name="connsiteY27" fmla="*/ 101254 h 244163"/>
                  <a:gd name="connsiteX28" fmla="*/ 41510 w 249358"/>
                  <a:gd name="connsiteY28" fmla="*/ 104845 h 244163"/>
                  <a:gd name="connsiteX29" fmla="*/ 6294 w 249358"/>
                  <a:gd name="connsiteY29" fmla="*/ 108963 h 244163"/>
                  <a:gd name="connsiteX30" fmla="*/ 2089 w 249358"/>
                  <a:gd name="connsiteY30" fmla="*/ 112817 h 244163"/>
                  <a:gd name="connsiteX31" fmla="*/ 2089 w 249358"/>
                  <a:gd name="connsiteY31" fmla="*/ 138572 h 244163"/>
                  <a:gd name="connsiteX32" fmla="*/ 6294 w 249358"/>
                  <a:gd name="connsiteY32" fmla="*/ 142426 h 244163"/>
                  <a:gd name="connsiteX33" fmla="*/ 41597 w 249358"/>
                  <a:gd name="connsiteY33" fmla="*/ 146544 h 244163"/>
                  <a:gd name="connsiteX34" fmla="*/ 42648 w 249358"/>
                  <a:gd name="connsiteY34" fmla="*/ 150135 h 244163"/>
                  <a:gd name="connsiteX35" fmla="*/ 48518 w 249358"/>
                  <a:gd name="connsiteY35" fmla="*/ 164765 h 244163"/>
                  <a:gd name="connsiteX36" fmla="*/ 50182 w 249358"/>
                  <a:gd name="connsiteY36" fmla="*/ 168006 h 244163"/>
                  <a:gd name="connsiteX37" fmla="*/ 28369 w 249358"/>
                  <a:gd name="connsiteY37" fmla="*/ 195600 h 244163"/>
                  <a:gd name="connsiteX38" fmla="*/ 28107 w 249358"/>
                  <a:gd name="connsiteY38" fmla="*/ 201295 h 244163"/>
                  <a:gd name="connsiteX39" fmla="*/ 46328 w 249358"/>
                  <a:gd name="connsiteY39" fmla="*/ 219516 h 244163"/>
                  <a:gd name="connsiteX40" fmla="*/ 52022 w 249358"/>
                  <a:gd name="connsiteY40" fmla="*/ 219253 h 244163"/>
                  <a:gd name="connsiteX41" fmla="*/ 78565 w 249358"/>
                  <a:gd name="connsiteY41" fmla="*/ 198229 h 244163"/>
                  <a:gd name="connsiteX42" fmla="*/ 81894 w 249358"/>
                  <a:gd name="connsiteY42" fmla="*/ 200244 h 244163"/>
                  <a:gd name="connsiteX43" fmla="*/ 98888 w 249358"/>
                  <a:gd name="connsiteY43" fmla="*/ 207952 h 244163"/>
                  <a:gd name="connsiteX44" fmla="*/ 102305 w 249358"/>
                  <a:gd name="connsiteY44" fmla="*/ 209091 h 244163"/>
                  <a:gd name="connsiteX45" fmla="*/ 106247 w 249358"/>
                  <a:gd name="connsiteY45" fmla="*/ 242818 h 244163"/>
                  <a:gd name="connsiteX46" fmla="*/ 110102 w 249358"/>
                  <a:gd name="connsiteY46" fmla="*/ 247023 h 244163"/>
                  <a:gd name="connsiteX47" fmla="*/ 135857 w 249358"/>
                  <a:gd name="connsiteY47" fmla="*/ 247023 h 244163"/>
                  <a:gd name="connsiteX48" fmla="*/ 139711 w 249358"/>
                  <a:gd name="connsiteY48" fmla="*/ 242818 h 244163"/>
                  <a:gd name="connsiteX49" fmla="*/ 143478 w 249358"/>
                  <a:gd name="connsiteY49" fmla="*/ 210581 h 244163"/>
                  <a:gd name="connsiteX50" fmla="*/ 147245 w 249358"/>
                  <a:gd name="connsiteY50" fmla="*/ 209617 h 244163"/>
                  <a:gd name="connsiteX51" fmla="*/ 166167 w 249358"/>
                  <a:gd name="connsiteY51" fmla="*/ 202433 h 244163"/>
                  <a:gd name="connsiteX52" fmla="*/ 169408 w 249358"/>
                  <a:gd name="connsiteY52" fmla="*/ 200769 h 244163"/>
                  <a:gd name="connsiteX53" fmla="*/ 193411 w 249358"/>
                  <a:gd name="connsiteY53" fmla="*/ 219779 h 244163"/>
                  <a:gd name="connsiteX54" fmla="*/ 199105 w 249358"/>
                  <a:gd name="connsiteY54" fmla="*/ 220042 h 244163"/>
                  <a:gd name="connsiteX55" fmla="*/ 217326 w 249358"/>
                  <a:gd name="connsiteY55" fmla="*/ 201820 h 244163"/>
                  <a:gd name="connsiteX56" fmla="*/ 217063 w 249358"/>
                  <a:gd name="connsiteY56" fmla="*/ 196126 h 244163"/>
                  <a:gd name="connsiteX57" fmla="*/ 198755 w 249358"/>
                  <a:gd name="connsiteY57" fmla="*/ 172999 h 244163"/>
                  <a:gd name="connsiteX58" fmla="*/ 200769 w 249358"/>
                  <a:gd name="connsiteY58" fmla="*/ 169670 h 244163"/>
                  <a:gd name="connsiteX59" fmla="*/ 209355 w 249358"/>
                  <a:gd name="connsiteY59" fmla="*/ 150135 h 244163"/>
                  <a:gd name="connsiteX60" fmla="*/ 210405 w 249358"/>
                  <a:gd name="connsiteY60" fmla="*/ 146544 h 244163"/>
                  <a:gd name="connsiteX61" fmla="*/ 245797 w 249358"/>
                  <a:gd name="connsiteY61" fmla="*/ 142426 h 244163"/>
                  <a:gd name="connsiteX62" fmla="*/ 250001 w 249358"/>
                  <a:gd name="connsiteY62" fmla="*/ 138572 h 244163"/>
                  <a:gd name="connsiteX63" fmla="*/ 250001 w 249358"/>
                  <a:gd name="connsiteY63" fmla="*/ 112817 h 244163"/>
                  <a:gd name="connsiteX64" fmla="*/ 245797 w 249358"/>
                  <a:gd name="connsiteY64" fmla="*/ 108787 h 244163"/>
                  <a:gd name="connsiteX65" fmla="*/ 125958 w 249358"/>
                  <a:gd name="connsiteY65" fmla="*/ 183161 h 244163"/>
                  <a:gd name="connsiteX66" fmla="*/ 68053 w 249358"/>
                  <a:gd name="connsiteY66" fmla="*/ 125256 h 244163"/>
                  <a:gd name="connsiteX67" fmla="*/ 125958 w 249358"/>
                  <a:gd name="connsiteY67" fmla="*/ 67352 h 244163"/>
                  <a:gd name="connsiteX68" fmla="*/ 183862 w 249358"/>
                  <a:gd name="connsiteY68" fmla="*/ 125256 h 244163"/>
                  <a:gd name="connsiteX69" fmla="*/ 125958 w 249358"/>
                  <a:gd name="connsiteY69" fmla="*/ 183161 h 244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49358" h="244163">
                    <a:moveTo>
                      <a:pt x="245797" y="108787"/>
                    </a:moveTo>
                    <a:lnTo>
                      <a:pt x="210581" y="104670"/>
                    </a:lnTo>
                    <a:lnTo>
                      <a:pt x="209530" y="101079"/>
                    </a:lnTo>
                    <a:cubicBezTo>
                      <a:pt x="207602" y="94333"/>
                      <a:pt x="204799" y="87763"/>
                      <a:pt x="201207" y="81631"/>
                    </a:cubicBezTo>
                    <a:lnTo>
                      <a:pt x="199280" y="78302"/>
                    </a:lnTo>
                    <a:lnTo>
                      <a:pt x="218114" y="54562"/>
                    </a:lnTo>
                    <a:cubicBezTo>
                      <a:pt x="219604" y="52635"/>
                      <a:pt x="219692" y="50182"/>
                      <a:pt x="218377" y="48868"/>
                    </a:cubicBezTo>
                    <a:lnTo>
                      <a:pt x="200156" y="30647"/>
                    </a:lnTo>
                    <a:cubicBezTo>
                      <a:pt x="198755" y="29245"/>
                      <a:pt x="196302" y="29333"/>
                      <a:pt x="194462" y="30909"/>
                    </a:cubicBezTo>
                    <a:lnTo>
                      <a:pt x="170109" y="50182"/>
                    </a:lnTo>
                    <a:lnTo>
                      <a:pt x="166868" y="48430"/>
                    </a:lnTo>
                    <a:cubicBezTo>
                      <a:pt x="161086" y="45364"/>
                      <a:pt x="154691" y="42911"/>
                      <a:pt x="147945" y="41159"/>
                    </a:cubicBezTo>
                    <a:lnTo>
                      <a:pt x="144179" y="40195"/>
                    </a:lnTo>
                    <a:lnTo>
                      <a:pt x="140237" y="6293"/>
                    </a:lnTo>
                    <a:cubicBezTo>
                      <a:pt x="139974" y="3928"/>
                      <a:pt x="138309" y="2089"/>
                      <a:pt x="136382" y="2089"/>
                    </a:cubicBezTo>
                    <a:lnTo>
                      <a:pt x="110627" y="2089"/>
                    </a:lnTo>
                    <a:cubicBezTo>
                      <a:pt x="108700" y="2089"/>
                      <a:pt x="107036" y="3928"/>
                      <a:pt x="106773" y="6293"/>
                    </a:cubicBezTo>
                    <a:lnTo>
                      <a:pt x="102656" y="41422"/>
                    </a:lnTo>
                    <a:lnTo>
                      <a:pt x="99239" y="42561"/>
                    </a:lnTo>
                    <a:cubicBezTo>
                      <a:pt x="93195" y="44488"/>
                      <a:pt x="87238" y="47203"/>
                      <a:pt x="81544" y="50707"/>
                    </a:cubicBezTo>
                    <a:lnTo>
                      <a:pt x="78215" y="52722"/>
                    </a:lnTo>
                    <a:lnTo>
                      <a:pt x="52022" y="32049"/>
                    </a:lnTo>
                    <a:cubicBezTo>
                      <a:pt x="50095" y="30559"/>
                      <a:pt x="47642" y="30471"/>
                      <a:pt x="46328" y="31786"/>
                    </a:cubicBezTo>
                    <a:lnTo>
                      <a:pt x="28107" y="50006"/>
                    </a:lnTo>
                    <a:cubicBezTo>
                      <a:pt x="26705" y="51408"/>
                      <a:pt x="26880" y="53861"/>
                      <a:pt x="28369" y="55701"/>
                    </a:cubicBezTo>
                    <a:lnTo>
                      <a:pt x="50007" y="83120"/>
                    </a:lnTo>
                    <a:lnTo>
                      <a:pt x="48430" y="86361"/>
                    </a:lnTo>
                    <a:cubicBezTo>
                      <a:pt x="45977" y="91180"/>
                      <a:pt x="44050" y="96173"/>
                      <a:pt x="42561" y="101254"/>
                    </a:cubicBezTo>
                    <a:lnTo>
                      <a:pt x="41510" y="104845"/>
                    </a:lnTo>
                    <a:lnTo>
                      <a:pt x="6294" y="108963"/>
                    </a:lnTo>
                    <a:cubicBezTo>
                      <a:pt x="3929" y="109225"/>
                      <a:pt x="2089" y="110890"/>
                      <a:pt x="2089" y="112817"/>
                    </a:cubicBezTo>
                    <a:lnTo>
                      <a:pt x="2089" y="138572"/>
                    </a:lnTo>
                    <a:cubicBezTo>
                      <a:pt x="2089" y="140499"/>
                      <a:pt x="3929" y="142163"/>
                      <a:pt x="6294" y="142426"/>
                    </a:cubicBezTo>
                    <a:lnTo>
                      <a:pt x="41597" y="146544"/>
                    </a:lnTo>
                    <a:lnTo>
                      <a:pt x="42648" y="150135"/>
                    </a:lnTo>
                    <a:cubicBezTo>
                      <a:pt x="44138" y="155041"/>
                      <a:pt x="46065" y="160034"/>
                      <a:pt x="48518" y="164765"/>
                    </a:cubicBezTo>
                    <a:lnTo>
                      <a:pt x="50182" y="168006"/>
                    </a:lnTo>
                    <a:lnTo>
                      <a:pt x="28369" y="195600"/>
                    </a:lnTo>
                    <a:cubicBezTo>
                      <a:pt x="26880" y="197528"/>
                      <a:pt x="26793" y="199981"/>
                      <a:pt x="28107" y="201295"/>
                    </a:cubicBezTo>
                    <a:lnTo>
                      <a:pt x="46328" y="219516"/>
                    </a:lnTo>
                    <a:cubicBezTo>
                      <a:pt x="47730" y="220918"/>
                      <a:pt x="50182" y="220742"/>
                      <a:pt x="52022" y="219253"/>
                    </a:cubicBezTo>
                    <a:lnTo>
                      <a:pt x="78565" y="198229"/>
                    </a:lnTo>
                    <a:lnTo>
                      <a:pt x="81894" y="200244"/>
                    </a:lnTo>
                    <a:cubicBezTo>
                      <a:pt x="87326" y="203485"/>
                      <a:pt x="93107" y="206113"/>
                      <a:pt x="98888" y="207952"/>
                    </a:cubicBezTo>
                    <a:lnTo>
                      <a:pt x="102305" y="209091"/>
                    </a:lnTo>
                    <a:lnTo>
                      <a:pt x="106247" y="242818"/>
                    </a:lnTo>
                    <a:cubicBezTo>
                      <a:pt x="106510" y="245183"/>
                      <a:pt x="108174" y="247023"/>
                      <a:pt x="110102" y="247023"/>
                    </a:cubicBezTo>
                    <a:lnTo>
                      <a:pt x="135857" y="247023"/>
                    </a:lnTo>
                    <a:cubicBezTo>
                      <a:pt x="137784" y="247023"/>
                      <a:pt x="139448" y="245183"/>
                      <a:pt x="139711" y="242818"/>
                    </a:cubicBezTo>
                    <a:lnTo>
                      <a:pt x="143478" y="210581"/>
                    </a:lnTo>
                    <a:lnTo>
                      <a:pt x="147245" y="209617"/>
                    </a:lnTo>
                    <a:cubicBezTo>
                      <a:pt x="153903" y="207952"/>
                      <a:pt x="160298" y="205499"/>
                      <a:pt x="166167" y="202433"/>
                    </a:cubicBezTo>
                    <a:lnTo>
                      <a:pt x="169408" y="200769"/>
                    </a:lnTo>
                    <a:lnTo>
                      <a:pt x="193411" y="219779"/>
                    </a:lnTo>
                    <a:cubicBezTo>
                      <a:pt x="195338" y="221268"/>
                      <a:pt x="197791" y="221355"/>
                      <a:pt x="199105" y="220042"/>
                    </a:cubicBezTo>
                    <a:lnTo>
                      <a:pt x="217326" y="201820"/>
                    </a:lnTo>
                    <a:cubicBezTo>
                      <a:pt x="218728" y="200419"/>
                      <a:pt x="218640" y="197966"/>
                      <a:pt x="217063" y="196126"/>
                    </a:cubicBezTo>
                    <a:lnTo>
                      <a:pt x="198755" y="172999"/>
                    </a:lnTo>
                    <a:lnTo>
                      <a:pt x="200769" y="169670"/>
                    </a:lnTo>
                    <a:cubicBezTo>
                      <a:pt x="204536" y="163363"/>
                      <a:pt x="207427" y="156793"/>
                      <a:pt x="209355" y="150135"/>
                    </a:cubicBezTo>
                    <a:lnTo>
                      <a:pt x="210405" y="146544"/>
                    </a:lnTo>
                    <a:lnTo>
                      <a:pt x="245797" y="142426"/>
                    </a:lnTo>
                    <a:cubicBezTo>
                      <a:pt x="248162" y="142163"/>
                      <a:pt x="250001" y="140499"/>
                      <a:pt x="250001" y="138572"/>
                    </a:cubicBezTo>
                    <a:lnTo>
                      <a:pt x="250001" y="112817"/>
                    </a:lnTo>
                    <a:cubicBezTo>
                      <a:pt x="250001" y="110715"/>
                      <a:pt x="248162" y="109050"/>
                      <a:pt x="245797" y="108787"/>
                    </a:cubicBezTo>
                    <a:close/>
                    <a:moveTo>
                      <a:pt x="125958" y="183161"/>
                    </a:moveTo>
                    <a:cubicBezTo>
                      <a:pt x="93983" y="183161"/>
                      <a:pt x="68053" y="157144"/>
                      <a:pt x="68053" y="125256"/>
                    </a:cubicBezTo>
                    <a:cubicBezTo>
                      <a:pt x="68053" y="93282"/>
                      <a:pt x="94071" y="67352"/>
                      <a:pt x="125958" y="67352"/>
                    </a:cubicBezTo>
                    <a:cubicBezTo>
                      <a:pt x="157844" y="67352"/>
                      <a:pt x="183862" y="93369"/>
                      <a:pt x="183862" y="125256"/>
                    </a:cubicBezTo>
                    <a:cubicBezTo>
                      <a:pt x="183862" y="157144"/>
                      <a:pt x="157844" y="183161"/>
                      <a:pt x="125958" y="183161"/>
                    </a:cubicBezTo>
                    <a:close/>
                  </a:path>
                </a:pathLst>
              </a:custGeom>
              <a:solidFill>
                <a:srgbClr val="0078D7"/>
              </a:solidFill>
              <a:ln w="51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4" name="Group 3">
            <a:extLst>
              <a:ext uri="{FF2B5EF4-FFF2-40B4-BE49-F238E27FC236}">
                <a16:creationId xmlns:a16="http://schemas.microsoft.com/office/drawing/2014/main" id="{C08F2773-E529-4BC7-B769-D52D6988F94D}"/>
              </a:ext>
            </a:extLst>
          </p:cNvPr>
          <p:cNvGrpSpPr/>
          <p:nvPr/>
        </p:nvGrpSpPr>
        <p:grpSpPr>
          <a:xfrm>
            <a:off x="1486507" y="4559936"/>
            <a:ext cx="1737360" cy="1737360"/>
            <a:chOff x="1486507" y="4559936"/>
            <a:chExt cx="1737360" cy="1737360"/>
          </a:xfrm>
        </p:grpSpPr>
        <p:sp>
          <p:nvSpPr>
            <p:cNvPr id="11" name="Rounded Rectangle 5">
              <a:extLst>
                <a:ext uri="{FF2B5EF4-FFF2-40B4-BE49-F238E27FC236}">
                  <a16:creationId xmlns:a16="http://schemas.microsoft.com/office/drawing/2014/main" id="{A6B88683-4D17-4E08-8695-68C6B67B750A}"/>
                </a:ext>
              </a:extLst>
            </p:cNvPr>
            <p:cNvSpPr/>
            <p:nvPr/>
          </p:nvSpPr>
          <p:spPr bwMode="auto">
            <a:xfrm>
              <a:off x="1486507" y="4559936"/>
              <a:ext cx="1737360" cy="1737360"/>
            </a:xfrm>
            <a:prstGeom prst="rect">
              <a:avLst/>
            </a:prstGeom>
            <a:solidFill>
              <a:schemeClr val="accent6">
                <a:lumMod val="20000"/>
                <a:lumOff val="80000"/>
              </a:schemeClr>
            </a:solidFill>
            <a:ln>
              <a:noFill/>
            </a:ln>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457200"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“cart”</a:t>
              </a:r>
            </a:p>
          </p:txBody>
        </p:sp>
        <p:grpSp>
          <p:nvGrpSpPr>
            <p:cNvPr id="12" name="app development" descr="application development">
              <a:extLst>
                <a:ext uri="{FF2B5EF4-FFF2-40B4-BE49-F238E27FC236}">
                  <a16:creationId xmlns:a16="http://schemas.microsoft.com/office/drawing/2014/main" id="{FD91D63F-C714-41E5-BA5D-06BA58A2C799}"/>
                </a:ext>
              </a:extLst>
            </p:cNvPr>
            <p:cNvGrpSpPr/>
            <p:nvPr/>
          </p:nvGrpSpPr>
          <p:grpSpPr>
            <a:xfrm>
              <a:off x="2101544" y="5116676"/>
              <a:ext cx="500421" cy="301755"/>
              <a:chOff x="1619314" y="4920550"/>
              <a:chExt cx="500421" cy="301755"/>
            </a:xfrm>
          </p:grpSpPr>
          <p:sp>
            <p:nvSpPr>
              <p:cNvPr id="13" name="Freeform: Shape 12">
                <a:extLst>
                  <a:ext uri="{FF2B5EF4-FFF2-40B4-BE49-F238E27FC236}">
                    <a16:creationId xmlns:a16="http://schemas.microsoft.com/office/drawing/2014/main" id="{B87234C6-92DE-40CD-8B06-D82666FF1D8B}"/>
                  </a:ext>
                </a:extLst>
              </p:cNvPr>
              <p:cNvSpPr/>
              <p:nvPr/>
            </p:nvSpPr>
            <p:spPr>
              <a:xfrm>
                <a:off x="1974276" y="4920997"/>
                <a:ext cx="145459" cy="301308"/>
              </a:xfrm>
              <a:custGeom>
                <a:avLst/>
                <a:gdLst>
                  <a:gd name="connsiteX0" fmla="*/ 22237 w 145458"/>
                  <a:gd name="connsiteY0" fmla="*/ 300372 h 301307"/>
                  <a:gd name="connsiteX1" fmla="*/ 2089 w 145458"/>
                  <a:gd name="connsiteY1" fmla="*/ 283378 h 301307"/>
                  <a:gd name="connsiteX2" fmla="*/ 111941 w 145458"/>
                  <a:gd name="connsiteY2" fmla="*/ 153201 h 301307"/>
                  <a:gd name="connsiteX3" fmla="*/ 5505 w 145458"/>
                  <a:gd name="connsiteY3" fmla="*/ 18383 h 301307"/>
                  <a:gd name="connsiteX4" fmla="*/ 26092 w 145458"/>
                  <a:gd name="connsiteY4" fmla="*/ 2089 h 301307"/>
                  <a:gd name="connsiteX5" fmla="*/ 145843 w 145458"/>
                  <a:gd name="connsiteY5" fmla="*/ 153727 h 301307"/>
                  <a:gd name="connsiteX6" fmla="*/ 22237 w 145458"/>
                  <a:gd name="connsiteY6" fmla="*/ 300372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22237" y="300372"/>
                    </a:moveTo>
                    <a:lnTo>
                      <a:pt x="2089" y="283378"/>
                    </a:lnTo>
                    <a:lnTo>
                      <a:pt x="111941" y="153201"/>
                    </a:lnTo>
                    <a:lnTo>
                      <a:pt x="5505" y="18383"/>
                    </a:lnTo>
                    <a:lnTo>
                      <a:pt x="26092" y="2089"/>
                    </a:lnTo>
                    <a:lnTo>
                      <a:pt x="145843" y="153727"/>
                    </a:lnTo>
                    <a:lnTo>
                      <a:pt x="22237" y="300372"/>
                    </a:lnTo>
                    <a:close/>
                  </a:path>
                </a:pathLst>
              </a:custGeom>
              <a:solidFill>
                <a:srgbClr val="0078D4"/>
              </a:solidFill>
              <a:ln w="51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 name="Freeform: Shape 13">
                <a:extLst>
                  <a:ext uri="{FF2B5EF4-FFF2-40B4-BE49-F238E27FC236}">
                    <a16:creationId xmlns:a16="http://schemas.microsoft.com/office/drawing/2014/main" id="{0BD397E3-900D-46E2-9A1D-4EA6AE60F676}"/>
                  </a:ext>
                </a:extLst>
              </p:cNvPr>
              <p:cNvSpPr/>
              <p:nvPr/>
            </p:nvSpPr>
            <p:spPr>
              <a:xfrm>
                <a:off x="1619314" y="4920550"/>
                <a:ext cx="145459" cy="301308"/>
              </a:xfrm>
              <a:custGeom>
                <a:avLst/>
                <a:gdLst>
                  <a:gd name="connsiteX0" fmla="*/ 121840 w 145458"/>
                  <a:gd name="connsiteY0" fmla="*/ 300285 h 301307"/>
                  <a:gd name="connsiteX1" fmla="*/ 2089 w 145458"/>
                  <a:gd name="connsiteY1" fmla="*/ 148734 h 301307"/>
                  <a:gd name="connsiteX2" fmla="*/ 125782 w 145458"/>
                  <a:gd name="connsiteY2" fmla="*/ 2089 h 301307"/>
                  <a:gd name="connsiteX3" fmla="*/ 145843 w 145458"/>
                  <a:gd name="connsiteY3" fmla="*/ 18996 h 301307"/>
                  <a:gd name="connsiteX4" fmla="*/ 35991 w 145458"/>
                  <a:gd name="connsiteY4" fmla="*/ 149260 h 301307"/>
                  <a:gd name="connsiteX5" fmla="*/ 142427 w 145458"/>
                  <a:gd name="connsiteY5" fmla="*/ 283991 h 301307"/>
                  <a:gd name="connsiteX6" fmla="*/ 121840 w 145458"/>
                  <a:gd name="connsiteY6" fmla="*/ 300285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121840" y="300285"/>
                    </a:moveTo>
                    <a:lnTo>
                      <a:pt x="2089" y="148734"/>
                    </a:lnTo>
                    <a:lnTo>
                      <a:pt x="125782" y="2089"/>
                    </a:lnTo>
                    <a:lnTo>
                      <a:pt x="145843" y="18996"/>
                    </a:lnTo>
                    <a:lnTo>
                      <a:pt x="35991" y="149260"/>
                    </a:lnTo>
                    <a:lnTo>
                      <a:pt x="142427" y="283991"/>
                    </a:lnTo>
                    <a:lnTo>
                      <a:pt x="121840" y="300285"/>
                    </a:lnTo>
                    <a:close/>
                  </a:path>
                </a:pathLst>
              </a:custGeom>
              <a:solidFill>
                <a:srgbClr val="0078D4"/>
              </a:solidFill>
              <a:ln w="51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5" name="Freeform: Shape 14">
                <a:extLst>
                  <a:ext uri="{FF2B5EF4-FFF2-40B4-BE49-F238E27FC236}">
                    <a16:creationId xmlns:a16="http://schemas.microsoft.com/office/drawing/2014/main" id="{850400BA-CE0D-4DC2-B314-8072148B240D}"/>
                  </a:ext>
                </a:extLst>
              </p:cNvPr>
              <p:cNvSpPr/>
              <p:nvPr/>
            </p:nvSpPr>
            <p:spPr>
              <a:xfrm>
                <a:off x="1823511" y="5026804"/>
                <a:ext cx="93509" cy="93509"/>
              </a:xfrm>
              <a:custGeom>
                <a:avLst/>
                <a:gdLst>
                  <a:gd name="connsiteX0" fmla="*/ 48693 w 93509"/>
                  <a:gd name="connsiteY0" fmla="*/ 95297 h 93509"/>
                  <a:gd name="connsiteX1" fmla="*/ 95297 w 93509"/>
                  <a:gd name="connsiteY1" fmla="*/ 48693 h 93509"/>
                  <a:gd name="connsiteX2" fmla="*/ 48693 w 93509"/>
                  <a:gd name="connsiteY2" fmla="*/ 2089 h 93509"/>
                  <a:gd name="connsiteX3" fmla="*/ 2089 w 93509"/>
                  <a:gd name="connsiteY3" fmla="*/ 48693 h 93509"/>
                  <a:gd name="connsiteX4" fmla="*/ 48693 w 93509"/>
                  <a:gd name="connsiteY4" fmla="*/ 95297 h 93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509" h="93509">
                    <a:moveTo>
                      <a:pt x="48693" y="95297"/>
                    </a:moveTo>
                    <a:cubicBezTo>
                      <a:pt x="74432" y="95297"/>
                      <a:pt x="95297" y="74431"/>
                      <a:pt x="95297" y="48693"/>
                    </a:cubicBezTo>
                    <a:cubicBezTo>
                      <a:pt x="95297" y="22954"/>
                      <a:pt x="74432" y="2089"/>
                      <a:pt x="48693" y="2089"/>
                    </a:cubicBezTo>
                    <a:cubicBezTo>
                      <a:pt x="22954" y="2089"/>
                      <a:pt x="2089" y="22954"/>
                      <a:pt x="2089" y="48693"/>
                    </a:cubicBezTo>
                    <a:cubicBezTo>
                      <a:pt x="2089" y="74431"/>
                      <a:pt x="22954" y="95297"/>
                      <a:pt x="48693" y="95297"/>
                    </a:cubicBezTo>
                    <a:close/>
                  </a:path>
                </a:pathLst>
              </a:custGeom>
              <a:solidFill>
                <a:srgbClr val="50E6FF"/>
              </a:solidFill>
              <a:ln w="51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6" name="Freeform: Shape 15">
                <a:extLst>
                  <a:ext uri="{FF2B5EF4-FFF2-40B4-BE49-F238E27FC236}">
                    <a16:creationId xmlns:a16="http://schemas.microsoft.com/office/drawing/2014/main" id="{FFE7154C-BD16-4C27-8D0D-A3A81B4A4946}"/>
                  </a:ext>
                </a:extLst>
              </p:cNvPr>
              <p:cNvSpPr/>
              <p:nvPr/>
            </p:nvSpPr>
            <p:spPr>
              <a:xfrm>
                <a:off x="1746245" y="4950259"/>
                <a:ext cx="249358" cy="244163"/>
              </a:xfrm>
              <a:custGeom>
                <a:avLst/>
                <a:gdLst>
                  <a:gd name="connsiteX0" fmla="*/ 245797 w 249358"/>
                  <a:gd name="connsiteY0" fmla="*/ 108787 h 244163"/>
                  <a:gd name="connsiteX1" fmla="*/ 210581 w 249358"/>
                  <a:gd name="connsiteY1" fmla="*/ 104670 h 244163"/>
                  <a:gd name="connsiteX2" fmla="*/ 209530 w 249358"/>
                  <a:gd name="connsiteY2" fmla="*/ 101079 h 244163"/>
                  <a:gd name="connsiteX3" fmla="*/ 201207 w 249358"/>
                  <a:gd name="connsiteY3" fmla="*/ 81631 h 244163"/>
                  <a:gd name="connsiteX4" fmla="*/ 199280 w 249358"/>
                  <a:gd name="connsiteY4" fmla="*/ 78302 h 244163"/>
                  <a:gd name="connsiteX5" fmla="*/ 218114 w 249358"/>
                  <a:gd name="connsiteY5" fmla="*/ 54562 h 244163"/>
                  <a:gd name="connsiteX6" fmla="*/ 218377 w 249358"/>
                  <a:gd name="connsiteY6" fmla="*/ 48868 h 244163"/>
                  <a:gd name="connsiteX7" fmla="*/ 200156 w 249358"/>
                  <a:gd name="connsiteY7" fmla="*/ 30647 h 244163"/>
                  <a:gd name="connsiteX8" fmla="*/ 194462 w 249358"/>
                  <a:gd name="connsiteY8" fmla="*/ 30909 h 244163"/>
                  <a:gd name="connsiteX9" fmla="*/ 170109 w 249358"/>
                  <a:gd name="connsiteY9" fmla="*/ 50182 h 244163"/>
                  <a:gd name="connsiteX10" fmla="*/ 166868 w 249358"/>
                  <a:gd name="connsiteY10" fmla="*/ 48430 h 244163"/>
                  <a:gd name="connsiteX11" fmla="*/ 147945 w 249358"/>
                  <a:gd name="connsiteY11" fmla="*/ 41159 h 244163"/>
                  <a:gd name="connsiteX12" fmla="*/ 144179 w 249358"/>
                  <a:gd name="connsiteY12" fmla="*/ 40195 h 244163"/>
                  <a:gd name="connsiteX13" fmla="*/ 140237 w 249358"/>
                  <a:gd name="connsiteY13" fmla="*/ 6293 h 244163"/>
                  <a:gd name="connsiteX14" fmla="*/ 136382 w 249358"/>
                  <a:gd name="connsiteY14" fmla="*/ 2089 h 244163"/>
                  <a:gd name="connsiteX15" fmla="*/ 110627 w 249358"/>
                  <a:gd name="connsiteY15" fmla="*/ 2089 h 244163"/>
                  <a:gd name="connsiteX16" fmla="*/ 106773 w 249358"/>
                  <a:gd name="connsiteY16" fmla="*/ 6293 h 244163"/>
                  <a:gd name="connsiteX17" fmla="*/ 102656 w 249358"/>
                  <a:gd name="connsiteY17" fmla="*/ 41422 h 244163"/>
                  <a:gd name="connsiteX18" fmla="*/ 99239 w 249358"/>
                  <a:gd name="connsiteY18" fmla="*/ 42561 h 244163"/>
                  <a:gd name="connsiteX19" fmla="*/ 81544 w 249358"/>
                  <a:gd name="connsiteY19" fmla="*/ 50707 h 244163"/>
                  <a:gd name="connsiteX20" fmla="*/ 78215 w 249358"/>
                  <a:gd name="connsiteY20" fmla="*/ 52722 h 244163"/>
                  <a:gd name="connsiteX21" fmla="*/ 52022 w 249358"/>
                  <a:gd name="connsiteY21" fmla="*/ 32049 h 244163"/>
                  <a:gd name="connsiteX22" fmla="*/ 46328 w 249358"/>
                  <a:gd name="connsiteY22" fmla="*/ 31786 h 244163"/>
                  <a:gd name="connsiteX23" fmla="*/ 28107 w 249358"/>
                  <a:gd name="connsiteY23" fmla="*/ 50006 h 244163"/>
                  <a:gd name="connsiteX24" fmla="*/ 28369 w 249358"/>
                  <a:gd name="connsiteY24" fmla="*/ 55701 h 244163"/>
                  <a:gd name="connsiteX25" fmla="*/ 50007 w 249358"/>
                  <a:gd name="connsiteY25" fmla="*/ 83120 h 244163"/>
                  <a:gd name="connsiteX26" fmla="*/ 48430 w 249358"/>
                  <a:gd name="connsiteY26" fmla="*/ 86361 h 244163"/>
                  <a:gd name="connsiteX27" fmla="*/ 42561 w 249358"/>
                  <a:gd name="connsiteY27" fmla="*/ 101254 h 244163"/>
                  <a:gd name="connsiteX28" fmla="*/ 41510 w 249358"/>
                  <a:gd name="connsiteY28" fmla="*/ 104845 h 244163"/>
                  <a:gd name="connsiteX29" fmla="*/ 6294 w 249358"/>
                  <a:gd name="connsiteY29" fmla="*/ 108963 h 244163"/>
                  <a:gd name="connsiteX30" fmla="*/ 2089 w 249358"/>
                  <a:gd name="connsiteY30" fmla="*/ 112817 h 244163"/>
                  <a:gd name="connsiteX31" fmla="*/ 2089 w 249358"/>
                  <a:gd name="connsiteY31" fmla="*/ 138572 h 244163"/>
                  <a:gd name="connsiteX32" fmla="*/ 6294 w 249358"/>
                  <a:gd name="connsiteY32" fmla="*/ 142426 h 244163"/>
                  <a:gd name="connsiteX33" fmla="*/ 41597 w 249358"/>
                  <a:gd name="connsiteY33" fmla="*/ 146544 h 244163"/>
                  <a:gd name="connsiteX34" fmla="*/ 42648 w 249358"/>
                  <a:gd name="connsiteY34" fmla="*/ 150135 h 244163"/>
                  <a:gd name="connsiteX35" fmla="*/ 48518 w 249358"/>
                  <a:gd name="connsiteY35" fmla="*/ 164765 h 244163"/>
                  <a:gd name="connsiteX36" fmla="*/ 50182 w 249358"/>
                  <a:gd name="connsiteY36" fmla="*/ 168006 h 244163"/>
                  <a:gd name="connsiteX37" fmla="*/ 28369 w 249358"/>
                  <a:gd name="connsiteY37" fmla="*/ 195600 h 244163"/>
                  <a:gd name="connsiteX38" fmla="*/ 28107 w 249358"/>
                  <a:gd name="connsiteY38" fmla="*/ 201295 h 244163"/>
                  <a:gd name="connsiteX39" fmla="*/ 46328 w 249358"/>
                  <a:gd name="connsiteY39" fmla="*/ 219516 h 244163"/>
                  <a:gd name="connsiteX40" fmla="*/ 52022 w 249358"/>
                  <a:gd name="connsiteY40" fmla="*/ 219253 h 244163"/>
                  <a:gd name="connsiteX41" fmla="*/ 78565 w 249358"/>
                  <a:gd name="connsiteY41" fmla="*/ 198229 h 244163"/>
                  <a:gd name="connsiteX42" fmla="*/ 81894 w 249358"/>
                  <a:gd name="connsiteY42" fmla="*/ 200244 h 244163"/>
                  <a:gd name="connsiteX43" fmla="*/ 98888 w 249358"/>
                  <a:gd name="connsiteY43" fmla="*/ 207952 h 244163"/>
                  <a:gd name="connsiteX44" fmla="*/ 102305 w 249358"/>
                  <a:gd name="connsiteY44" fmla="*/ 209091 h 244163"/>
                  <a:gd name="connsiteX45" fmla="*/ 106247 w 249358"/>
                  <a:gd name="connsiteY45" fmla="*/ 242818 h 244163"/>
                  <a:gd name="connsiteX46" fmla="*/ 110102 w 249358"/>
                  <a:gd name="connsiteY46" fmla="*/ 247023 h 244163"/>
                  <a:gd name="connsiteX47" fmla="*/ 135857 w 249358"/>
                  <a:gd name="connsiteY47" fmla="*/ 247023 h 244163"/>
                  <a:gd name="connsiteX48" fmla="*/ 139711 w 249358"/>
                  <a:gd name="connsiteY48" fmla="*/ 242818 h 244163"/>
                  <a:gd name="connsiteX49" fmla="*/ 143478 w 249358"/>
                  <a:gd name="connsiteY49" fmla="*/ 210581 h 244163"/>
                  <a:gd name="connsiteX50" fmla="*/ 147245 w 249358"/>
                  <a:gd name="connsiteY50" fmla="*/ 209617 h 244163"/>
                  <a:gd name="connsiteX51" fmla="*/ 166167 w 249358"/>
                  <a:gd name="connsiteY51" fmla="*/ 202433 h 244163"/>
                  <a:gd name="connsiteX52" fmla="*/ 169408 w 249358"/>
                  <a:gd name="connsiteY52" fmla="*/ 200769 h 244163"/>
                  <a:gd name="connsiteX53" fmla="*/ 193411 w 249358"/>
                  <a:gd name="connsiteY53" fmla="*/ 219779 h 244163"/>
                  <a:gd name="connsiteX54" fmla="*/ 199105 w 249358"/>
                  <a:gd name="connsiteY54" fmla="*/ 220042 h 244163"/>
                  <a:gd name="connsiteX55" fmla="*/ 217326 w 249358"/>
                  <a:gd name="connsiteY55" fmla="*/ 201820 h 244163"/>
                  <a:gd name="connsiteX56" fmla="*/ 217063 w 249358"/>
                  <a:gd name="connsiteY56" fmla="*/ 196126 h 244163"/>
                  <a:gd name="connsiteX57" fmla="*/ 198755 w 249358"/>
                  <a:gd name="connsiteY57" fmla="*/ 172999 h 244163"/>
                  <a:gd name="connsiteX58" fmla="*/ 200769 w 249358"/>
                  <a:gd name="connsiteY58" fmla="*/ 169670 h 244163"/>
                  <a:gd name="connsiteX59" fmla="*/ 209355 w 249358"/>
                  <a:gd name="connsiteY59" fmla="*/ 150135 h 244163"/>
                  <a:gd name="connsiteX60" fmla="*/ 210405 w 249358"/>
                  <a:gd name="connsiteY60" fmla="*/ 146544 h 244163"/>
                  <a:gd name="connsiteX61" fmla="*/ 245797 w 249358"/>
                  <a:gd name="connsiteY61" fmla="*/ 142426 h 244163"/>
                  <a:gd name="connsiteX62" fmla="*/ 250001 w 249358"/>
                  <a:gd name="connsiteY62" fmla="*/ 138572 h 244163"/>
                  <a:gd name="connsiteX63" fmla="*/ 250001 w 249358"/>
                  <a:gd name="connsiteY63" fmla="*/ 112817 h 244163"/>
                  <a:gd name="connsiteX64" fmla="*/ 245797 w 249358"/>
                  <a:gd name="connsiteY64" fmla="*/ 108787 h 244163"/>
                  <a:gd name="connsiteX65" fmla="*/ 125958 w 249358"/>
                  <a:gd name="connsiteY65" fmla="*/ 183161 h 244163"/>
                  <a:gd name="connsiteX66" fmla="*/ 68053 w 249358"/>
                  <a:gd name="connsiteY66" fmla="*/ 125256 h 244163"/>
                  <a:gd name="connsiteX67" fmla="*/ 125958 w 249358"/>
                  <a:gd name="connsiteY67" fmla="*/ 67352 h 244163"/>
                  <a:gd name="connsiteX68" fmla="*/ 183862 w 249358"/>
                  <a:gd name="connsiteY68" fmla="*/ 125256 h 244163"/>
                  <a:gd name="connsiteX69" fmla="*/ 125958 w 249358"/>
                  <a:gd name="connsiteY69" fmla="*/ 183161 h 244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49358" h="244163">
                    <a:moveTo>
                      <a:pt x="245797" y="108787"/>
                    </a:moveTo>
                    <a:lnTo>
                      <a:pt x="210581" y="104670"/>
                    </a:lnTo>
                    <a:lnTo>
                      <a:pt x="209530" y="101079"/>
                    </a:lnTo>
                    <a:cubicBezTo>
                      <a:pt x="207602" y="94333"/>
                      <a:pt x="204799" y="87763"/>
                      <a:pt x="201207" y="81631"/>
                    </a:cubicBezTo>
                    <a:lnTo>
                      <a:pt x="199280" y="78302"/>
                    </a:lnTo>
                    <a:lnTo>
                      <a:pt x="218114" y="54562"/>
                    </a:lnTo>
                    <a:cubicBezTo>
                      <a:pt x="219604" y="52635"/>
                      <a:pt x="219692" y="50182"/>
                      <a:pt x="218377" y="48868"/>
                    </a:cubicBezTo>
                    <a:lnTo>
                      <a:pt x="200156" y="30647"/>
                    </a:lnTo>
                    <a:cubicBezTo>
                      <a:pt x="198755" y="29245"/>
                      <a:pt x="196302" y="29333"/>
                      <a:pt x="194462" y="30909"/>
                    </a:cubicBezTo>
                    <a:lnTo>
                      <a:pt x="170109" y="50182"/>
                    </a:lnTo>
                    <a:lnTo>
                      <a:pt x="166868" y="48430"/>
                    </a:lnTo>
                    <a:cubicBezTo>
                      <a:pt x="161086" y="45364"/>
                      <a:pt x="154691" y="42911"/>
                      <a:pt x="147945" y="41159"/>
                    </a:cubicBezTo>
                    <a:lnTo>
                      <a:pt x="144179" y="40195"/>
                    </a:lnTo>
                    <a:lnTo>
                      <a:pt x="140237" y="6293"/>
                    </a:lnTo>
                    <a:cubicBezTo>
                      <a:pt x="139974" y="3928"/>
                      <a:pt x="138309" y="2089"/>
                      <a:pt x="136382" y="2089"/>
                    </a:cubicBezTo>
                    <a:lnTo>
                      <a:pt x="110627" y="2089"/>
                    </a:lnTo>
                    <a:cubicBezTo>
                      <a:pt x="108700" y="2089"/>
                      <a:pt x="107036" y="3928"/>
                      <a:pt x="106773" y="6293"/>
                    </a:cubicBezTo>
                    <a:lnTo>
                      <a:pt x="102656" y="41422"/>
                    </a:lnTo>
                    <a:lnTo>
                      <a:pt x="99239" y="42561"/>
                    </a:lnTo>
                    <a:cubicBezTo>
                      <a:pt x="93195" y="44488"/>
                      <a:pt x="87238" y="47203"/>
                      <a:pt x="81544" y="50707"/>
                    </a:cubicBezTo>
                    <a:lnTo>
                      <a:pt x="78215" y="52722"/>
                    </a:lnTo>
                    <a:lnTo>
                      <a:pt x="52022" y="32049"/>
                    </a:lnTo>
                    <a:cubicBezTo>
                      <a:pt x="50095" y="30559"/>
                      <a:pt x="47642" y="30471"/>
                      <a:pt x="46328" y="31786"/>
                    </a:cubicBezTo>
                    <a:lnTo>
                      <a:pt x="28107" y="50006"/>
                    </a:lnTo>
                    <a:cubicBezTo>
                      <a:pt x="26705" y="51408"/>
                      <a:pt x="26880" y="53861"/>
                      <a:pt x="28369" y="55701"/>
                    </a:cubicBezTo>
                    <a:lnTo>
                      <a:pt x="50007" y="83120"/>
                    </a:lnTo>
                    <a:lnTo>
                      <a:pt x="48430" y="86361"/>
                    </a:lnTo>
                    <a:cubicBezTo>
                      <a:pt x="45977" y="91180"/>
                      <a:pt x="44050" y="96173"/>
                      <a:pt x="42561" y="101254"/>
                    </a:cubicBezTo>
                    <a:lnTo>
                      <a:pt x="41510" y="104845"/>
                    </a:lnTo>
                    <a:lnTo>
                      <a:pt x="6294" y="108963"/>
                    </a:lnTo>
                    <a:cubicBezTo>
                      <a:pt x="3929" y="109225"/>
                      <a:pt x="2089" y="110890"/>
                      <a:pt x="2089" y="112817"/>
                    </a:cubicBezTo>
                    <a:lnTo>
                      <a:pt x="2089" y="138572"/>
                    </a:lnTo>
                    <a:cubicBezTo>
                      <a:pt x="2089" y="140499"/>
                      <a:pt x="3929" y="142163"/>
                      <a:pt x="6294" y="142426"/>
                    </a:cubicBezTo>
                    <a:lnTo>
                      <a:pt x="41597" y="146544"/>
                    </a:lnTo>
                    <a:lnTo>
                      <a:pt x="42648" y="150135"/>
                    </a:lnTo>
                    <a:cubicBezTo>
                      <a:pt x="44138" y="155041"/>
                      <a:pt x="46065" y="160034"/>
                      <a:pt x="48518" y="164765"/>
                    </a:cubicBezTo>
                    <a:lnTo>
                      <a:pt x="50182" y="168006"/>
                    </a:lnTo>
                    <a:lnTo>
                      <a:pt x="28369" y="195600"/>
                    </a:lnTo>
                    <a:cubicBezTo>
                      <a:pt x="26880" y="197528"/>
                      <a:pt x="26793" y="199981"/>
                      <a:pt x="28107" y="201295"/>
                    </a:cubicBezTo>
                    <a:lnTo>
                      <a:pt x="46328" y="219516"/>
                    </a:lnTo>
                    <a:cubicBezTo>
                      <a:pt x="47730" y="220918"/>
                      <a:pt x="50182" y="220742"/>
                      <a:pt x="52022" y="219253"/>
                    </a:cubicBezTo>
                    <a:lnTo>
                      <a:pt x="78565" y="198229"/>
                    </a:lnTo>
                    <a:lnTo>
                      <a:pt x="81894" y="200244"/>
                    </a:lnTo>
                    <a:cubicBezTo>
                      <a:pt x="87326" y="203485"/>
                      <a:pt x="93107" y="206113"/>
                      <a:pt x="98888" y="207952"/>
                    </a:cubicBezTo>
                    <a:lnTo>
                      <a:pt x="102305" y="209091"/>
                    </a:lnTo>
                    <a:lnTo>
                      <a:pt x="106247" y="242818"/>
                    </a:lnTo>
                    <a:cubicBezTo>
                      <a:pt x="106510" y="245183"/>
                      <a:pt x="108174" y="247023"/>
                      <a:pt x="110102" y="247023"/>
                    </a:cubicBezTo>
                    <a:lnTo>
                      <a:pt x="135857" y="247023"/>
                    </a:lnTo>
                    <a:cubicBezTo>
                      <a:pt x="137784" y="247023"/>
                      <a:pt x="139448" y="245183"/>
                      <a:pt x="139711" y="242818"/>
                    </a:cubicBezTo>
                    <a:lnTo>
                      <a:pt x="143478" y="210581"/>
                    </a:lnTo>
                    <a:lnTo>
                      <a:pt x="147245" y="209617"/>
                    </a:lnTo>
                    <a:cubicBezTo>
                      <a:pt x="153903" y="207952"/>
                      <a:pt x="160298" y="205499"/>
                      <a:pt x="166167" y="202433"/>
                    </a:cubicBezTo>
                    <a:lnTo>
                      <a:pt x="169408" y="200769"/>
                    </a:lnTo>
                    <a:lnTo>
                      <a:pt x="193411" y="219779"/>
                    </a:lnTo>
                    <a:cubicBezTo>
                      <a:pt x="195338" y="221268"/>
                      <a:pt x="197791" y="221355"/>
                      <a:pt x="199105" y="220042"/>
                    </a:cubicBezTo>
                    <a:lnTo>
                      <a:pt x="217326" y="201820"/>
                    </a:lnTo>
                    <a:cubicBezTo>
                      <a:pt x="218728" y="200419"/>
                      <a:pt x="218640" y="197966"/>
                      <a:pt x="217063" y="196126"/>
                    </a:cubicBezTo>
                    <a:lnTo>
                      <a:pt x="198755" y="172999"/>
                    </a:lnTo>
                    <a:lnTo>
                      <a:pt x="200769" y="169670"/>
                    </a:lnTo>
                    <a:cubicBezTo>
                      <a:pt x="204536" y="163363"/>
                      <a:pt x="207427" y="156793"/>
                      <a:pt x="209355" y="150135"/>
                    </a:cubicBezTo>
                    <a:lnTo>
                      <a:pt x="210405" y="146544"/>
                    </a:lnTo>
                    <a:lnTo>
                      <a:pt x="245797" y="142426"/>
                    </a:lnTo>
                    <a:cubicBezTo>
                      <a:pt x="248162" y="142163"/>
                      <a:pt x="250001" y="140499"/>
                      <a:pt x="250001" y="138572"/>
                    </a:cubicBezTo>
                    <a:lnTo>
                      <a:pt x="250001" y="112817"/>
                    </a:lnTo>
                    <a:cubicBezTo>
                      <a:pt x="250001" y="110715"/>
                      <a:pt x="248162" y="109050"/>
                      <a:pt x="245797" y="108787"/>
                    </a:cubicBezTo>
                    <a:close/>
                    <a:moveTo>
                      <a:pt x="125958" y="183161"/>
                    </a:moveTo>
                    <a:cubicBezTo>
                      <a:pt x="93983" y="183161"/>
                      <a:pt x="68053" y="157144"/>
                      <a:pt x="68053" y="125256"/>
                    </a:cubicBezTo>
                    <a:cubicBezTo>
                      <a:pt x="68053" y="93282"/>
                      <a:pt x="94071" y="67352"/>
                      <a:pt x="125958" y="67352"/>
                    </a:cubicBezTo>
                    <a:cubicBezTo>
                      <a:pt x="157844" y="67352"/>
                      <a:pt x="183862" y="93369"/>
                      <a:pt x="183862" y="125256"/>
                    </a:cubicBezTo>
                    <a:cubicBezTo>
                      <a:pt x="183862" y="157144"/>
                      <a:pt x="157844" y="183161"/>
                      <a:pt x="125958" y="183161"/>
                    </a:cubicBezTo>
                    <a:close/>
                  </a:path>
                </a:pathLst>
              </a:custGeom>
              <a:solidFill>
                <a:srgbClr val="0078D7"/>
              </a:solidFill>
              <a:ln w="51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cxnSp>
        <p:nvCxnSpPr>
          <p:cNvPr id="19" name="Straight Arrow Connector 18">
            <a:extLst>
              <a:ext uri="{FF2B5EF4-FFF2-40B4-BE49-F238E27FC236}">
                <a16:creationId xmlns:a16="http://schemas.microsoft.com/office/drawing/2014/main" id="{CDA3416B-BB8A-44B8-8B5B-5B216765EA34}"/>
              </a:ext>
            </a:extLst>
          </p:cNvPr>
          <p:cNvCxnSpPr>
            <a:cxnSpLocks/>
          </p:cNvCxnSpPr>
          <p:nvPr/>
        </p:nvCxnSpPr>
        <p:spPr>
          <a:xfrm>
            <a:off x="3465375" y="2979526"/>
            <a:ext cx="4830142" cy="0"/>
          </a:xfrm>
          <a:prstGeom prst="straightConnector1">
            <a:avLst/>
          </a:prstGeom>
          <a:ln w="19050">
            <a:solidFill>
              <a:schemeClr val="accent1"/>
            </a:solidFill>
            <a:headEnd type="none"/>
            <a:tailEnd type="arrow" w="lg" len="med"/>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4D3DB244-4E81-4097-A8DD-4617E72F72B8}"/>
              </a:ext>
            </a:extLst>
          </p:cNvPr>
          <p:cNvCxnSpPr>
            <a:cxnSpLocks/>
          </p:cNvCxnSpPr>
          <p:nvPr/>
        </p:nvCxnSpPr>
        <p:spPr>
          <a:xfrm>
            <a:off x="3465375" y="3198788"/>
            <a:ext cx="4830142" cy="0"/>
          </a:xfrm>
          <a:prstGeom prst="straightConnector1">
            <a:avLst/>
          </a:prstGeom>
          <a:ln w="19050">
            <a:solidFill>
              <a:schemeClr val="accent6"/>
            </a:solidFill>
            <a:headEnd type="arrow" w="lg" len="med"/>
            <a:tailEnd type="non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EF58A7F0-B758-429D-867F-1C723423C000}"/>
              </a:ext>
            </a:extLst>
          </p:cNvPr>
          <p:cNvCxnSpPr>
            <a:cxnSpLocks/>
          </p:cNvCxnSpPr>
          <p:nvPr/>
        </p:nvCxnSpPr>
        <p:spPr>
          <a:xfrm>
            <a:off x="3465375" y="5356803"/>
            <a:ext cx="4830142" cy="0"/>
          </a:xfrm>
          <a:prstGeom prst="straightConnector1">
            <a:avLst/>
          </a:prstGeom>
          <a:ln w="19050">
            <a:solidFill>
              <a:schemeClr val="accent6"/>
            </a:solidFill>
            <a:headEnd type="none"/>
            <a:tailEnd type="arrow" w="lg" len="med"/>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919460A5-F1F5-443F-B05E-B4D0F48D392B}"/>
              </a:ext>
            </a:extLst>
          </p:cNvPr>
          <p:cNvCxnSpPr>
            <a:cxnSpLocks/>
          </p:cNvCxnSpPr>
          <p:nvPr/>
        </p:nvCxnSpPr>
        <p:spPr>
          <a:xfrm>
            <a:off x="3465375" y="5566671"/>
            <a:ext cx="4830142" cy="0"/>
          </a:xfrm>
          <a:prstGeom prst="straightConnector1">
            <a:avLst/>
          </a:prstGeom>
          <a:ln w="19050">
            <a:solidFill>
              <a:schemeClr val="accent1"/>
            </a:solidFill>
            <a:headEnd type="arrow" w="lg" len="med"/>
            <a:tailEnd type="none"/>
          </a:ln>
        </p:spPr>
        <p:style>
          <a:lnRef idx="1">
            <a:schemeClr val="accent1"/>
          </a:lnRef>
          <a:fillRef idx="0">
            <a:schemeClr val="accent1"/>
          </a:fillRef>
          <a:effectRef idx="0">
            <a:schemeClr val="accent1"/>
          </a:effectRef>
          <a:fontRef idx="minor">
            <a:schemeClr val="tx1"/>
          </a:fontRef>
        </p:style>
      </p:cxnSp>
      <p:cxnSp>
        <p:nvCxnSpPr>
          <p:cNvPr id="23" name="Straight Arrow Connector 45">
            <a:extLst>
              <a:ext uri="{FF2B5EF4-FFF2-40B4-BE49-F238E27FC236}">
                <a16:creationId xmlns:a16="http://schemas.microsoft.com/office/drawing/2014/main" id="{CDA017FB-2757-4993-A5ED-B88B667FE24F}"/>
              </a:ext>
            </a:extLst>
          </p:cNvPr>
          <p:cNvCxnSpPr>
            <a:cxnSpLocks/>
          </p:cNvCxnSpPr>
          <p:nvPr/>
        </p:nvCxnSpPr>
        <p:spPr>
          <a:xfrm>
            <a:off x="9393861" y="3945428"/>
            <a:ext cx="0" cy="555770"/>
          </a:xfrm>
          <a:prstGeom prst="straightConnector1">
            <a:avLst/>
          </a:prstGeom>
          <a:ln w="19050">
            <a:solidFill>
              <a:srgbClr val="0078D4"/>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grpSp>
        <p:nvGrpSpPr>
          <p:cNvPr id="36" name="Group 35">
            <a:extLst>
              <a:ext uri="{FF2B5EF4-FFF2-40B4-BE49-F238E27FC236}">
                <a16:creationId xmlns:a16="http://schemas.microsoft.com/office/drawing/2014/main" id="{E2AE6C8C-696B-4038-BE0C-76E963C501DB}"/>
              </a:ext>
            </a:extLst>
          </p:cNvPr>
          <p:cNvGrpSpPr/>
          <p:nvPr/>
        </p:nvGrpSpPr>
        <p:grpSpPr>
          <a:xfrm>
            <a:off x="3421882" y="1222215"/>
            <a:ext cx="5004403" cy="1518370"/>
            <a:chOff x="3421882" y="1222215"/>
            <a:chExt cx="5004403" cy="1518370"/>
          </a:xfrm>
        </p:grpSpPr>
        <p:sp>
          <p:nvSpPr>
            <p:cNvPr id="24" name="TextBox 23">
              <a:extLst>
                <a:ext uri="{FF2B5EF4-FFF2-40B4-BE49-F238E27FC236}">
                  <a16:creationId xmlns:a16="http://schemas.microsoft.com/office/drawing/2014/main" id="{8864D85B-E618-40EA-BD98-230E1553AAED}"/>
                </a:ext>
              </a:extLst>
            </p:cNvPr>
            <p:cNvSpPr txBox="1"/>
            <p:nvPr/>
          </p:nvSpPr>
          <p:spPr>
            <a:xfrm>
              <a:off x="3421882" y="1222215"/>
              <a:ext cx="5004403" cy="523220"/>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Post</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4"/>
                  </a:solidFill>
                  <a:effectLst/>
                  <a:uLnTx/>
                  <a:uFillTx/>
                  <a:latin typeface="Segoe UI"/>
                  <a:ea typeface="+mn-ea"/>
                  <a:cs typeface="+mn-cs"/>
                </a:rPr>
                <a:t>http://localhost:3500/v1.0/invoke/</a:t>
              </a:r>
              <a:r>
                <a:rPr kumimoji="0" lang="en-US" sz="1200" b="1" i="0" u="none" strike="noStrike" kern="1200" cap="none" spc="0" normalizeH="0" baseline="0" noProof="0">
                  <a:ln>
                    <a:noFill/>
                  </a:ln>
                  <a:solidFill>
                    <a:srgbClr val="0078D4"/>
                  </a:solidFill>
                  <a:effectLst/>
                  <a:uLnTx/>
                  <a:uFillTx/>
                  <a:latin typeface="Segoe UI"/>
                  <a:ea typeface="+mn-ea"/>
                  <a:cs typeface="+mn-cs"/>
                </a:rPr>
                <a:t>cart</a:t>
              </a:r>
              <a:r>
                <a:rPr kumimoji="0" lang="en-US" sz="1200" b="0" i="0" u="none" strike="noStrike" kern="1200" cap="none" spc="0" normalizeH="0" baseline="0" noProof="0">
                  <a:ln>
                    <a:noFill/>
                  </a:ln>
                  <a:solidFill>
                    <a:srgbClr val="0078D4"/>
                  </a:solidFill>
                  <a:effectLst/>
                  <a:uLnTx/>
                  <a:uFillTx/>
                  <a:latin typeface="Segoe UI"/>
                  <a:ea typeface="+mn-ea"/>
                  <a:cs typeface="+mn-cs"/>
                </a:rPr>
                <a:t>/method/checkout</a:t>
              </a:r>
            </a:p>
          </p:txBody>
        </p:sp>
        <p:sp>
          <p:nvSpPr>
            <p:cNvPr id="25" name="Rectangle 24">
              <a:extLst>
                <a:ext uri="{FF2B5EF4-FFF2-40B4-BE49-F238E27FC236}">
                  <a16:creationId xmlns:a16="http://schemas.microsoft.com/office/drawing/2014/main" id="{00A820FC-3A50-451D-B93F-AB6FF51B51F9}"/>
                </a:ext>
              </a:extLst>
            </p:cNvPr>
            <p:cNvSpPr/>
            <p:nvPr/>
          </p:nvSpPr>
          <p:spPr bwMode="auto">
            <a:xfrm>
              <a:off x="4637941" y="1822345"/>
              <a:ext cx="2572284" cy="918240"/>
            </a:xfrm>
            <a:prstGeom prst="rect">
              <a:avLst/>
            </a:prstGeom>
            <a:solidFill>
              <a:schemeClr val="bg1"/>
            </a:solidFill>
            <a:ln w="7710" cap="flat">
              <a:noFill/>
              <a:prstDash val="solid"/>
              <a:miter/>
            </a:ln>
            <a:effectLst>
              <a:outerShdw blurRad="152400" sx="101000" sy="101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91440" rIns="36576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onsolas" panose="020B0609020204030204" pitchFamily="49" charset="0"/>
                  <a:ea typeface="Segoe UI Symbol"/>
                  <a:cs typeface="+mn-cs"/>
                </a:rPr>
                <a:t>{</a:t>
              </a:r>
            </a:p>
            <a:p>
              <a:pPr marL="0" marR="0" lvl="0" indent="0" algn="l" defTabSz="932472" rtl="0" eaLnBrk="1" fontAlgn="base"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onsolas" panose="020B0609020204030204" pitchFamily="49" charset="0"/>
                  <a:ea typeface="Segoe UI Symbol"/>
                  <a:cs typeface="+mn-cs"/>
                </a:rPr>
                <a:t>  "user":"</a:t>
              </a:r>
              <a:r>
                <a:rPr kumimoji="0" lang="en-US" sz="1200" b="0" i="0" u="none" strike="noStrike" kern="1200" cap="none" spc="0" normalizeH="0" baseline="0" noProof="0" err="1">
                  <a:ln>
                    <a:noFill/>
                  </a:ln>
                  <a:solidFill>
                    <a:srgbClr val="000000"/>
                  </a:solidFill>
                  <a:effectLst/>
                  <a:uLnTx/>
                  <a:uFillTx/>
                  <a:latin typeface="Consolas" panose="020B0609020204030204" pitchFamily="49" charset="0"/>
                  <a:ea typeface="Segoe UI Symbol"/>
                  <a:cs typeface="+mn-cs"/>
                </a:rPr>
                <a:t>johndoe</a:t>
              </a:r>
              <a:r>
                <a:rPr kumimoji="0" lang="en-US" sz="1200" b="0" i="0" u="none" strike="noStrike" kern="1200" cap="none" spc="0" normalizeH="0" baseline="0" noProof="0">
                  <a:ln>
                    <a:noFill/>
                  </a:ln>
                  <a:solidFill>
                    <a:srgbClr val="000000"/>
                  </a:solidFill>
                  <a:effectLst/>
                  <a:uLnTx/>
                  <a:uFillTx/>
                  <a:latin typeface="Consolas" panose="020B0609020204030204" pitchFamily="49" charset="0"/>
                  <a:ea typeface="Segoe UI Symbol"/>
                  <a:cs typeface="+mn-cs"/>
                </a:rPr>
                <a:t>",</a:t>
              </a:r>
            </a:p>
            <a:p>
              <a:pPr marL="0" marR="0" lvl="0" indent="0" algn="l" defTabSz="932472" rtl="0" eaLnBrk="1" fontAlgn="base"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onsolas" panose="020B0609020204030204" pitchFamily="49" charset="0"/>
                  <a:ea typeface="Segoe UI Symbol"/>
                  <a:cs typeface="+mn-cs"/>
                </a:rPr>
                <a:t>  "cart":"0001"</a:t>
              </a:r>
            </a:p>
            <a:p>
              <a:pPr marL="0" marR="0" lvl="0" indent="0" algn="l" defTabSz="932472" rtl="0" eaLnBrk="1" fontAlgn="base"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onsolas" panose="020B0609020204030204" pitchFamily="49" charset="0"/>
                  <a:ea typeface="Segoe UI Symbol"/>
                  <a:cs typeface="+mn-cs"/>
                </a:rPr>
                <a:t>}</a:t>
              </a:r>
            </a:p>
          </p:txBody>
        </p:sp>
      </p:grpSp>
      <p:grpSp>
        <p:nvGrpSpPr>
          <p:cNvPr id="37" name="Group 36">
            <a:extLst>
              <a:ext uri="{FF2B5EF4-FFF2-40B4-BE49-F238E27FC236}">
                <a16:creationId xmlns:a16="http://schemas.microsoft.com/office/drawing/2014/main" id="{CA729193-21C6-4AB0-BB4B-83DA6E941BC4}"/>
              </a:ext>
            </a:extLst>
          </p:cNvPr>
          <p:cNvGrpSpPr/>
          <p:nvPr/>
        </p:nvGrpSpPr>
        <p:grpSpPr>
          <a:xfrm>
            <a:off x="4637941" y="3601959"/>
            <a:ext cx="2572284" cy="1493018"/>
            <a:chOff x="4637941" y="3601959"/>
            <a:chExt cx="2572284" cy="1493018"/>
          </a:xfrm>
        </p:grpSpPr>
        <p:sp>
          <p:nvSpPr>
            <p:cNvPr id="26" name="TextBox 25">
              <a:extLst>
                <a:ext uri="{FF2B5EF4-FFF2-40B4-BE49-F238E27FC236}">
                  <a16:creationId xmlns:a16="http://schemas.microsoft.com/office/drawing/2014/main" id="{8453E42D-2492-417F-B3F9-E1D24E3B303F}"/>
                </a:ext>
              </a:extLst>
            </p:cNvPr>
            <p:cNvSpPr txBox="1"/>
            <p:nvPr/>
          </p:nvSpPr>
          <p:spPr>
            <a:xfrm>
              <a:off x="4837023" y="3601959"/>
              <a:ext cx="2174120" cy="523220"/>
            </a:xfrm>
            <a:prstGeom prst="rect">
              <a:avLst/>
            </a:prstGeom>
            <a:noFill/>
          </p:spPr>
          <p:txBody>
            <a:bodyPr wrap="non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Post</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4"/>
                  </a:solidFill>
                  <a:effectLst/>
                  <a:uLnTx/>
                  <a:uFillTx/>
                  <a:latin typeface="Segoe UI"/>
                  <a:ea typeface="+mn-ea"/>
                  <a:cs typeface="+mn-cs"/>
                </a:rPr>
                <a:t>http://10.0.0.2:8000/checkout</a:t>
              </a:r>
            </a:p>
          </p:txBody>
        </p:sp>
        <p:sp>
          <p:nvSpPr>
            <p:cNvPr id="27" name="Rectangle 26">
              <a:extLst>
                <a:ext uri="{FF2B5EF4-FFF2-40B4-BE49-F238E27FC236}">
                  <a16:creationId xmlns:a16="http://schemas.microsoft.com/office/drawing/2014/main" id="{308A5C77-973E-4DCE-872B-9D94254CE266}"/>
                </a:ext>
              </a:extLst>
            </p:cNvPr>
            <p:cNvSpPr/>
            <p:nvPr/>
          </p:nvSpPr>
          <p:spPr bwMode="auto">
            <a:xfrm>
              <a:off x="4637941" y="4176737"/>
              <a:ext cx="2572284" cy="918240"/>
            </a:xfrm>
            <a:prstGeom prst="rect">
              <a:avLst/>
            </a:prstGeom>
            <a:solidFill>
              <a:schemeClr val="bg1"/>
            </a:solidFill>
            <a:ln w="7710" cap="flat">
              <a:noFill/>
              <a:prstDash val="solid"/>
              <a:miter/>
            </a:ln>
            <a:effectLst>
              <a:outerShdw blurRad="152400" sx="101000" sy="101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91440" rIns="36576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onsolas" panose="020B0609020204030204" pitchFamily="49" charset="0"/>
                  <a:ea typeface="Segoe UI Symbol"/>
                  <a:cs typeface="+mn-cs"/>
                </a:rPr>
                <a:t>{</a:t>
              </a:r>
            </a:p>
            <a:p>
              <a:pPr marL="0" marR="0" lvl="0" indent="0" algn="l" defTabSz="932472" rtl="0" eaLnBrk="1" fontAlgn="base"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onsolas" panose="020B0609020204030204" pitchFamily="49" charset="0"/>
                  <a:ea typeface="Segoe UI Symbol"/>
                  <a:cs typeface="+mn-cs"/>
                </a:rPr>
                <a:t>  "user":"</a:t>
              </a:r>
              <a:r>
                <a:rPr kumimoji="0" lang="en-US" sz="1200" b="0" i="0" u="none" strike="noStrike" kern="1200" cap="none" spc="0" normalizeH="0" baseline="0" noProof="0" err="1">
                  <a:ln>
                    <a:noFill/>
                  </a:ln>
                  <a:solidFill>
                    <a:srgbClr val="000000"/>
                  </a:solidFill>
                  <a:effectLst/>
                  <a:uLnTx/>
                  <a:uFillTx/>
                  <a:latin typeface="Consolas" panose="020B0609020204030204" pitchFamily="49" charset="0"/>
                  <a:ea typeface="Segoe UI Symbol"/>
                  <a:cs typeface="+mn-cs"/>
                </a:rPr>
                <a:t>johndoe</a:t>
              </a:r>
              <a:r>
                <a:rPr kumimoji="0" lang="en-US" sz="1200" b="0" i="0" u="none" strike="noStrike" kern="1200" cap="none" spc="0" normalizeH="0" baseline="0" noProof="0">
                  <a:ln>
                    <a:noFill/>
                  </a:ln>
                  <a:solidFill>
                    <a:srgbClr val="000000"/>
                  </a:solidFill>
                  <a:effectLst/>
                  <a:uLnTx/>
                  <a:uFillTx/>
                  <a:latin typeface="Consolas" panose="020B0609020204030204" pitchFamily="49" charset="0"/>
                  <a:ea typeface="Segoe UI Symbol"/>
                  <a:cs typeface="+mn-cs"/>
                </a:rPr>
                <a:t>",</a:t>
              </a:r>
            </a:p>
            <a:p>
              <a:pPr marL="0" marR="0" lvl="0" indent="0" algn="l" defTabSz="932472" rtl="0" eaLnBrk="1" fontAlgn="base"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onsolas" panose="020B0609020204030204" pitchFamily="49" charset="0"/>
                  <a:ea typeface="Segoe UI Symbol"/>
                  <a:cs typeface="+mn-cs"/>
                </a:rPr>
                <a:t>  "cart":"0001"</a:t>
              </a:r>
            </a:p>
            <a:p>
              <a:pPr marL="0" marR="0" lvl="0" indent="0" algn="l" defTabSz="932472" rtl="0" eaLnBrk="1" fontAlgn="base"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onsolas" panose="020B0609020204030204" pitchFamily="49" charset="0"/>
                  <a:ea typeface="Segoe UI Symbol"/>
                  <a:cs typeface="+mn-cs"/>
                </a:rPr>
                <a:t>}</a:t>
              </a:r>
            </a:p>
          </p:txBody>
        </p:sp>
      </p:grpSp>
      <p:sp>
        <p:nvSpPr>
          <p:cNvPr id="43" name="Freeform: Shape 42">
            <a:extLst>
              <a:ext uri="{FF2B5EF4-FFF2-40B4-BE49-F238E27FC236}">
                <a16:creationId xmlns:a16="http://schemas.microsoft.com/office/drawing/2014/main" id="{E838BF2E-C31B-44DC-BBEE-2B7D44549315}"/>
              </a:ext>
            </a:extLst>
          </p:cNvPr>
          <p:cNvSpPr/>
          <p:nvPr/>
        </p:nvSpPr>
        <p:spPr>
          <a:xfrm>
            <a:off x="584199" y="855663"/>
            <a:ext cx="5657851" cy="332399"/>
          </a:xfrm>
          <a:custGeom>
            <a:avLst/>
            <a:gdLst>
              <a:gd name="connsiteX0" fmla="*/ 0 w 4732020"/>
              <a:gd name="connsiteY0" fmla="*/ 0 h 1164569"/>
              <a:gd name="connsiteX1" fmla="*/ 4732020 w 4732020"/>
              <a:gd name="connsiteY1" fmla="*/ 0 h 1164569"/>
              <a:gd name="connsiteX2" fmla="*/ 4732020 w 4732020"/>
              <a:gd name="connsiteY2" fmla="*/ 1164569 h 1164569"/>
              <a:gd name="connsiteX3" fmla="*/ 0 w 4732020"/>
              <a:gd name="connsiteY3" fmla="*/ 1164569 h 1164569"/>
              <a:gd name="connsiteX4" fmla="*/ 0 w 4732020"/>
              <a:gd name="connsiteY4" fmla="*/ 0 h 1164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2020" h="1164569">
                <a:moveTo>
                  <a:pt x="0" y="0"/>
                </a:moveTo>
                <a:lnTo>
                  <a:pt x="4732020" y="0"/>
                </a:lnTo>
                <a:lnTo>
                  <a:pt x="4732020" y="1164569"/>
                </a:lnTo>
                <a:lnTo>
                  <a:pt x="0" y="116456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spAutoFit/>
          </a:bodyPr>
          <a:lstStyle/>
          <a:p>
            <a:pPr marL="0" marR="0" lvl="0" indent="0" algn="l" defTabSz="1422400" rtl="0" eaLnBrk="1" fontAlgn="auto" latinLnBrk="0" hangingPunct="1">
              <a:lnSpc>
                <a:spcPct val="90000"/>
              </a:lnSpc>
              <a:spcBef>
                <a:spcPct val="0"/>
              </a:spcBef>
              <a:spcAft>
                <a:spcPts val="600"/>
              </a:spcAft>
              <a:buClrTx/>
              <a:buSzTx/>
              <a:buFontTx/>
              <a:buNone/>
              <a:tabLst/>
              <a:defRPr/>
            </a:pPr>
            <a:r>
              <a:rPr kumimoji="0" lang="en-US" sz="2400" b="0" i="0" u="none" strike="noStrike" kern="1200" cap="none" spc="0" normalizeH="0" baseline="0" noProof="0">
                <a:ln>
                  <a:noFill/>
                </a:ln>
                <a:solidFill>
                  <a:srgbClr val="0078D4"/>
                </a:solidFill>
                <a:effectLst/>
                <a:uLnTx/>
                <a:uFillTx/>
                <a:latin typeface="Segoe UI Semibold"/>
                <a:ea typeface="+mn-ea"/>
                <a:cs typeface="+mn-cs"/>
              </a:rPr>
              <a:t>Service invocation</a:t>
            </a:r>
          </a:p>
        </p:txBody>
      </p:sp>
      <p:sp>
        <p:nvSpPr>
          <p:cNvPr id="44" name="Freeform: Shape 43">
            <a:extLst>
              <a:ext uri="{FF2B5EF4-FFF2-40B4-BE49-F238E27FC236}">
                <a16:creationId xmlns:a16="http://schemas.microsoft.com/office/drawing/2014/main" id="{229B3973-E22A-4912-B590-BAC83691737E}"/>
              </a:ext>
            </a:extLst>
          </p:cNvPr>
          <p:cNvSpPr/>
          <p:nvPr/>
        </p:nvSpPr>
        <p:spPr>
          <a:xfrm>
            <a:off x="584199" y="585788"/>
            <a:ext cx="4714875" cy="221599"/>
          </a:xfrm>
          <a:custGeom>
            <a:avLst/>
            <a:gdLst>
              <a:gd name="connsiteX0" fmla="*/ 0 w 4732020"/>
              <a:gd name="connsiteY0" fmla="*/ 0 h 1164569"/>
              <a:gd name="connsiteX1" fmla="*/ 4732020 w 4732020"/>
              <a:gd name="connsiteY1" fmla="*/ 0 h 1164569"/>
              <a:gd name="connsiteX2" fmla="*/ 4732020 w 4732020"/>
              <a:gd name="connsiteY2" fmla="*/ 1164569 h 1164569"/>
              <a:gd name="connsiteX3" fmla="*/ 0 w 4732020"/>
              <a:gd name="connsiteY3" fmla="*/ 1164569 h 1164569"/>
              <a:gd name="connsiteX4" fmla="*/ 0 w 4732020"/>
              <a:gd name="connsiteY4" fmla="*/ 0 h 1164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2020" h="1164569">
                <a:moveTo>
                  <a:pt x="0" y="0"/>
                </a:moveTo>
                <a:lnTo>
                  <a:pt x="4732020" y="0"/>
                </a:lnTo>
                <a:lnTo>
                  <a:pt x="4732020" y="1164569"/>
                </a:lnTo>
                <a:lnTo>
                  <a:pt x="0" y="116456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spAutoFit/>
          </a:bodyPr>
          <a:lstStyle/>
          <a:p>
            <a:pPr marL="0" marR="0" lvl="0" indent="0" algn="l" defTabSz="1422400" rtl="0" eaLnBrk="1" fontAlgn="auto" latinLnBrk="0" hangingPunct="1">
              <a:lnSpc>
                <a:spcPct val="90000"/>
              </a:lnSpc>
              <a:spcBef>
                <a:spcPct val="0"/>
              </a:spcBef>
              <a:spcAft>
                <a:spcPts val="60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Microservice building blocks</a:t>
            </a:r>
          </a:p>
        </p:txBody>
      </p:sp>
      <p:grpSp>
        <p:nvGrpSpPr>
          <p:cNvPr id="30" name="Group 29">
            <a:extLst>
              <a:ext uri="{FF2B5EF4-FFF2-40B4-BE49-F238E27FC236}">
                <a16:creationId xmlns:a16="http://schemas.microsoft.com/office/drawing/2014/main" id="{2D915A69-A5E1-49CE-B04A-4C66CA7ABB24}"/>
              </a:ext>
            </a:extLst>
          </p:cNvPr>
          <p:cNvGrpSpPr/>
          <p:nvPr/>
        </p:nvGrpSpPr>
        <p:grpSpPr>
          <a:xfrm>
            <a:off x="8569711" y="2197346"/>
            <a:ext cx="1737360" cy="1737360"/>
            <a:chOff x="7552123" y="135561"/>
            <a:chExt cx="1737360" cy="1737360"/>
          </a:xfrm>
        </p:grpSpPr>
        <p:sp>
          <p:nvSpPr>
            <p:cNvPr id="31" name="Rounded Rectangle 5">
              <a:extLst>
                <a:ext uri="{FF2B5EF4-FFF2-40B4-BE49-F238E27FC236}">
                  <a16:creationId xmlns:a16="http://schemas.microsoft.com/office/drawing/2014/main" id="{9F8B318E-D13E-478F-9451-E396D91D44B7}"/>
                </a:ext>
              </a:extLst>
            </p:cNvPr>
            <p:cNvSpPr/>
            <p:nvPr/>
          </p:nvSpPr>
          <p:spPr bwMode="auto">
            <a:xfrm>
              <a:off x="7552123" y="135561"/>
              <a:ext cx="1737360" cy="1737360"/>
            </a:xfrm>
            <a:prstGeom prst="rect">
              <a:avLst/>
            </a:prstGeom>
            <a:solidFill>
              <a:schemeClr val="bg1"/>
            </a:solidFill>
            <a:ln>
              <a:noFill/>
            </a:ln>
            <a:effectLst>
              <a:outerShdw blurRad="152400" sx="102000" sy="102000" algn="ctr" rotWithShape="0">
                <a:prstClr val="black">
                  <a:alpha val="5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Semibold"/>
                <a:ea typeface="+mn-ea"/>
                <a:cs typeface="+mn-cs"/>
              </a:endParaRPr>
            </a:p>
          </p:txBody>
        </p:sp>
        <p:pic>
          <p:nvPicPr>
            <p:cNvPr id="32" name="Graphic 31">
              <a:extLst>
                <a:ext uri="{FF2B5EF4-FFF2-40B4-BE49-F238E27FC236}">
                  <a16:creationId xmlns:a16="http://schemas.microsoft.com/office/drawing/2014/main" id="{B2B9856D-96CE-4E57-A06D-CF08BFA99D2F}"/>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9333" t="18330" r="9333" b="18330"/>
            <a:stretch/>
          </p:blipFill>
          <p:spPr>
            <a:xfrm>
              <a:off x="7936554" y="627119"/>
              <a:ext cx="968498" cy="754245"/>
            </a:xfrm>
            <a:prstGeom prst="rect">
              <a:avLst/>
            </a:prstGeom>
          </p:spPr>
        </p:pic>
      </p:grpSp>
      <p:grpSp>
        <p:nvGrpSpPr>
          <p:cNvPr id="33" name="Group 32">
            <a:extLst>
              <a:ext uri="{FF2B5EF4-FFF2-40B4-BE49-F238E27FC236}">
                <a16:creationId xmlns:a16="http://schemas.microsoft.com/office/drawing/2014/main" id="{8AD66694-3540-4EFC-8DBA-8275C17C7989}"/>
              </a:ext>
            </a:extLst>
          </p:cNvPr>
          <p:cNvGrpSpPr/>
          <p:nvPr/>
        </p:nvGrpSpPr>
        <p:grpSpPr>
          <a:xfrm>
            <a:off x="8569711" y="4559936"/>
            <a:ext cx="1737360" cy="1737360"/>
            <a:chOff x="7552123" y="135561"/>
            <a:chExt cx="1737360" cy="1737360"/>
          </a:xfrm>
        </p:grpSpPr>
        <p:sp>
          <p:nvSpPr>
            <p:cNvPr id="34" name="Rounded Rectangle 5">
              <a:extLst>
                <a:ext uri="{FF2B5EF4-FFF2-40B4-BE49-F238E27FC236}">
                  <a16:creationId xmlns:a16="http://schemas.microsoft.com/office/drawing/2014/main" id="{B1F19929-7B50-43F3-9E25-693E551FB3C3}"/>
                </a:ext>
              </a:extLst>
            </p:cNvPr>
            <p:cNvSpPr/>
            <p:nvPr/>
          </p:nvSpPr>
          <p:spPr bwMode="auto">
            <a:xfrm>
              <a:off x="7552123" y="135561"/>
              <a:ext cx="1737360" cy="1737360"/>
            </a:xfrm>
            <a:prstGeom prst="rect">
              <a:avLst/>
            </a:prstGeom>
            <a:solidFill>
              <a:schemeClr val="bg1"/>
            </a:solidFill>
            <a:ln>
              <a:noFill/>
            </a:ln>
            <a:effectLst>
              <a:outerShdw blurRad="152400" sx="102000" sy="102000" algn="ctr" rotWithShape="0">
                <a:prstClr val="black">
                  <a:alpha val="5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Semibold"/>
                <a:ea typeface="+mn-ea"/>
                <a:cs typeface="+mn-cs"/>
              </a:endParaRPr>
            </a:p>
          </p:txBody>
        </p:sp>
        <p:pic>
          <p:nvPicPr>
            <p:cNvPr id="35" name="Graphic 34">
              <a:extLst>
                <a:ext uri="{FF2B5EF4-FFF2-40B4-BE49-F238E27FC236}">
                  <a16:creationId xmlns:a16="http://schemas.microsoft.com/office/drawing/2014/main" id="{651CAC51-4292-4B2B-B5FD-D2F5465AC44C}"/>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9333" t="18330" r="9333" b="18330"/>
            <a:stretch/>
          </p:blipFill>
          <p:spPr>
            <a:xfrm>
              <a:off x="7936554" y="627119"/>
              <a:ext cx="968498" cy="754245"/>
            </a:xfrm>
            <a:prstGeom prst="rect">
              <a:avLst/>
            </a:prstGeom>
          </p:spPr>
        </p:pic>
      </p:grpSp>
    </p:spTree>
    <p:extLst>
      <p:ext uri="{BB962C8B-B14F-4D97-AF65-F5344CB8AC3E}">
        <p14:creationId xmlns:p14="http://schemas.microsoft.com/office/powerpoint/2010/main" val="20316590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500"/>
                                        <p:tgtEl>
                                          <p:spTgt spid="44"/>
                                        </p:tgtEl>
                                      </p:cBhvr>
                                    </p:animEffect>
                                  </p:childTnLst>
                                </p:cTn>
                              </p:par>
                              <p:par>
                                <p:cTn id="8" presetID="42" presetClass="path" presetSubtype="0" decel="100000" fill="hold" grpId="1" nodeType="withEffect">
                                  <p:stCondLst>
                                    <p:cond delay="0"/>
                                  </p:stCondLst>
                                  <p:childTnLst>
                                    <p:animMotion origin="layout" path="M 1.66667E-6 -1.85185E-6 L 1.66667E-6 0.03773 " pathEditMode="relative" rAng="0" ptsTypes="AA">
                                      <p:cBhvr>
                                        <p:cTn id="9" dur="750" spd="-100000" fill="hold"/>
                                        <p:tgtEl>
                                          <p:spTgt spid="44"/>
                                        </p:tgtEl>
                                        <p:attrNameLst>
                                          <p:attrName>ppt_x</p:attrName>
                                          <p:attrName>ppt_y</p:attrName>
                                        </p:attrNameLst>
                                      </p:cBhvr>
                                      <p:rCtr x="0" y="1875"/>
                                    </p:animMotion>
                                  </p:childTnLst>
                                </p:cTn>
                              </p:par>
                              <p:par>
                                <p:cTn id="10" presetID="10" presetClass="entr" presetSubtype="0" fill="hold" grpId="0" nodeType="withEffect">
                                  <p:stCondLst>
                                    <p:cond delay="0"/>
                                  </p:stCondLst>
                                  <p:childTnLst>
                                    <p:set>
                                      <p:cBhvr>
                                        <p:cTn id="11" dur="1" fill="hold">
                                          <p:stCondLst>
                                            <p:cond delay="0"/>
                                          </p:stCondLst>
                                        </p:cTn>
                                        <p:tgtEl>
                                          <p:spTgt spid="43"/>
                                        </p:tgtEl>
                                        <p:attrNameLst>
                                          <p:attrName>style.visibility</p:attrName>
                                        </p:attrNameLst>
                                      </p:cBhvr>
                                      <p:to>
                                        <p:strVal val="visible"/>
                                      </p:to>
                                    </p:set>
                                    <p:animEffect transition="in" filter="fade">
                                      <p:cBhvr>
                                        <p:cTn id="12" dur="500"/>
                                        <p:tgtEl>
                                          <p:spTgt spid="43"/>
                                        </p:tgtEl>
                                      </p:cBhvr>
                                    </p:animEffect>
                                  </p:childTnLst>
                                </p:cTn>
                              </p:par>
                              <p:par>
                                <p:cTn id="13" presetID="42" presetClass="path" presetSubtype="0" decel="100000" fill="hold" grpId="1" nodeType="withEffect">
                                  <p:stCondLst>
                                    <p:cond delay="0"/>
                                  </p:stCondLst>
                                  <p:childTnLst>
                                    <p:animMotion origin="layout" path="M 1.66667E-6 -1.85185E-6 L 1.66667E-6 0.03773 " pathEditMode="relative" rAng="0" ptsTypes="AA">
                                      <p:cBhvr>
                                        <p:cTn id="14" dur="750" spd="-100000" fill="hold"/>
                                        <p:tgtEl>
                                          <p:spTgt spid="43"/>
                                        </p:tgtEl>
                                        <p:attrNameLst>
                                          <p:attrName>ppt_x</p:attrName>
                                          <p:attrName>ppt_y</p:attrName>
                                        </p:attrNameLst>
                                      </p:cBhvr>
                                      <p:rCtr x="0" y="1875"/>
                                    </p:animMotion>
                                  </p:childTnLst>
                                </p:cTn>
                              </p:par>
                              <p:par>
                                <p:cTn id="15" presetID="10" presetClass="entr" presetSubtype="0" fill="hold" nodeType="withEffect">
                                  <p:stCondLst>
                                    <p:cond delay="0"/>
                                  </p:stCondLst>
                                  <p:childTnLst>
                                    <p:set>
                                      <p:cBhvr>
                                        <p:cTn id="16" dur="1" fill="hold">
                                          <p:stCondLst>
                                            <p:cond delay="0"/>
                                          </p:stCondLst>
                                        </p:cTn>
                                        <p:tgtEl>
                                          <p:spTgt spid="30"/>
                                        </p:tgtEl>
                                        <p:attrNameLst>
                                          <p:attrName>style.visibility</p:attrName>
                                        </p:attrNameLst>
                                      </p:cBhvr>
                                      <p:to>
                                        <p:strVal val="visible"/>
                                      </p:to>
                                    </p:set>
                                    <p:animEffect transition="in" filter="fade">
                                      <p:cBhvr>
                                        <p:cTn id="17" dur="500"/>
                                        <p:tgtEl>
                                          <p:spTgt spid="30"/>
                                        </p:tgtEl>
                                      </p:cBhvr>
                                    </p:animEffect>
                                  </p:childTnLst>
                                </p:cTn>
                              </p:par>
                              <p:par>
                                <p:cTn id="18" presetID="42" presetClass="path" presetSubtype="0" decel="100000" fill="hold" nodeType="withEffect">
                                  <p:stCondLst>
                                    <p:cond delay="0"/>
                                  </p:stCondLst>
                                  <p:childTnLst>
                                    <p:animMotion origin="layout" path="M 1.45833E-6 -7.40741E-7 L 1.45833E-6 0.03773 " pathEditMode="relative" rAng="0" ptsTypes="AA">
                                      <p:cBhvr>
                                        <p:cTn id="19" dur="750" spd="-100000" fill="hold"/>
                                        <p:tgtEl>
                                          <p:spTgt spid="30"/>
                                        </p:tgtEl>
                                        <p:attrNameLst>
                                          <p:attrName>ppt_x</p:attrName>
                                          <p:attrName>ppt_y</p:attrName>
                                        </p:attrNameLst>
                                      </p:cBhvr>
                                      <p:rCtr x="0" y="1875"/>
                                    </p:animMotion>
                                  </p:childTnLst>
                                </p:cTn>
                              </p:par>
                              <p:par>
                                <p:cTn id="20" presetID="10" presetClass="entr" presetSubtype="0" fill="hold" nodeType="withEffect">
                                  <p:stCondLst>
                                    <p:cond delay="0"/>
                                  </p:stCondLst>
                                  <p:childTnLst>
                                    <p:set>
                                      <p:cBhvr>
                                        <p:cTn id="21" dur="1" fill="hold">
                                          <p:stCondLst>
                                            <p:cond delay="0"/>
                                          </p:stCondLst>
                                        </p:cTn>
                                        <p:tgtEl>
                                          <p:spTgt spid="33"/>
                                        </p:tgtEl>
                                        <p:attrNameLst>
                                          <p:attrName>style.visibility</p:attrName>
                                        </p:attrNameLst>
                                      </p:cBhvr>
                                      <p:to>
                                        <p:strVal val="visible"/>
                                      </p:to>
                                    </p:set>
                                    <p:animEffect transition="in" filter="fade">
                                      <p:cBhvr>
                                        <p:cTn id="22" dur="500"/>
                                        <p:tgtEl>
                                          <p:spTgt spid="33"/>
                                        </p:tgtEl>
                                      </p:cBhvr>
                                    </p:animEffect>
                                  </p:childTnLst>
                                </p:cTn>
                              </p:par>
                              <p:par>
                                <p:cTn id="23" presetID="42" presetClass="path" presetSubtype="0" decel="100000" fill="hold" nodeType="withEffect">
                                  <p:stCondLst>
                                    <p:cond delay="0"/>
                                  </p:stCondLst>
                                  <p:childTnLst>
                                    <p:animMotion origin="layout" path="M 1.45833E-6 4.81481E-6 L 1.45833E-6 0.03773 " pathEditMode="relative" rAng="0" ptsTypes="AA">
                                      <p:cBhvr>
                                        <p:cTn id="24" dur="750" spd="-100000" fill="hold"/>
                                        <p:tgtEl>
                                          <p:spTgt spid="33"/>
                                        </p:tgtEl>
                                        <p:attrNameLst>
                                          <p:attrName>ppt_x</p:attrName>
                                          <p:attrName>ppt_y</p:attrName>
                                        </p:attrNameLst>
                                      </p:cBhvr>
                                      <p:rCtr x="0" y="1875"/>
                                    </p:animMotion>
                                  </p:childTnLst>
                                </p:cTn>
                              </p:par>
                              <p:par>
                                <p:cTn id="25" presetID="10" presetClass="entr" presetSubtype="0" fill="hold" nodeType="with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500"/>
                                        <p:tgtEl>
                                          <p:spTgt spid="3"/>
                                        </p:tgtEl>
                                      </p:cBhvr>
                                    </p:animEffect>
                                  </p:childTnLst>
                                </p:cTn>
                              </p:par>
                              <p:par>
                                <p:cTn id="28" presetID="42" presetClass="path" presetSubtype="0" decel="100000" fill="hold" nodeType="withEffect">
                                  <p:stCondLst>
                                    <p:cond delay="0"/>
                                  </p:stCondLst>
                                  <p:childTnLst>
                                    <p:animMotion origin="layout" path="M 1.45833E-6 -7.40741E-7 L 1.45833E-6 0.03773 " pathEditMode="relative" rAng="0" ptsTypes="AA">
                                      <p:cBhvr>
                                        <p:cTn id="29" dur="750" spd="-100000" fill="hold"/>
                                        <p:tgtEl>
                                          <p:spTgt spid="3"/>
                                        </p:tgtEl>
                                        <p:attrNameLst>
                                          <p:attrName>ppt_x</p:attrName>
                                          <p:attrName>ppt_y</p:attrName>
                                        </p:attrNameLst>
                                      </p:cBhvr>
                                      <p:rCtr x="0" y="1875"/>
                                    </p:animMotion>
                                  </p:childTnLst>
                                </p:cTn>
                              </p:par>
                              <p:par>
                                <p:cTn id="30" presetID="10" presetClass="entr" presetSubtype="0" fill="hold" nodeType="with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fade">
                                      <p:cBhvr>
                                        <p:cTn id="32" dur="500"/>
                                        <p:tgtEl>
                                          <p:spTgt spid="4"/>
                                        </p:tgtEl>
                                      </p:cBhvr>
                                    </p:animEffect>
                                  </p:childTnLst>
                                </p:cTn>
                              </p:par>
                              <p:par>
                                <p:cTn id="33" presetID="42" presetClass="path" presetSubtype="0" decel="100000" fill="hold" nodeType="withEffect">
                                  <p:stCondLst>
                                    <p:cond delay="0"/>
                                  </p:stCondLst>
                                  <p:childTnLst>
                                    <p:animMotion origin="layout" path="M 1.45833E-6 -7.40741E-7 L 1.45833E-6 0.03773 " pathEditMode="relative" rAng="0" ptsTypes="AA">
                                      <p:cBhvr>
                                        <p:cTn id="34" dur="750" spd="-100000" fill="hold"/>
                                        <p:tgtEl>
                                          <p:spTgt spid="4"/>
                                        </p:tgtEl>
                                        <p:attrNameLst>
                                          <p:attrName>ppt_x</p:attrName>
                                          <p:attrName>ppt_y</p:attrName>
                                        </p:attrNameLst>
                                      </p:cBhvr>
                                      <p:rCtr x="0" y="1875"/>
                                    </p:animMotion>
                                  </p:childTnLst>
                                </p:cTn>
                              </p:par>
                              <p:par>
                                <p:cTn id="35" presetID="22" presetClass="entr" presetSubtype="8" fill="hold" nodeType="with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wipe(left)">
                                      <p:cBhvr>
                                        <p:cTn id="37" dur="500"/>
                                        <p:tgtEl>
                                          <p:spTgt spid="19"/>
                                        </p:tgtEl>
                                      </p:cBhvr>
                                    </p:animEffect>
                                  </p:childTnLst>
                                </p:cTn>
                              </p:par>
                              <p:par>
                                <p:cTn id="38" presetID="22" presetClass="entr" presetSubtype="2" fill="hold" nodeType="withEffect">
                                  <p:stCondLst>
                                    <p:cond delay="0"/>
                                  </p:stCondLst>
                                  <p:childTnLst>
                                    <p:set>
                                      <p:cBhvr>
                                        <p:cTn id="39" dur="1" fill="hold">
                                          <p:stCondLst>
                                            <p:cond delay="0"/>
                                          </p:stCondLst>
                                        </p:cTn>
                                        <p:tgtEl>
                                          <p:spTgt spid="20"/>
                                        </p:tgtEl>
                                        <p:attrNameLst>
                                          <p:attrName>style.visibility</p:attrName>
                                        </p:attrNameLst>
                                      </p:cBhvr>
                                      <p:to>
                                        <p:strVal val="visible"/>
                                      </p:to>
                                    </p:set>
                                    <p:animEffect transition="in" filter="wipe(right)">
                                      <p:cBhvr>
                                        <p:cTn id="40" dur="500"/>
                                        <p:tgtEl>
                                          <p:spTgt spid="20"/>
                                        </p:tgtEl>
                                      </p:cBhvr>
                                    </p:animEffect>
                                  </p:childTnLst>
                                </p:cTn>
                              </p:par>
                              <p:par>
                                <p:cTn id="41" presetID="22" presetClass="entr" presetSubtype="2" fill="hold" nodeType="withEffect">
                                  <p:stCondLst>
                                    <p:cond delay="0"/>
                                  </p:stCondLst>
                                  <p:childTnLst>
                                    <p:set>
                                      <p:cBhvr>
                                        <p:cTn id="42" dur="1" fill="hold">
                                          <p:stCondLst>
                                            <p:cond delay="0"/>
                                          </p:stCondLst>
                                        </p:cTn>
                                        <p:tgtEl>
                                          <p:spTgt spid="21"/>
                                        </p:tgtEl>
                                        <p:attrNameLst>
                                          <p:attrName>style.visibility</p:attrName>
                                        </p:attrNameLst>
                                      </p:cBhvr>
                                      <p:to>
                                        <p:strVal val="visible"/>
                                      </p:to>
                                    </p:set>
                                    <p:animEffect transition="in" filter="wipe(right)">
                                      <p:cBhvr>
                                        <p:cTn id="43" dur="500"/>
                                        <p:tgtEl>
                                          <p:spTgt spid="21"/>
                                        </p:tgtEl>
                                      </p:cBhvr>
                                    </p:animEffect>
                                  </p:childTnLst>
                                </p:cTn>
                              </p:par>
                              <p:par>
                                <p:cTn id="44" presetID="22" presetClass="entr" presetSubtype="8" fill="hold" nodeType="withEffect">
                                  <p:stCondLst>
                                    <p:cond delay="0"/>
                                  </p:stCondLst>
                                  <p:childTnLst>
                                    <p:set>
                                      <p:cBhvr>
                                        <p:cTn id="45" dur="1" fill="hold">
                                          <p:stCondLst>
                                            <p:cond delay="0"/>
                                          </p:stCondLst>
                                        </p:cTn>
                                        <p:tgtEl>
                                          <p:spTgt spid="22"/>
                                        </p:tgtEl>
                                        <p:attrNameLst>
                                          <p:attrName>style.visibility</p:attrName>
                                        </p:attrNameLst>
                                      </p:cBhvr>
                                      <p:to>
                                        <p:strVal val="visible"/>
                                      </p:to>
                                    </p:set>
                                    <p:animEffect transition="in" filter="wipe(left)">
                                      <p:cBhvr>
                                        <p:cTn id="46" dur="500"/>
                                        <p:tgtEl>
                                          <p:spTgt spid="22"/>
                                        </p:tgtEl>
                                      </p:cBhvr>
                                    </p:animEffect>
                                  </p:childTnLst>
                                </p:cTn>
                              </p:par>
                              <p:par>
                                <p:cTn id="47" presetID="10" presetClass="entr" presetSubtype="0" fill="hold" nodeType="withEffect">
                                  <p:stCondLst>
                                    <p:cond delay="0"/>
                                  </p:stCondLst>
                                  <p:childTnLst>
                                    <p:set>
                                      <p:cBhvr>
                                        <p:cTn id="48" dur="1" fill="hold">
                                          <p:stCondLst>
                                            <p:cond delay="0"/>
                                          </p:stCondLst>
                                        </p:cTn>
                                        <p:tgtEl>
                                          <p:spTgt spid="37"/>
                                        </p:tgtEl>
                                        <p:attrNameLst>
                                          <p:attrName>style.visibility</p:attrName>
                                        </p:attrNameLst>
                                      </p:cBhvr>
                                      <p:to>
                                        <p:strVal val="visible"/>
                                      </p:to>
                                    </p:set>
                                    <p:animEffect transition="in" filter="fade">
                                      <p:cBhvr>
                                        <p:cTn id="49" dur="500"/>
                                        <p:tgtEl>
                                          <p:spTgt spid="37"/>
                                        </p:tgtEl>
                                      </p:cBhvr>
                                    </p:animEffect>
                                  </p:childTnLst>
                                </p:cTn>
                              </p:par>
                              <p:par>
                                <p:cTn id="50" presetID="42" presetClass="path" presetSubtype="0" decel="100000" fill="hold" nodeType="withEffect">
                                  <p:stCondLst>
                                    <p:cond delay="0"/>
                                  </p:stCondLst>
                                  <p:childTnLst>
                                    <p:animMotion origin="layout" path="M 1.45833E-6 4.81481E-6 L 1.45833E-6 0.03773 " pathEditMode="relative" rAng="0" ptsTypes="AA">
                                      <p:cBhvr>
                                        <p:cTn id="51" dur="750" spd="-100000" fill="hold"/>
                                        <p:tgtEl>
                                          <p:spTgt spid="37"/>
                                        </p:tgtEl>
                                        <p:attrNameLst>
                                          <p:attrName>ppt_x</p:attrName>
                                          <p:attrName>ppt_y</p:attrName>
                                        </p:attrNameLst>
                                      </p:cBhvr>
                                      <p:rCtr x="0" y="1875"/>
                                    </p:animMotion>
                                  </p:childTnLst>
                                </p:cTn>
                              </p:par>
                              <p:par>
                                <p:cTn id="52" presetID="10" presetClass="entr" presetSubtype="0" fill="hold" nodeType="withEffect">
                                  <p:stCondLst>
                                    <p:cond delay="0"/>
                                  </p:stCondLst>
                                  <p:childTnLst>
                                    <p:set>
                                      <p:cBhvr>
                                        <p:cTn id="53" dur="1" fill="hold">
                                          <p:stCondLst>
                                            <p:cond delay="0"/>
                                          </p:stCondLst>
                                        </p:cTn>
                                        <p:tgtEl>
                                          <p:spTgt spid="36"/>
                                        </p:tgtEl>
                                        <p:attrNameLst>
                                          <p:attrName>style.visibility</p:attrName>
                                        </p:attrNameLst>
                                      </p:cBhvr>
                                      <p:to>
                                        <p:strVal val="visible"/>
                                      </p:to>
                                    </p:set>
                                    <p:animEffect transition="in" filter="fade">
                                      <p:cBhvr>
                                        <p:cTn id="54" dur="500"/>
                                        <p:tgtEl>
                                          <p:spTgt spid="36"/>
                                        </p:tgtEl>
                                      </p:cBhvr>
                                    </p:animEffect>
                                  </p:childTnLst>
                                </p:cTn>
                              </p:par>
                              <p:par>
                                <p:cTn id="55" presetID="42" presetClass="path" presetSubtype="0" decel="100000" fill="hold" nodeType="withEffect">
                                  <p:stCondLst>
                                    <p:cond delay="0"/>
                                  </p:stCondLst>
                                  <p:childTnLst>
                                    <p:animMotion origin="layout" path="M 1.45833E-6 4.81481E-6 L 1.45833E-6 0.03773 " pathEditMode="relative" rAng="0" ptsTypes="AA">
                                      <p:cBhvr>
                                        <p:cTn id="56" dur="750" spd="-100000" fill="hold"/>
                                        <p:tgtEl>
                                          <p:spTgt spid="36"/>
                                        </p:tgtEl>
                                        <p:attrNameLst>
                                          <p:attrName>ppt_x</p:attrName>
                                          <p:attrName>ppt_y</p:attrName>
                                        </p:attrNameLst>
                                      </p:cBhvr>
                                      <p:rCtr x="0" y="1875"/>
                                    </p:animMotion>
                                  </p:childTnLst>
                                </p:cTn>
                              </p:par>
                              <p:par>
                                <p:cTn id="57" presetID="22" presetClass="entr" presetSubtype="1" fill="hold" nodeType="withEffect">
                                  <p:stCondLst>
                                    <p:cond delay="0"/>
                                  </p:stCondLst>
                                  <p:childTnLst>
                                    <p:set>
                                      <p:cBhvr>
                                        <p:cTn id="58" dur="1" fill="hold">
                                          <p:stCondLst>
                                            <p:cond delay="0"/>
                                          </p:stCondLst>
                                        </p:cTn>
                                        <p:tgtEl>
                                          <p:spTgt spid="23"/>
                                        </p:tgtEl>
                                        <p:attrNameLst>
                                          <p:attrName>style.visibility</p:attrName>
                                        </p:attrNameLst>
                                      </p:cBhvr>
                                      <p:to>
                                        <p:strVal val="visible"/>
                                      </p:to>
                                    </p:set>
                                    <p:animEffect transition="in" filter="wipe(up)">
                                      <p:cBhvr>
                                        <p:cTn id="59"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43" grpId="1"/>
      <p:bldP spid="44" grpId="0"/>
      <p:bldP spid="44" grpId="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0ABB0CE8-390E-4123-90DA-D3C23C6FB6C9}"/>
              </a:ext>
            </a:extLst>
          </p:cNvPr>
          <p:cNvGrpSpPr/>
          <p:nvPr/>
        </p:nvGrpSpPr>
        <p:grpSpPr>
          <a:xfrm>
            <a:off x="588263" y="2538065"/>
            <a:ext cx="1737360" cy="1734143"/>
            <a:chOff x="588263" y="2372175"/>
            <a:chExt cx="1737360" cy="1734143"/>
          </a:xfrm>
        </p:grpSpPr>
        <p:sp>
          <p:nvSpPr>
            <p:cNvPr id="4" name="Rounded Rectangle 5">
              <a:extLst>
                <a:ext uri="{FF2B5EF4-FFF2-40B4-BE49-F238E27FC236}">
                  <a16:creationId xmlns:a16="http://schemas.microsoft.com/office/drawing/2014/main" id="{816640C1-B043-4B4C-AA74-0A0EFC692AAB}"/>
                </a:ext>
              </a:extLst>
            </p:cNvPr>
            <p:cNvSpPr/>
            <p:nvPr/>
          </p:nvSpPr>
          <p:spPr bwMode="auto">
            <a:xfrm>
              <a:off x="588263" y="2372175"/>
              <a:ext cx="1737360" cy="1734143"/>
            </a:xfrm>
            <a:prstGeom prst="rect">
              <a:avLst/>
            </a:prstGeom>
            <a:solidFill>
              <a:schemeClr val="accent6">
                <a:lumMod val="20000"/>
                <a:lumOff val="80000"/>
              </a:schemeClr>
            </a:solidFill>
            <a:ln>
              <a:noFill/>
            </a:ln>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457200"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App</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a:t>
              </a:r>
              <a:r>
                <a:rPr kumimoji="0" lang="en-US" sz="1600" b="0" i="0" u="none" strike="noStrike" kern="1200" cap="none" spc="0" normalizeH="0" baseline="0" noProof="0" err="1">
                  <a:ln>
                    <a:noFill/>
                  </a:ln>
                  <a:solidFill>
                    <a:srgbClr val="000000"/>
                  </a:solidFill>
                  <a:effectLst/>
                  <a:uLnTx/>
                  <a:uFillTx/>
                  <a:latin typeface="Segoe UI Semibold"/>
                  <a:ea typeface="+mn-ea"/>
                  <a:cs typeface="+mn-cs"/>
                </a:rPr>
                <a:t>myApp</a:t>
              </a:r>
              <a:r>
                <a:rPr kumimoji="0" lang="en-US" sz="1600" b="0" i="0" u="none" strike="noStrike" kern="1200" cap="none" spc="0" normalizeH="0" baseline="0" noProof="0">
                  <a:ln>
                    <a:noFill/>
                  </a:ln>
                  <a:solidFill>
                    <a:srgbClr val="000000"/>
                  </a:solidFill>
                  <a:effectLst/>
                  <a:uLnTx/>
                  <a:uFillTx/>
                  <a:latin typeface="Segoe UI Semibold"/>
                  <a:ea typeface="+mn-ea"/>
                  <a:cs typeface="+mn-cs"/>
                </a:rPr>
                <a:t>”</a:t>
              </a:r>
              <a:endParaRPr kumimoji="0" lang="en-US" sz="1400" b="0" i="0" u="none" strike="noStrike" kern="1200" cap="none" spc="0" normalizeH="0" baseline="0" noProof="0">
                <a:ln>
                  <a:noFill/>
                </a:ln>
                <a:solidFill>
                  <a:srgbClr val="000000"/>
                </a:solidFill>
                <a:effectLst/>
                <a:uLnTx/>
                <a:uFillTx/>
                <a:latin typeface="Segoe UI Semibold"/>
                <a:ea typeface="+mn-ea"/>
                <a:cs typeface="+mn-cs"/>
              </a:endParaRPr>
            </a:p>
          </p:txBody>
        </p:sp>
        <p:grpSp>
          <p:nvGrpSpPr>
            <p:cNvPr id="5" name="app development" descr="application development">
              <a:extLst>
                <a:ext uri="{FF2B5EF4-FFF2-40B4-BE49-F238E27FC236}">
                  <a16:creationId xmlns:a16="http://schemas.microsoft.com/office/drawing/2014/main" id="{1045A5B9-E107-4D40-A025-1AB3E8FF13DD}"/>
                </a:ext>
              </a:extLst>
            </p:cNvPr>
            <p:cNvGrpSpPr/>
            <p:nvPr/>
          </p:nvGrpSpPr>
          <p:grpSpPr>
            <a:xfrm>
              <a:off x="1203300" y="2791399"/>
              <a:ext cx="500421" cy="301755"/>
              <a:chOff x="1619314" y="4798630"/>
              <a:chExt cx="500421" cy="301755"/>
            </a:xfrm>
          </p:grpSpPr>
          <p:sp>
            <p:nvSpPr>
              <p:cNvPr id="6" name="Freeform: Shape 5">
                <a:extLst>
                  <a:ext uri="{FF2B5EF4-FFF2-40B4-BE49-F238E27FC236}">
                    <a16:creationId xmlns:a16="http://schemas.microsoft.com/office/drawing/2014/main" id="{563805A3-2A06-47FE-8C96-712B990D2CD2}"/>
                  </a:ext>
                </a:extLst>
              </p:cNvPr>
              <p:cNvSpPr/>
              <p:nvPr/>
            </p:nvSpPr>
            <p:spPr>
              <a:xfrm>
                <a:off x="1974276" y="4799077"/>
                <a:ext cx="145459" cy="301308"/>
              </a:xfrm>
              <a:custGeom>
                <a:avLst/>
                <a:gdLst>
                  <a:gd name="connsiteX0" fmla="*/ 22237 w 145458"/>
                  <a:gd name="connsiteY0" fmla="*/ 300372 h 301307"/>
                  <a:gd name="connsiteX1" fmla="*/ 2089 w 145458"/>
                  <a:gd name="connsiteY1" fmla="*/ 283378 h 301307"/>
                  <a:gd name="connsiteX2" fmla="*/ 111941 w 145458"/>
                  <a:gd name="connsiteY2" fmla="*/ 153201 h 301307"/>
                  <a:gd name="connsiteX3" fmla="*/ 5505 w 145458"/>
                  <a:gd name="connsiteY3" fmla="*/ 18383 h 301307"/>
                  <a:gd name="connsiteX4" fmla="*/ 26092 w 145458"/>
                  <a:gd name="connsiteY4" fmla="*/ 2089 h 301307"/>
                  <a:gd name="connsiteX5" fmla="*/ 145843 w 145458"/>
                  <a:gd name="connsiteY5" fmla="*/ 153727 h 301307"/>
                  <a:gd name="connsiteX6" fmla="*/ 22237 w 145458"/>
                  <a:gd name="connsiteY6" fmla="*/ 300372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22237" y="300372"/>
                    </a:moveTo>
                    <a:lnTo>
                      <a:pt x="2089" y="283378"/>
                    </a:lnTo>
                    <a:lnTo>
                      <a:pt x="111941" y="153201"/>
                    </a:lnTo>
                    <a:lnTo>
                      <a:pt x="5505" y="18383"/>
                    </a:lnTo>
                    <a:lnTo>
                      <a:pt x="26092" y="2089"/>
                    </a:lnTo>
                    <a:lnTo>
                      <a:pt x="145843" y="153727"/>
                    </a:lnTo>
                    <a:lnTo>
                      <a:pt x="22237" y="300372"/>
                    </a:lnTo>
                    <a:close/>
                  </a:path>
                </a:pathLst>
              </a:custGeom>
              <a:solidFill>
                <a:srgbClr val="0078D4"/>
              </a:solidFill>
              <a:ln w="51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7" name="Freeform: Shape 6">
                <a:extLst>
                  <a:ext uri="{FF2B5EF4-FFF2-40B4-BE49-F238E27FC236}">
                    <a16:creationId xmlns:a16="http://schemas.microsoft.com/office/drawing/2014/main" id="{751E7385-6DA6-4418-929F-CE1684381BFB}"/>
                  </a:ext>
                </a:extLst>
              </p:cNvPr>
              <p:cNvSpPr/>
              <p:nvPr/>
            </p:nvSpPr>
            <p:spPr>
              <a:xfrm>
                <a:off x="1619314" y="4798630"/>
                <a:ext cx="145459" cy="301308"/>
              </a:xfrm>
              <a:custGeom>
                <a:avLst/>
                <a:gdLst>
                  <a:gd name="connsiteX0" fmla="*/ 121840 w 145458"/>
                  <a:gd name="connsiteY0" fmla="*/ 300285 h 301307"/>
                  <a:gd name="connsiteX1" fmla="*/ 2089 w 145458"/>
                  <a:gd name="connsiteY1" fmla="*/ 148734 h 301307"/>
                  <a:gd name="connsiteX2" fmla="*/ 125782 w 145458"/>
                  <a:gd name="connsiteY2" fmla="*/ 2089 h 301307"/>
                  <a:gd name="connsiteX3" fmla="*/ 145843 w 145458"/>
                  <a:gd name="connsiteY3" fmla="*/ 18996 h 301307"/>
                  <a:gd name="connsiteX4" fmla="*/ 35991 w 145458"/>
                  <a:gd name="connsiteY4" fmla="*/ 149260 h 301307"/>
                  <a:gd name="connsiteX5" fmla="*/ 142427 w 145458"/>
                  <a:gd name="connsiteY5" fmla="*/ 283991 h 301307"/>
                  <a:gd name="connsiteX6" fmla="*/ 121840 w 145458"/>
                  <a:gd name="connsiteY6" fmla="*/ 300285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121840" y="300285"/>
                    </a:moveTo>
                    <a:lnTo>
                      <a:pt x="2089" y="148734"/>
                    </a:lnTo>
                    <a:lnTo>
                      <a:pt x="125782" y="2089"/>
                    </a:lnTo>
                    <a:lnTo>
                      <a:pt x="145843" y="18996"/>
                    </a:lnTo>
                    <a:lnTo>
                      <a:pt x="35991" y="149260"/>
                    </a:lnTo>
                    <a:lnTo>
                      <a:pt x="142427" y="283991"/>
                    </a:lnTo>
                    <a:lnTo>
                      <a:pt x="121840" y="300285"/>
                    </a:lnTo>
                    <a:close/>
                  </a:path>
                </a:pathLst>
              </a:custGeom>
              <a:solidFill>
                <a:srgbClr val="0078D4"/>
              </a:solidFill>
              <a:ln w="51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 name="Freeform: Shape 7">
                <a:extLst>
                  <a:ext uri="{FF2B5EF4-FFF2-40B4-BE49-F238E27FC236}">
                    <a16:creationId xmlns:a16="http://schemas.microsoft.com/office/drawing/2014/main" id="{A8D3BBA0-E0CB-4042-8D03-AE4150769E11}"/>
                  </a:ext>
                </a:extLst>
              </p:cNvPr>
              <p:cNvSpPr/>
              <p:nvPr/>
            </p:nvSpPr>
            <p:spPr>
              <a:xfrm>
                <a:off x="1823511" y="4904884"/>
                <a:ext cx="93509" cy="93509"/>
              </a:xfrm>
              <a:custGeom>
                <a:avLst/>
                <a:gdLst>
                  <a:gd name="connsiteX0" fmla="*/ 48693 w 93509"/>
                  <a:gd name="connsiteY0" fmla="*/ 95297 h 93509"/>
                  <a:gd name="connsiteX1" fmla="*/ 95297 w 93509"/>
                  <a:gd name="connsiteY1" fmla="*/ 48693 h 93509"/>
                  <a:gd name="connsiteX2" fmla="*/ 48693 w 93509"/>
                  <a:gd name="connsiteY2" fmla="*/ 2089 h 93509"/>
                  <a:gd name="connsiteX3" fmla="*/ 2089 w 93509"/>
                  <a:gd name="connsiteY3" fmla="*/ 48693 h 93509"/>
                  <a:gd name="connsiteX4" fmla="*/ 48693 w 93509"/>
                  <a:gd name="connsiteY4" fmla="*/ 95297 h 93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509" h="93509">
                    <a:moveTo>
                      <a:pt x="48693" y="95297"/>
                    </a:moveTo>
                    <a:cubicBezTo>
                      <a:pt x="74432" y="95297"/>
                      <a:pt x="95297" y="74431"/>
                      <a:pt x="95297" y="48693"/>
                    </a:cubicBezTo>
                    <a:cubicBezTo>
                      <a:pt x="95297" y="22954"/>
                      <a:pt x="74432" y="2089"/>
                      <a:pt x="48693" y="2089"/>
                    </a:cubicBezTo>
                    <a:cubicBezTo>
                      <a:pt x="22954" y="2089"/>
                      <a:pt x="2089" y="22954"/>
                      <a:pt x="2089" y="48693"/>
                    </a:cubicBezTo>
                    <a:cubicBezTo>
                      <a:pt x="2089" y="74431"/>
                      <a:pt x="22954" y="95297"/>
                      <a:pt x="48693" y="95297"/>
                    </a:cubicBezTo>
                    <a:close/>
                  </a:path>
                </a:pathLst>
              </a:custGeom>
              <a:solidFill>
                <a:srgbClr val="50E6FF"/>
              </a:solidFill>
              <a:ln w="51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9" name="Freeform: Shape 8">
                <a:extLst>
                  <a:ext uri="{FF2B5EF4-FFF2-40B4-BE49-F238E27FC236}">
                    <a16:creationId xmlns:a16="http://schemas.microsoft.com/office/drawing/2014/main" id="{D1EE3C8A-88AC-460A-8D9D-FFFCF9DA621D}"/>
                  </a:ext>
                </a:extLst>
              </p:cNvPr>
              <p:cNvSpPr/>
              <p:nvPr/>
            </p:nvSpPr>
            <p:spPr>
              <a:xfrm>
                <a:off x="1746245" y="4828339"/>
                <a:ext cx="249358" cy="244163"/>
              </a:xfrm>
              <a:custGeom>
                <a:avLst/>
                <a:gdLst>
                  <a:gd name="connsiteX0" fmla="*/ 245797 w 249358"/>
                  <a:gd name="connsiteY0" fmla="*/ 108787 h 244163"/>
                  <a:gd name="connsiteX1" fmla="*/ 210581 w 249358"/>
                  <a:gd name="connsiteY1" fmla="*/ 104670 h 244163"/>
                  <a:gd name="connsiteX2" fmla="*/ 209530 w 249358"/>
                  <a:gd name="connsiteY2" fmla="*/ 101079 h 244163"/>
                  <a:gd name="connsiteX3" fmla="*/ 201207 w 249358"/>
                  <a:gd name="connsiteY3" fmla="*/ 81631 h 244163"/>
                  <a:gd name="connsiteX4" fmla="*/ 199280 w 249358"/>
                  <a:gd name="connsiteY4" fmla="*/ 78302 h 244163"/>
                  <a:gd name="connsiteX5" fmla="*/ 218114 w 249358"/>
                  <a:gd name="connsiteY5" fmla="*/ 54562 h 244163"/>
                  <a:gd name="connsiteX6" fmla="*/ 218377 w 249358"/>
                  <a:gd name="connsiteY6" fmla="*/ 48868 h 244163"/>
                  <a:gd name="connsiteX7" fmla="*/ 200156 w 249358"/>
                  <a:gd name="connsiteY7" fmla="*/ 30647 h 244163"/>
                  <a:gd name="connsiteX8" fmla="*/ 194462 w 249358"/>
                  <a:gd name="connsiteY8" fmla="*/ 30909 h 244163"/>
                  <a:gd name="connsiteX9" fmla="*/ 170109 w 249358"/>
                  <a:gd name="connsiteY9" fmla="*/ 50182 h 244163"/>
                  <a:gd name="connsiteX10" fmla="*/ 166868 w 249358"/>
                  <a:gd name="connsiteY10" fmla="*/ 48430 h 244163"/>
                  <a:gd name="connsiteX11" fmla="*/ 147945 w 249358"/>
                  <a:gd name="connsiteY11" fmla="*/ 41159 h 244163"/>
                  <a:gd name="connsiteX12" fmla="*/ 144179 w 249358"/>
                  <a:gd name="connsiteY12" fmla="*/ 40195 h 244163"/>
                  <a:gd name="connsiteX13" fmla="*/ 140237 w 249358"/>
                  <a:gd name="connsiteY13" fmla="*/ 6293 h 244163"/>
                  <a:gd name="connsiteX14" fmla="*/ 136382 w 249358"/>
                  <a:gd name="connsiteY14" fmla="*/ 2089 h 244163"/>
                  <a:gd name="connsiteX15" fmla="*/ 110627 w 249358"/>
                  <a:gd name="connsiteY15" fmla="*/ 2089 h 244163"/>
                  <a:gd name="connsiteX16" fmla="*/ 106773 w 249358"/>
                  <a:gd name="connsiteY16" fmla="*/ 6293 h 244163"/>
                  <a:gd name="connsiteX17" fmla="*/ 102656 w 249358"/>
                  <a:gd name="connsiteY17" fmla="*/ 41422 h 244163"/>
                  <a:gd name="connsiteX18" fmla="*/ 99239 w 249358"/>
                  <a:gd name="connsiteY18" fmla="*/ 42561 h 244163"/>
                  <a:gd name="connsiteX19" fmla="*/ 81544 w 249358"/>
                  <a:gd name="connsiteY19" fmla="*/ 50707 h 244163"/>
                  <a:gd name="connsiteX20" fmla="*/ 78215 w 249358"/>
                  <a:gd name="connsiteY20" fmla="*/ 52722 h 244163"/>
                  <a:gd name="connsiteX21" fmla="*/ 52022 w 249358"/>
                  <a:gd name="connsiteY21" fmla="*/ 32049 h 244163"/>
                  <a:gd name="connsiteX22" fmla="*/ 46328 w 249358"/>
                  <a:gd name="connsiteY22" fmla="*/ 31786 h 244163"/>
                  <a:gd name="connsiteX23" fmla="*/ 28107 w 249358"/>
                  <a:gd name="connsiteY23" fmla="*/ 50006 h 244163"/>
                  <a:gd name="connsiteX24" fmla="*/ 28369 w 249358"/>
                  <a:gd name="connsiteY24" fmla="*/ 55701 h 244163"/>
                  <a:gd name="connsiteX25" fmla="*/ 50007 w 249358"/>
                  <a:gd name="connsiteY25" fmla="*/ 83120 h 244163"/>
                  <a:gd name="connsiteX26" fmla="*/ 48430 w 249358"/>
                  <a:gd name="connsiteY26" fmla="*/ 86361 h 244163"/>
                  <a:gd name="connsiteX27" fmla="*/ 42561 w 249358"/>
                  <a:gd name="connsiteY27" fmla="*/ 101254 h 244163"/>
                  <a:gd name="connsiteX28" fmla="*/ 41510 w 249358"/>
                  <a:gd name="connsiteY28" fmla="*/ 104845 h 244163"/>
                  <a:gd name="connsiteX29" fmla="*/ 6294 w 249358"/>
                  <a:gd name="connsiteY29" fmla="*/ 108963 h 244163"/>
                  <a:gd name="connsiteX30" fmla="*/ 2089 w 249358"/>
                  <a:gd name="connsiteY30" fmla="*/ 112817 h 244163"/>
                  <a:gd name="connsiteX31" fmla="*/ 2089 w 249358"/>
                  <a:gd name="connsiteY31" fmla="*/ 138572 h 244163"/>
                  <a:gd name="connsiteX32" fmla="*/ 6294 w 249358"/>
                  <a:gd name="connsiteY32" fmla="*/ 142426 h 244163"/>
                  <a:gd name="connsiteX33" fmla="*/ 41597 w 249358"/>
                  <a:gd name="connsiteY33" fmla="*/ 146544 h 244163"/>
                  <a:gd name="connsiteX34" fmla="*/ 42648 w 249358"/>
                  <a:gd name="connsiteY34" fmla="*/ 150135 h 244163"/>
                  <a:gd name="connsiteX35" fmla="*/ 48518 w 249358"/>
                  <a:gd name="connsiteY35" fmla="*/ 164765 h 244163"/>
                  <a:gd name="connsiteX36" fmla="*/ 50182 w 249358"/>
                  <a:gd name="connsiteY36" fmla="*/ 168006 h 244163"/>
                  <a:gd name="connsiteX37" fmla="*/ 28369 w 249358"/>
                  <a:gd name="connsiteY37" fmla="*/ 195600 h 244163"/>
                  <a:gd name="connsiteX38" fmla="*/ 28107 w 249358"/>
                  <a:gd name="connsiteY38" fmla="*/ 201295 h 244163"/>
                  <a:gd name="connsiteX39" fmla="*/ 46328 w 249358"/>
                  <a:gd name="connsiteY39" fmla="*/ 219516 h 244163"/>
                  <a:gd name="connsiteX40" fmla="*/ 52022 w 249358"/>
                  <a:gd name="connsiteY40" fmla="*/ 219253 h 244163"/>
                  <a:gd name="connsiteX41" fmla="*/ 78565 w 249358"/>
                  <a:gd name="connsiteY41" fmla="*/ 198229 h 244163"/>
                  <a:gd name="connsiteX42" fmla="*/ 81894 w 249358"/>
                  <a:gd name="connsiteY42" fmla="*/ 200244 h 244163"/>
                  <a:gd name="connsiteX43" fmla="*/ 98888 w 249358"/>
                  <a:gd name="connsiteY43" fmla="*/ 207952 h 244163"/>
                  <a:gd name="connsiteX44" fmla="*/ 102305 w 249358"/>
                  <a:gd name="connsiteY44" fmla="*/ 209091 h 244163"/>
                  <a:gd name="connsiteX45" fmla="*/ 106247 w 249358"/>
                  <a:gd name="connsiteY45" fmla="*/ 242818 h 244163"/>
                  <a:gd name="connsiteX46" fmla="*/ 110102 w 249358"/>
                  <a:gd name="connsiteY46" fmla="*/ 247023 h 244163"/>
                  <a:gd name="connsiteX47" fmla="*/ 135857 w 249358"/>
                  <a:gd name="connsiteY47" fmla="*/ 247023 h 244163"/>
                  <a:gd name="connsiteX48" fmla="*/ 139711 w 249358"/>
                  <a:gd name="connsiteY48" fmla="*/ 242818 h 244163"/>
                  <a:gd name="connsiteX49" fmla="*/ 143478 w 249358"/>
                  <a:gd name="connsiteY49" fmla="*/ 210581 h 244163"/>
                  <a:gd name="connsiteX50" fmla="*/ 147245 w 249358"/>
                  <a:gd name="connsiteY50" fmla="*/ 209617 h 244163"/>
                  <a:gd name="connsiteX51" fmla="*/ 166167 w 249358"/>
                  <a:gd name="connsiteY51" fmla="*/ 202433 h 244163"/>
                  <a:gd name="connsiteX52" fmla="*/ 169408 w 249358"/>
                  <a:gd name="connsiteY52" fmla="*/ 200769 h 244163"/>
                  <a:gd name="connsiteX53" fmla="*/ 193411 w 249358"/>
                  <a:gd name="connsiteY53" fmla="*/ 219779 h 244163"/>
                  <a:gd name="connsiteX54" fmla="*/ 199105 w 249358"/>
                  <a:gd name="connsiteY54" fmla="*/ 220042 h 244163"/>
                  <a:gd name="connsiteX55" fmla="*/ 217326 w 249358"/>
                  <a:gd name="connsiteY55" fmla="*/ 201820 h 244163"/>
                  <a:gd name="connsiteX56" fmla="*/ 217063 w 249358"/>
                  <a:gd name="connsiteY56" fmla="*/ 196126 h 244163"/>
                  <a:gd name="connsiteX57" fmla="*/ 198755 w 249358"/>
                  <a:gd name="connsiteY57" fmla="*/ 172999 h 244163"/>
                  <a:gd name="connsiteX58" fmla="*/ 200769 w 249358"/>
                  <a:gd name="connsiteY58" fmla="*/ 169670 h 244163"/>
                  <a:gd name="connsiteX59" fmla="*/ 209355 w 249358"/>
                  <a:gd name="connsiteY59" fmla="*/ 150135 h 244163"/>
                  <a:gd name="connsiteX60" fmla="*/ 210405 w 249358"/>
                  <a:gd name="connsiteY60" fmla="*/ 146544 h 244163"/>
                  <a:gd name="connsiteX61" fmla="*/ 245797 w 249358"/>
                  <a:gd name="connsiteY61" fmla="*/ 142426 h 244163"/>
                  <a:gd name="connsiteX62" fmla="*/ 250001 w 249358"/>
                  <a:gd name="connsiteY62" fmla="*/ 138572 h 244163"/>
                  <a:gd name="connsiteX63" fmla="*/ 250001 w 249358"/>
                  <a:gd name="connsiteY63" fmla="*/ 112817 h 244163"/>
                  <a:gd name="connsiteX64" fmla="*/ 245797 w 249358"/>
                  <a:gd name="connsiteY64" fmla="*/ 108787 h 244163"/>
                  <a:gd name="connsiteX65" fmla="*/ 125958 w 249358"/>
                  <a:gd name="connsiteY65" fmla="*/ 183161 h 244163"/>
                  <a:gd name="connsiteX66" fmla="*/ 68053 w 249358"/>
                  <a:gd name="connsiteY66" fmla="*/ 125256 h 244163"/>
                  <a:gd name="connsiteX67" fmla="*/ 125958 w 249358"/>
                  <a:gd name="connsiteY67" fmla="*/ 67352 h 244163"/>
                  <a:gd name="connsiteX68" fmla="*/ 183862 w 249358"/>
                  <a:gd name="connsiteY68" fmla="*/ 125256 h 244163"/>
                  <a:gd name="connsiteX69" fmla="*/ 125958 w 249358"/>
                  <a:gd name="connsiteY69" fmla="*/ 183161 h 244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49358" h="244163">
                    <a:moveTo>
                      <a:pt x="245797" y="108787"/>
                    </a:moveTo>
                    <a:lnTo>
                      <a:pt x="210581" y="104670"/>
                    </a:lnTo>
                    <a:lnTo>
                      <a:pt x="209530" y="101079"/>
                    </a:lnTo>
                    <a:cubicBezTo>
                      <a:pt x="207602" y="94333"/>
                      <a:pt x="204799" y="87763"/>
                      <a:pt x="201207" y="81631"/>
                    </a:cubicBezTo>
                    <a:lnTo>
                      <a:pt x="199280" y="78302"/>
                    </a:lnTo>
                    <a:lnTo>
                      <a:pt x="218114" y="54562"/>
                    </a:lnTo>
                    <a:cubicBezTo>
                      <a:pt x="219604" y="52635"/>
                      <a:pt x="219692" y="50182"/>
                      <a:pt x="218377" y="48868"/>
                    </a:cubicBezTo>
                    <a:lnTo>
                      <a:pt x="200156" y="30647"/>
                    </a:lnTo>
                    <a:cubicBezTo>
                      <a:pt x="198755" y="29245"/>
                      <a:pt x="196302" y="29333"/>
                      <a:pt x="194462" y="30909"/>
                    </a:cubicBezTo>
                    <a:lnTo>
                      <a:pt x="170109" y="50182"/>
                    </a:lnTo>
                    <a:lnTo>
                      <a:pt x="166868" y="48430"/>
                    </a:lnTo>
                    <a:cubicBezTo>
                      <a:pt x="161086" y="45364"/>
                      <a:pt x="154691" y="42911"/>
                      <a:pt x="147945" y="41159"/>
                    </a:cubicBezTo>
                    <a:lnTo>
                      <a:pt x="144179" y="40195"/>
                    </a:lnTo>
                    <a:lnTo>
                      <a:pt x="140237" y="6293"/>
                    </a:lnTo>
                    <a:cubicBezTo>
                      <a:pt x="139974" y="3928"/>
                      <a:pt x="138309" y="2089"/>
                      <a:pt x="136382" y="2089"/>
                    </a:cubicBezTo>
                    <a:lnTo>
                      <a:pt x="110627" y="2089"/>
                    </a:lnTo>
                    <a:cubicBezTo>
                      <a:pt x="108700" y="2089"/>
                      <a:pt x="107036" y="3928"/>
                      <a:pt x="106773" y="6293"/>
                    </a:cubicBezTo>
                    <a:lnTo>
                      <a:pt x="102656" y="41422"/>
                    </a:lnTo>
                    <a:lnTo>
                      <a:pt x="99239" y="42561"/>
                    </a:lnTo>
                    <a:cubicBezTo>
                      <a:pt x="93195" y="44488"/>
                      <a:pt x="87238" y="47203"/>
                      <a:pt x="81544" y="50707"/>
                    </a:cubicBezTo>
                    <a:lnTo>
                      <a:pt x="78215" y="52722"/>
                    </a:lnTo>
                    <a:lnTo>
                      <a:pt x="52022" y="32049"/>
                    </a:lnTo>
                    <a:cubicBezTo>
                      <a:pt x="50095" y="30559"/>
                      <a:pt x="47642" y="30471"/>
                      <a:pt x="46328" y="31786"/>
                    </a:cubicBezTo>
                    <a:lnTo>
                      <a:pt x="28107" y="50006"/>
                    </a:lnTo>
                    <a:cubicBezTo>
                      <a:pt x="26705" y="51408"/>
                      <a:pt x="26880" y="53861"/>
                      <a:pt x="28369" y="55701"/>
                    </a:cubicBezTo>
                    <a:lnTo>
                      <a:pt x="50007" y="83120"/>
                    </a:lnTo>
                    <a:lnTo>
                      <a:pt x="48430" y="86361"/>
                    </a:lnTo>
                    <a:cubicBezTo>
                      <a:pt x="45977" y="91180"/>
                      <a:pt x="44050" y="96173"/>
                      <a:pt x="42561" y="101254"/>
                    </a:cubicBezTo>
                    <a:lnTo>
                      <a:pt x="41510" y="104845"/>
                    </a:lnTo>
                    <a:lnTo>
                      <a:pt x="6294" y="108963"/>
                    </a:lnTo>
                    <a:cubicBezTo>
                      <a:pt x="3929" y="109225"/>
                      <a:pt x="2089" y="110890"/>
                      <a:pt x="2089" y="112817"/>
                    </a:cubicBezTo>
                    <a:lnTo>
                      <a:pt x="2089" y="138572"/>
                    </a:lnTo>
                    <a:cubicBezTo>
                      <a:pt x="2089" y="140499"/>
                      <a:pt x="3929" y="142163"/>
                      <a:pt x="6294" y="142426"/>
                    </a:cubicBezTo>
                    <a:lnTo>
                      <a:pt x="41597" y="146544"/>
                    </a:lnTo>
                    <a:lnTo>
                      <a:pt x="42648" y="150135"/>
                    </a:lnTo>
                    <a:cubicBezTo>
                      <a:pt x="44138" y="155041"/>
                      <a:pt x="46065" y="160034"/>
                      <a:pt x="48518" y="164765"/>
                    </a:cubicBezTo>
                    <a:lnTo>
                      <a:pt x="50182" y="168006"/>
                    </a:lnTo>
                    <a:lnTo>
                      <a:pt x="28369" y="195600"/>
                    </a:lnTo>
                    <a:cubicBezTo>
                      <a:pt x="26880" y="197528"/>
                      <a:pt x="26793" y="199981"/>
                      <a:pt x="28107" y="201295"/>
                    </a:cubicBezTo>
                    <a:lnTo>
                      <a:pt x="46328" y="219516"/>
                    </a:lnTo>
                    <a:cubicBezTo>
                      <a:pt x="47730" y="220918"/>
                      <a:pt x="50182" y="220742"/>
                      <a:pt x="52022" y="219253"/>
                    </a:cubicBezTo>
                    <a:lnTo>
                      <a:pt x="78565" y="198229"/>
                    </a:lnTo>
                    <a:lnTo>
                      <a:pt x="81894" y="200244"/>
                    </a:lnTo>
                    <a:cubicBezTo>
                      <a:pt x="87326" y="203485"/>
                      <a:pt x="93107" y="206113"/>
                      <a:pt x="98888" y="207952"/>
                    </a:cubicBezTo>
                    <a:lnTo>
                      <a:pt x="102305" y="209091"/>
                    </a:lnTo>
                    <a:lnTo>
                      <a:pt x="106247" y="242818"/>
                    </a:lnTo>
                    <a:cubicBezTo>
                      <a:pt x="106510" y="245183"/>
                      <a:pt x="108174" y="247023"/>
                      <a:pt x="110102" y="247023"/>
                    </a:cubicBezTo>
                    <a:lnTo>
                      <a:pt x="135857" y="247023"/>
                    </a:lnTo>
                    <a:cubicBezTo>
                      <a:pt x="137784" y="247023"/>
                      <a:pt x="139448" y="245183"/>
                      <a:pt x="139711" y="242818"/>
                    </a:cubicBezTo>
                    <a:lnTo>
                      <a:pt x="143478" y="210581"/>
                    </a:lnTo>
                    <a:lnTo>
                      <a:pt x="147245" y="209617"/>
                    </a:lnTo>
                    <a:cubicBezTo>
                      <a:pt x="153903" y="207952"/>
                      <a:pt x="160298" y="205499"/>
                      <a:pt x="166167" y="202433"/>
                    </a:cubicBezTo>
                    <a:lnTo>
                      <a:pt x="169408" y="200769"/>
                    </a:lnTo>
                    <a:lnTo>
                      <a:pt x="193411" y="219779"/>
                    </a:lnTo>
                    <a:cubicBezTo>
                      <a:pt x="195338" y="221268"/>
                      <a:pt x="197791" y="221355"/>
                      <a:pt x="199105" y="220042"/>
                    </a:cubicBezTo>
                    <a:lnTo>
                      <a:pt x="217326" y="201820"/>
                    </a:lnTo>
                    <a:cubicBezTo>
                      <a:pt x="218728" y="200419"/>
                      <a:pt x="218640" y="197966"/>
                      <a:pt x="217063" y="196126"/>
                    </a:cubicBezTo>
                    <a:lnTo>
                      <a:pt x="198755" y="172999"/>
                    </a:lnTo>
                    <a:lnTo>
                      <a:pt x="200769" y="169670"/>
                    </a:lnTo>
                    <a:cubicBezTo>
                      <a:pt x="204536" y="163363"/>
                      <a:pt x="207427" y="156793"/>
                      <a:pt x="209355" y="150135"/>
                    </a:cubicBezTo>
                    <a:lnTo>
                      <a:pt x="210405" y="146544"/>
                    </a:lnTo>
                    <a:lnTo>
                      <a:pt x="245797" y="142426"/>
                    </a:lnTo>
                    <a:cubicBezTo>
                      <a:pt x="248162" y="142163"/>
                      <a:pt x="250001" y="140499"/>
                      <a:pt x="250001" y="138572"/>
                    </a:cubicBezTo>
                    <a:lnTo>
                      <a:pt x="250001" y="112817"/>
                    </a:lnTo>
                    <a:cubicBezTo>
                      <a:pt x="250001" y="110715"/>
                      <a:pt x="248162" y="109050"/>
                      <a:pt x="245797" y="108787"/>
                    </a:cubicBezTo>
                    <a:close/>
                    <a:moveTo>
                      <a:pt x="125958" y="183161"/>
                    </a:moveTo>
                    <a:cubicBezTo>
                      <a:pt x="93983" y="183161"/>
                      <a:pt x="68053" y="157144"/>
                      <a:pt x="68053" y="125256"/>
                    </a:cubicBezTo>
                    <a:cubicBezTo>
                      <a:pt x="68053" y="93282"/>
                      <a:pt x="94071" y="67352"/>
                      <a:pt x="125958" y="67352"/>
                    </a:cubicBezTo>
                    <a:cubicBezTo>
                      <a:pt x="157844" y="67352"/>
                      <a:pt x="183862" y="93369"/>
                      <a:pt x="183862" y="125256"/>
                    </a:cubicBezTo>
                    <a:cubicBezTo>
                      <a:pt x="183862" y="157144"/>
                      <a:pt x="157844" y="183161"/>
                      <a:pt x="125958" y="183161"/>
                    </a:cubicBezTo>
                    <a:close/>
                  </a:path>
                </a:pathLst>
              </a:custGeom>
              <a:solidFill>
                <a:srgbClr val="0078D7"/>
              </a:solidFill>
              <a:ln w="51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cxnSp>
        <p:nvCxnSpPr>
          <p:cNvPr id="11" name="Straight Arrow Connector 10">
            <a:extLst>
              <a:ext uri="{FF2B5EF4-FFF2-40B4-BE49-F238E27FC236}">
                <a16:creationId xmlns:a16="http://schemas.microsoft.com/office/drawing/2014/main" id="{C76D0F79-D0F3-47B5-B571-68E73725D126}"/>
              </a:ext>
            </a:extLst>
          </p:cNvPr>
          <p:cNvCxnSpPr>
            <a:cxnSpLocks/>
          </p:cNvCxnSpPr>
          <p:nvPr/>
        </p:nvCxnSpPr>
        <p:spPr>
          <a:xfrm>
            <a:off x="2480559" y="3259226"/>
            <a:ext cx="3751080" cy="0"/>
          </a:xfrm>
          <a:prstGeom prst="straightConnector1">
            <a:avLst/>
          </a:prstGeom>
          <a:ln w="19050">
            <a:solidFill>
              <a:schemeClr val="accent6"/>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161C662D-4D74-49F3-A201-F086523D96E9}"/>
              </a:ext>
            </a:extLst>
          </p:cNvPr>
          <p:cNvCxnSpPr>
            <a:cxnSpLocks/>
          </p:cNvCxnSpPr>
          <p:nvPr/>
        </p:nvCxnSpPr>
        <p:spPr>
          <a:xfrm flipH="1">
            <a:off x="2480559" y="3551046"/>
            <a:ext cx="3751080" cy="0"/>
          </a:xfrm>
          <a:prstGeom prst="straightConnector1">
            <a:avLst/>
          </a:prstGeom>
          <a:ln w="19050">
            <a:solidFill>
              <a:schemeClr val="accent6"/>
            </a:solidFill>
            <a:headEnd type="arrow"/>
            <a:tailEnd type="none"/>
          </a:ln>
        </p:spPr>
        <p:style>
          <a:lnRef idx="1">
            <a:schemeClr val="accent1"/>
          </a:lnRef>
          <a:fillRef idx="0">
            <a:schemeClr val="accent1"/>
          </a:fillRef>
          <a:effectRef idx="0">
            <a:schemeClr val="accent1"/>
          </a:effectRef>
          <a:fontRef idx="minor">
            <a:schemeClr val="tx1"/>
          </a:fontRef>
        </p:style>
      </p:cxnSp>
      <p:grpSp>
        <p:nvGrpSpPr>
          <p:cNvPr id="27" name="Group 26">
            <a:extLst>
              <a:ext uri="{FF2B5EF4-FFF2-40B4-BE49-F238E27FC236}">
                <a16:creationId xmlns:a16="http://schemas.microsoft.com/office/drawing/2014/main" id="{90D4B4D1-1F56-440A-AE72-DF21B3BA3091}"/>
              </a:ext>
            </a:extLst>
          </p:cNvPr>
          <p:cNvGrpSpPr/>
          <p:nvPr/>
        </p:nvGrpSpPr>
        <p:grpSpPr>
          <a:xfrm>
            <a:off x="2193950" y="1554155"/>
            <a:ext cx="4324298" cy="1380951"/>
            <a:chOff x="2193950" y="1554155"/>
            <a:chExt cx="4324298" cy="1380951"/>
          </a:xfrm>
        </p:grpSpPr>
        <p:sp>
          <p:nvSpPr>
            <p:cNvPr id="10" name="Rectangle 9">
              <a:extLst>
                <a:ext uri="{FF2B5EF4-FFF2-40B4-BE49-F238E27FC236}">
                  <a16:creationId xmlns:a16="http://schemas.microsoft.com/office/drawing/2014/main" id="{5B15826F-A5CD-446A-BB25-540A992AD162}"/>
                </a:ext>
              </a:extLst>
            </p:cNvPr>
            <p:cNvSpPr/>
            <p:nvPr/>
          </p:nvSpPr>
          <p:spPr bwMode="auto">
            <a:xfrm>
              <a:off x="2625298" y="2199464"/>
              <a:ext cx="3461603" cy="735642"/>
            </a:xfrm>
            <a:prstGeom prst="rect">
              <a:avLst/>
            </a:prstGeom>
            <a:solidFill>
              <a:schemeClr val="bg1"/>
            </a:solidFill>
            <a:ln w="7710" cap="flat">
              <a:noFill/>
              <a:prstDash val="solid"/>
              <a:miter/>
            </a:ln>
            <a:effectLst>
              <a:outerShdw blurRad="152400" sx="101000" sy="101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91440" rIns="36576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onsolas" panose="020B0609020204030204" pitchFamily="49" charset="0"/>
                  <a:ea typeface="Segoe UI Symbol"/>
                  <a:cs typeface="+mn-cs"/>
                </a:rPr>
                <a:t>{</a:t>
              </a:r>
            </a:p>
            <a:p>
              <a:pPr marL="0" marR="0" lvl="0" indent="0" algn="l" defTabSz="932472" rtl="0" eaLnBrk="1" fontAlgn="base"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onsolas" panose="020B0609020204030204" pitchFamily="49" charset="0"/>
                  <a:ea typeface="Segoe UI Symbol"/>
                  <a:cs typeface="+mn-cs"/>
                </a:rPr>
                <a:t>   "name": "Tatooine"</a:t>
              </a:r>
            </a:p>
            <a:p>
              <a:pPr marL="0" marR="0" lvl="0" indent="0" algn="l" defTabSz="932472" rtl="0" eaLnBrk="1" fontAlgn="base"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onsolas" panose="020B0609020204030204" pitchFamily="49" charset="0"/>
                  <a:ea typeface="Segoe UI Symbol"/>
                  <a:cs typeface="+mn-cs"/>
                </a:rPr>
                <a:t>}</a:t>
              </a:r>
            </a:p>
          </p:txBody>
        </p:sp>
        <p:sp>
          <p:nvSpPr>
            <p:cNvPr id="14" name="TextBox 13">
              <a:extLst>
                <a:ext uri="{FF2B5EF4-FFF2-40B4-BE49-F238E27FC236}">
                  <a16:creationId xmlns:a16="http://schemas.microsoft.com/office/drawing/2014/main" id="{740AA997-CF7D-47B1-9DAF-8C7238D36A1F}"/>
                </a:ext>
              </a:extLst>
            </p:cNvPr>
            <p:cNvSpPr txBox="1"/>
            <p:nvPr/>
          </p:nvSpPr>
          <p:spPr>
            <a:xfrm>
              <a:off x="2193950" y="1554155"/>
              <a:ext cx="4324298" cy="523220"/>
            </a:xfrm>
            <a:prstGeom prst="rect">
              <a:avLst/>
            </a:prstGeom>
            <a:noFill/>
          </p:spPr>
          <p:txBody>
            <a:bodyPr wrap="square" rtlCol="0" anchor="t">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0000"/>
                  </a:solidFill>
                  <a:effectLst/>
                  <a:uLnTx/>
                  <a:uFillTx/>
                  <a:latin typeface="Segoe UI Semibold"/>
                  <a:ea typeface="+mn-ea"/>
                  <a:cs typeface="+mn-cs"/>
                </a:rPr>
                <a:t>Get</a:t>
              </a:r>
              <a:endParaRPr kumimoji="0" lang="en-US" sz="1600" b="0" i="0" u="none" strike="noStrike" kern="1200" cap="none" spc="0" normalizeH="0" baseline="0" noProof="0">
                <a:ln>
                  <a:noFill/>
                </a:ln>
                <a:solidFill>
                  <a:srgbClr val="000000"/>
                </a:solidFill>
                <a:effectLst/>
                <a:uLnTx/>
                <a:uFillTx/>
                <a:latin typeface="Segoe UI Semibold"/>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4"/>
                  </a:solidFill>
                  <a:effectLst/>
                  <a:uLnTx/>
                  <a:uFillTx/>
                  <a:latin typeface="Segoe UI"/>
                  <a:ea typeface="+mn-ea"/>
                  <a:cs typeface="+mn-cs"/>
                </a:rPr>
                <a:t>http://localhost:3500/v1.0/state/&lt;store-name&gt;/planet</a:t>
              </a:r>
              <a:endParaRPr kumimoji="0" lang="en-US" sz="1200" b="0" i="0" u="none" strike="noStrike" kern="1200" cap="none" spc="0" normalizeH="0" baseline="0" noProof="0">
                <a:ln>
                  <a:noFill/>
                </a:ln>
                <a:solidFill>
                  <a:srgbClr val="0078D4"/>
                </a:solidFill>
                <a:effectLst/>
                <a:uLnTx/>
                <a:uFillTx/>
                <a:latin typeface="Segoe UI"/>
                <a:ea typeface="+mn-ea"/>
                <a:cs typeface="Segoe UI"/>
              </a:endParaRPr>
            </a:p>
          </p:txBody>
        </p:sp>
      </p:grpSp>
      <p:grpSp>
        <p:nvGrpSpPr>
          <p:cNvPr id="22" name="Group 21">
            <a:extLst>
              <a:ext uri="{FF2B5EF4-FFF2-40B4-BE49-F238E27FC236}">
                <a16:creationId xmlns:a16="http://schemas.microsoft.com/office/drawing/2014/main" id="{3FE96617-E7E1-48D3-8203-FD0AAEABF812}"/>
              </a:ext>
            </a:extLst>
          </p:cNvPr>
          <p:cNvGrpSpPr/>
          <p:nvPr/>
        </p:nvGrpSpPr>
        <p:grpSpPr>
          <a:xfrm>
            <a:off x="2625298" y="3722239"/>
            <a:ext cx="3461603" cy="2546800"/>
            <a:chOff x="2625298" y="3722239"/>
            <a:chExt cx="3461603" cy="2546800"/>
          </a:xfrm>
        </p:grpSpPr>
        <p:sp>
          <p:nvSpPr>
            <p:cNvPr id="13" name="TextBox 12">
              <a:extLst>
                <a:ext uri="{FF2B5EF4-FFF2-40B4-BE49-F238E27FC236}">
                  <a16:creationId xmlns:a16="http://schemas.microsoft.com/office/drawing/2014/main" id="{A53E8C57-BB35-4A01-B43A-55F49823474A}"/>
                </a:ext>
              </a:extLst>
            </p:cNvPr>
            <p:cNvSpPr txBox="1"/>
            <p:nvPr/>
          </p:nvSpPr>
          <p:spPr>
            <a:xfrm>
              <a:off x="2674229" y="3722239"/>
              <a:ext cx="3363741" cy="523220"/>
            </a:xfrm>
            <a:prstGeom prst="rect">
              <a:avLst/>
            </a:prstGeom>
            <a:noFill/>
          </p:spPr>
          <p:txBody>
            <a:bodyPr wrap="none" rtlCol="0" anchor="t">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Post</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4"/>
                  </a:solidFill>
                  <a:effectLst/>
                  <a:uLnTx/>
                  <a:uFillTx/>
                  <a:latin typeface="Segoe UI"/>
                  <a:ea typeface="+mn-ea"/>
                  <a:cs typeface="+mn-cs"/>
                </a:rPr>
                <a:t>http://localhost:3500/v1.0/state/</a:t>
              </a:r>
              <a:r>
                <a:rPr kumimoji="0" lang="en-US" sz="1200" b="0" i="0" u="none" strike="noStrike" kern="1200" cap="none" spc="0" normalizeH="0" baseline="0" noProof="0">
                  <a:ln>
                    <a:noFill/>
                  </a:ln>
                  <a:solidFill>
                    <a:srgbClr val="0078D4"/>
                  </a:solidFill>
                  <a:effectLst/>
                  <a:uLnTx/>
                  <a:uFillTx/>
                  <a:latin typeface="Segoe UI"/>
                  <a:ea typeface="+mn-lt"/>
                  <a:cs typeface="Segoe UI"/>
                </a:rPr>
                <a:t>&lt;store-name&gt;</a:t>
              </a:r>
              <a:endParaRPr kumimoji="0" lang="en-US" sz="1200" b="0" i="0" u="none" strike="noStrike" kern="1200" cap="none" spc="0" normalizeH="0" baseline="0" noProof="0">
                <a:ln>
                  <a:noFill/>
                </a:ln>
                <a:solidFill>
                  <a:srgbClr val="0078D4"/>
                </a:solidFill>
                <a:effectLst/>
                <a:uLnTx/>
                <a:uFillTx/>
                <a:latin typeface="Segoe UI"/>
                <a:ea typeface="+mn-ea"/>
                <a:cs typeface="Segoe UI"/>
              </a:endParaRPr>
            </a:p>
          </p:txBody>
        </p:sp>
        <p:sp>
          <p:nvSpPr>
            <p:cNvPr id="15" name="Rectangle 14">
              <a:extLst>
                <a:ext uri="{FF2B5EF4-FFF2-40B4-BE49-F238E27FC236}">
                  <a16:creationId xmlns:a16="http://schemas.microsoft.com/office/drawing/2014/main" id="{0B5DD1F9-ADAE-435B-BD4B-44530170C422}"/>
                </a:ext>
              </a:extLst>
            </p:cNvPr>
            <p:cNvSpPr/>
            <p:nvPr/>
          </p:nvSpPr>
          <p:spPr bwMode="auto">
            <a:xfrm>
              <a:off x="2625298" y="4324351"/>
              <a:ext cx="3461603" cy="1944688"/>
            </a:xfrm>
            <a:prstGeom prst="rect">
              <a:avLst/>
            </a:prstGeom>
            <a:solidFill>
              <a:schemeClr val="bg1"/>
            </a:solidFill>
            <a:ln w="7710" cap="flat">
              <a:noFill/>
              <a:prstDash val="solid"/>
              <a:miter/>
            </a:ln>
            <a:effectLst>
              <a:outerShdw blurRad="152400" sx="101000" sy="101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91440" rIns="36576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onsolas" panose="020B0609020204030204" pitchFamily="49" charset="0"/>
                  <a:ea typeface="Segoe UI Symbol"/>
                  <a:cs typeface="+mn-cs"/>
                </a:rPr>
                <a:t>[{</a:t>
              </a:r>
            </a:p>
            <a:p>
              <a:pPr marL="0" marR="0" lvl="0" indent="0" algn="l" defTabSz="932472" rtl="0" eaLnBrk="1" fontAlgn="base"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onsolas" panose="020B0609020204030204" pitchFamily="49" charset="0"/>
                  <a:ea typeface="Segoe UI Symbol"/>
                  <a:cs typeface="+mn-cs"/>
                </a:rPr>
                <a:t>    "key": "weapon",</a:t>
              </a:r>
            </a:p>
            <a:p>
              <a:pPr marL="0" marR="0" lvl="0" indent="0" algn="l" defTabSz="932472" rtl="0" eaLnBrk="1" fontAlgn="base"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onsolas" panose="020B0609020204030204" pitchFamily="49" charset="0"/>
                  <a:ea typeface="Segoe UI Symbol"/>
                  <a:cs typeface="+mn-cs"/>
                </a:rPr>
                <a:t>    "value": "</a:t>
              </a:r>
              <a:r>
                <a:rPr kumimoji="0" lang="en-US" sz="1200" b="0" i="0" u="none" strike="noStrike" kern="1200" cap="none" spc="0" normalizeH="0" baseline="0" noProof="0" err="1">
                  <a:ln>
                    <a:noFill/>
                  </a:ln>
                  <a:solidFill>
                    <a:srgbClr val="000000"/>
                  </a:solidFill>
                  <a:effectLst/>
                  <a:uLnTx/>
                  <a:uFillTx/>
                  <a:latin typeface="Consolas" panose="020B0609020204030204" pitchFamily="49" charset="0"/>
                  <a:ea typeface="Segoe UI Symbol"/>
                  <a:cs typeface="+mn-cs"/>
                </a:rPr>
                <a:t>DeathStar</a:t>
              </a:r>
              <a:r>
                <a:rPr kumimoji="0" lang="en-US" sz="1200" b="0" i="0" u="none" strike="noStrike" kern="1200" cap="none" spc="0" normalizeH="0" baseline="0" noProof="0">
                  <a:ln>
                    <a:noFill/>
                  </a:ln>
                  <a:solidFill>
                    <a:srgbClr val="000000"/>
                  </a:solidFill>
                  <a:effectLst/>
                  <a:uLnTx/>
                  <a:uFillTx/>
                  <a:latin typeface="Consolas" panose="020B0609020204030204" pitchFamily="49" charset="0"/>
                  <a:ea typeface="Segoe UI Symbol"/>
                  <a:cs typeface="+mn-cs"/>
                </a:rPr>
                <a:t>"</a:t>
              </a:r>
            </a:p>
            <a:p>
              <a:pPr marL="0" marR="0" lvl="0" indent="0" algn="l" defTabSz="932472" rtl="0" eaLnBrk="1" fontAlgn="base"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onsolas" panose="020B0609020204030204" pitchFamily="49" charset="0"/>
                  <a:ea typeface="Segoe UI Symbol"/>
                  <a:cs typeface="+mn-cs"/>
                </a:rPr>
                <a:t>}, {</a:t>
              </a:r>
            </a:p>
            <a:p>
              <a:pPr marL="0" marR="0" lvl="0" indent="0" algn="l" defTabSz="932472" rtl="0" eaLnBrk="1" fontAlgn="base"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onsolas" panose="020B0609020204030204" pitchFamily="49" charset="0"/>
                  <a:ea typeface="Segoe UI Symbol"/>
                  <a:cs typeface="+mn-cs"/>
                </a:rPr>
                <a:t>    "key": "planet",</a:t>
              </a:r>
            </a:p>
            <a:p>
              <a:pPr marL="0" marR="0" lvl="0" indent="0" algn="l" defTabSz="932472" rtl="0" eaLnBrk="1" fontAlgn="base"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onsolas" panose="020B0609020204030204" pitchFamily="49" charset="0"/>
                  <a:ea typeface="Segoe UI Symbol"/>
                  <a:cs typeface="+mn-cs"/>
                </a:rPr>
                <a:t>    "value": {</a:t>
              </a:r>
            </a:p>
            <a:p>
              <a:pPr marL="0" marR="0" lvl="0" indent="0" algn="l" defTabSz="932472" rtl="0" eaLnBrk="1" fontAlgn="base"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onsolas" panose="020B0609020204030204" pitchFamily="49" charset="0"/>
                  <a:ea typeface="Segoe UI Symbol"/>
                  <a:cs typeface="+mn-cs"/>
                </a:rPr>
                <a:t>        "name": "Tatooine"</a:t>
              </a:r>
            </a:p>
            <a:p>
              <a:pPr marL="0" marR="0" lvl="0" indent="0" algn="l" defTabSz="932472" rtl="0" eaLnBrk="1" fontAlgn="base"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onsolas" panose="020B0609020204030204" pitchFamily="49" charset="0"/>
                  <a:ea typeface="Segoe UI Symbol"/>
                  <a:cs typeface="+mn-cs"/>
                </a:rPr>
                <a:t>    }</a:t>
              </a:r>
            </a:p>
            <a:p>
              <a:pPr marL="0" marR="0" lvl="0" indent="0" algn="l" defTabSz="932472" rtl="0" eaLnBrk="1" fontAlgn="base"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onsolas" panose="020B0609020204030204" pitchFamily="49" charset="0"/>
                  <a:ea typeface="Segoe UI Symbol"/>
                  <a:cs typeface="+mn-cs"/>
                </a:rPr>
                <a:t>}]</a:t>
              </a:r>
            </a:p>
          </p:txBody>
        </p:sp>
      </p:grpSp>
      <p:cxnSp>
        <p:nvCxnSpPr>
          <p:cNvPr id="16" name="Straight Arrow Connector 15">
            <a:extLst>
              <a:ext uri="{FF2B5EF4-FFF2-40B4-BE49-F238E27FC236}">
                <a16:creationId xmlns:a16="http://schemas.microsoft.com/office/drawing/2014/main" id="{27A7F4C2-38CB-489A-AD7B-BA8885BF4B74}"/>
              </a:ext>
            </a:extLst>
          </p:cNvPr>
          <p:cNvCxnSpPr>
            <a:cxnSpLocks/>
            <a:endCxn id="17" idx="1"/>
          </p:cNvCxnSpPr>
          <p:nvPr/>
        </p:nvCxnSpPr>
        <p:spPr>
          <a:xfrm flipV="1">
            <a:off x="8158935" y="3403057"/>
            <a:ext cx="525167" cy="4"/>
          </a:xfrm>
          <a:prstGeom prst="straightConnector1">
            <a:avLst/>
          </a:prstGeom>
          <a:ln w="19050">
            <a:solidFill>
              <a:schemeClr val="accent1"/>
            </a:solidFill>
            <a:headEnd type="none"/>
            <a:tailEnd type="arrow"/>
          </a:ln>
        </p:spPr>
        <p:style>
          <a:lnRef idx="1">
            <a:schemeClr val="accent1"/>
          </a:lnRef>
          <a:fillRef idx="0">
            <a:schemeClr val="accent1"/>
          </a:fillRef>
          <a:effectRef idx="0">
            <a:schemeClr val="accent1"/>
          </a:effectRef>
          <a:fontRef idx="minor">
            <a:schemeClr val="tx1"/>
          </a:fontRef>
        </p:style>
      </p:cxnSp>
      <p:graphicFrame>
        <p:nvGraphicFramePr>
          <p:cNvPr id="17" name="Table 12">
            <a:extLst>
              <a:ext uri="{FF2B5EF4-FFF2-40B4-BE49-F238E27FC236}">
                <a16:creationId xmlns:a16="http://schemas.microsoft.com/office/drawing/2014/main" id="{B3BEDC8F-0E07-4A30-AD5F-9516E1FBCDD1}"/>
              </a:ext>
            </a:extLst>
          </p:cNvPr>
          <p:cNvGraphicFramePr>
            <a:graphicFrameLocks noGrp="1"/>
          </p:cNvGraphicFramePr>
          <p:nvPr/>
        </p:nvGraphicFramePr>
        <p:xfrm>
          <a:off x="8684102" y="2535989"/>
          <a:ext cx="2846387" cy="1734137"/>
        </p:xfrm>
        <a:graphic>
          <a:graphicData uri="http://schemas.openxmlformats.org/drawingml/2006/table">
            <a:tbl>
              <a:tblPr firstRow="1" bandRow="1">
                <a:effectLst/>
                <a:tableStyleId>{3B4B98B0-60AC-42C2-AFA5-B58CD77FA1E5}</a:tableStyleId>
              </a:tblPr>
              <a:tblGrid>
                <a:gridCol w="1272862">
                  <a:extLst>
                    <a:ext uri="{9D8B030D-6E8A-4147-A177-3AD203B41FA5}">
                      <a16:colId xmlns:a16="http://schemas.microsoft.com/office/drawing/2014/main" val="3761039183"/>
                    </a:ext>
                  </a:extLst>
                </a:gridCol>
                <a:gridCol w="1573525">
                  <a:extLst>
                    <a:ext uri="{9D8B030D-6E8A-4147-A177-3AD203B41FA5}">
                      <a16:colId xmlns:a16="http://schemas.microsoft.com/office/drawing/2014/main" val="836788475"/>
                    </a:ext>
                  </a:extLst>
                </a:gridCol>
              </a:tblGrid>
              <a:tr h="376986">
                <a:tc>
                  <a:txBody>
                    <a:bodyPr/>
                    <a:lstStyle/>
                    <a:p>
                      <a:pPr marL="0" algn="l" defTabSz="914400" rtl="0" eaLnBrk="1" latinLnBrk="0" hangingPunct="1"/>
                      <a:r>
                        <a:rPr lang="en-US" sz="1400" kern="1200">
                          <a:solidFill>
                            <a:schemeClr val="bg1"/>
                          </a:solidFill>
                        </a:rPr>
                        <a:t>key</a:t>
                      </a:r>
                      <a:endParaRPr lang="en-US" sz="1400" b="1" kern="1200">
                        <a:solidFill>
                          <a:schemeClr val="bg1"/>
                        </a:solidFill>
                        <a:latin typeface="+mj-lt"/>
                        <a:ea typeface="+mn-ea"/>
                        <a:cs typeface="+mn-cs"/>
                      </a:endParaRPr>
                    </a:p>
                  </a:txBody>
                  <a:tcPr marR="0" marT="91440" marB="0">
                    <a:lnL>
                      <a:noFill/>
                    </a:lnL>
                    <a:lnR>
                      <a:noFill/>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algn="l" defTabSz="914400" rtl="0" eaLnBrk="1" latinLnBrk="0" hangingPunct="1"/>
                      <a:r>
                        <a:rPr lang="en-US" sz="1400" kern="1200">
                          <a:solidFill>
                            <a:schemeClr val="bg1"/>
                          </a:solidFill>
                        </a:rPr>
                        <a:t>value</a:t>
                      </a:r>
                      <a:endParaRPr lang="en-US" sz="1400" b="1" kern="1200">
                        <a:solidFill>
                          <a:schemeClr val="bg1"/>
                        </a:solidFill>
                        <a:latin typeface="+mj-lt"/>
                        <a:ea typeface="+mn-ea"/>
                        <a:cs typeface="+mn-cs"/>
                      </a:endParaRPr>
                    </a:p>
                  </a:txBody>
                  <a:tcPr marR="0" marT="91440" marB="0">
                    <a:lnL>
                      <a:noFill/>
                    </a:lnL>
                    <a:lnR>
                      <a:noFill/>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2260012255"/>
                  </a:ext>
                </a:extLst>
              </a:tr>
              <a:tr h="452384">
                <a:tc>
                  <a:txBody>
                    <a:bodyPr/>
                    <a:lstStyle/>
                    <a:p>
                      <a:r>
                        <a:rPr lang="en-US" sz="1200" kern="1200" err="1"/>
                        <a:t>myApp</a:t>
                      </a:r>
                      <a:r>
                        <a:rPr lang="en-US" sz="1200" kern="1200"/>
                        <a:t>-weapon</a:t>
                      </a:r>
                      <a:endParaRPr lang="en-US" sz="1200" kern="1200">
                        <a:solidFill>
                          <a:srgbClr val="1A1A1A"/>
                        </a:solidFill>
                        <a:latin typeface="Consolas" panose="020B0609020204030204" pitchFamily="49" charset="0"/>
                        <a:ea typeface="Segoe UI Symbol"/>
                        <a:cs typeface="+mn-cs"/>
                      </a:endParaRPr>
                    </a:p>
                  </a:txBody>
                  <a:tcPr marT="91440" marB="91440">
                    <a:lnL>
                      <a:noFill/>
                    </a:lnL>
                    <a:lnR>
                      <a:noFill/>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1200" kern="1200"/>
                        <a:t>"</a:t>
                      </a:r>
                      <a:r>
                        <a:rPr lang="en-US" sz="1200" kern="1200" err="1"/>
                        <a:t>DeathStar</a:t>
                      </a:r>
                      <a:r>
                        <a:rPr lang="en-US" sz="1200" kern="1200"/>
                        <a:t>"</a:t>
                      </a:r>
                      <a:endParaRPr lang="en-US" sz="1200" kern="1200">
                        <a:solidFill>
                          <a:srgbClr val="1A1A1A"/>
                        </a:solidFill>
                        <a:latin typeface="Consolas" panose="020B0609020204030204" pitchFamily="49" charset="0"/>
                        <a:ea typeface="Segoe UI Symbol"/>
                        <a:cs typeface="+mn-cs"/>
                      </a:endParaRPr>
                    </a:p>
                  </a:txBody>
                  <a:tcPr marT="91440" marB="91440">
                    <a:lnL>
                      <a:noFill/>
                    </a:lnL>
                    <a:lnR>
                      <a:noFill/>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192882631"/>
                  </a:ext>
                </a:extLst>
              </a:tr>
              <a:tr h="904767">
                <a:tc>
                  <a:txBody>
                    <a:bodyPr/>
                    <a:lstStyle/>
                    <a:p>
                      <a:r>
                        <a:rPr lang="en-US" sz="1200" kern="1200" err="1"/>
                        <a:t>myApp</a:t>
                      </a:r>
                      <a:r>
                        <a:rPr lang="en-US" sz="1200" kern="1200"/>
                        <a:t>-planet</a:t>
                      </a:r>
                      <a:endParaRPr lang="en-US" sz="1200" kern="1200">
                        <a:solidFill>
                          <a:srgbClr val="1A1A1A"/>
                        </a:solidFill>
                        <a:latin typeface="Consolas" panose="020B0609020204030204" pitchFamily="49" charset="0"/>
                        <a:ea typeface="Segoe UI Symbol"/>
                        <a:cs typeface="+mn-cs"/>
                      </a:endParaRPr>
                    </a:p>
                  </a:txBody>
                  <a:tcPr marT="91440" marB="91440">
                    <a:lnL>
                      <a:noFill/>
                    </a:lnL>
                    <a:lnR>
                      <a:noFill/>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1200" kern="1200" dirty="0"/>
                        <a:t>{        </a:t>
                      </a:r>
                    </a:p>
                    <a:p>
                      <a:r>
                        <a:rPr lang="en-US" sz="1200" kern="1200" dirty="0"/>
                        <a:t>  "name": "Tatooine"</a:t>
                      </a:r>
                    </a:p>
                    <a:p>
                      <a:r>
                        <a:rPr lang="en-US" sz="1200" kern="1200" dirty="0"/>
                        <a:t>}</a:t>
                      </a:r>
                      <a:endParaRPr lang="en-US" sz="1200" kern="1200" dirty="0">
                        <a:solidFill>
                          <a:srgbClr val="1A1A1A"/>
                        </a:solidFill>
                        <a:latin typeface="Consolas" panose="020B0609020204030204" pitchFamily="49" charset="0"/>
                        <a:ea typeface="Segoe UI Symbol"/>
                        <a:cs typeface="+mn-cs"/>
                      </a:endParaRPr>
                    </a:p>
                  </a:txBody>
                  <a:tcPr marT="91440" marB="91440">
                    <a:lnL>
                      <a:noFill/>
                    </a:lnL>
                    <a:lnR>
                      <a:noFill/>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912526666"/>
                  </a:ext>
                </a:extLst>
              </a:tr>
            </a:tbl>
          </a:graphicData>
        </a:graphic>
      </p:graphicFrame>
      <p:sp>
        <p:nvSpPr>
          <p:cNvPr id="24" name="Freeform: Shape 23">
            <a:extLst>
              <a:ext uri="{FF2B5EF4-FFF2-40B4-BE49-F238E27FC236}">
                <a16:creationId xmlns:a16="http://schemas.microsoft.com/office/drawing/2014/main" id="{1FB39DFD-40DF-4052-9397-2291B1E911F4}"/>
              </a:ext>
            </a:extLst>
          </p:cNvPr>
          <p:cNvSpPr/>
          <p:nvPr/>
        </p:nvSpPr>
        <p:spPr>
          <a:xfrm>
            <a:off x="584199" y="855663"/>
            <a:ext cx="4714875" cy="332399"/>
          </a:xfrm>
          <a:custGeom>
            <a:avLst/>
            <a:gdLst>
              <a:gd name="connsiteX0" fmla="*/ 0 w 4732020"/>
              <a:gd name="connsiteY0" fmla="*/ 0 h 1164569"/>
              <a:gd name="connsiteX1" fmla="*/ 4732020 w 4732020"/>
              <a:gd name="connsiteY1" fmla="*/ 0 h 1164569"/>
              <a:gd name="connsiteX2" fmla="*/ 4732020 w 4732020"/>
              <a:gd name="connsiteY2" fmla="*/ 1164569 h 1164569"/>
              <a:gd name="connsiteX3" fmla="*/ 0 w 4732020"/>
              <a:gd name="connsiteY3" fmla="*/ 1164569 h 1164569"/>
              <a:gd name="connsiteX4" fmla="*/ 0 w 4732020"/>
              <a:gd name="connsiteY4" fmla="*/ 0 h 1164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2020" h="1164569">
                <a:moveTo>
                  <a:pt x="0" y="0"/>
                </a:moveTo>
                <a:lnTo>
                  <a:pt x="4732020" y="0"/>
                </a:lnTo>
                <a:lnTo>
                  <a:pt x="4732020" y="1164569"/>
                </a:lnTo>
                <a:lnTo>
                  <a:pt x="0" y="116456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spAutoFit/>
          </a:bodyPr>
          <a:lstStyle/>
          <a:p>
            <a:pPr marL="0" marR="0" lvl="0" indent="0" algn="l" defTabSz="1422400" rtl="0" eaLnBrk="1" fontAlgn="auto" latinLnBrk="0" hangingPunct="1">
              <a:lnSpc>
                <a:spcPct val="90000"/>
              </a:lnSpc>
              <a:spcBef>
                <a:spcPct val="0"/>
              </a:spcBef>
              <a:spcAft>
                <a:spcPts val="600"/>
              </a:spcAft>
              <a:buClrTx/>
              <a:buSzTx/>
              <a:buFontTx/>
              <a:buNone/>
              <a:tabLst/>
              <a:defRPr/>
            </a:pPr>
            <a:r>
              <a:rPr kumimoji="0" lang="en-US" sz="2400" b="0" i="0" u="none" strike="noStrike" kern="1200" cap="none" spc="0" normalizeH="0" baseline="0" noProof="0">
                <a:ln>
                  <a:noFill/>
                </a:ln>
                <a:solidFill>
                  <a:srgbClr val="0078D4"/>
                </a:solidFill>
                <a:effectLst/>
                <a:uLnTx/>
                <a:uFillTx/>
                <a:latin typeface="Segoe UI Semibold"/>
                <a:ea typeface="+mn-ea"/>
                <a:cs typeface="+mn-cs"/>
              </a:rPr>
              <a:t>State management: key/value</a:t>
            </a:r>
          </a:p>
        </p:txBody>
      </p:sp>
      <p:sp>
        <p:nvSpPr>
          <p:cNvPr id="25" name="Freeform: Shape 24">
            <a:extLst>
              <a:ext uri="{FF2B5EF4-FFF2-40B4-BE49-F238E27FC236}">
                <a16:creationId xmlns:a16="http://schemas.microsoft.com/office/drawing/2014/main" id="{D640BCD0-AF8F-491D-B623-955069327531}"/>
              </a:ext>
            </a:extLst>
          </p:cNvPr>
          <p:cNvSpPr/>
          <p:nvPr/>
        </p:nvSpPr>
        <p:spPr>
          <a:xfrm>
            <a:off x="584199" y="585788"/>
            <a:ext cx="4714875" cy="221599"/>
          </a:xfrm>
          <a:custGeom>
            <a:avLst/>
            <a:gdLst>
              <a:gd name="connsiteX0" fmla="*/ 0 w 4732020"/>
              <a:gd name="connsiteY0" fmla="*/ 0 h 1164569"/>
              <a:gd name="connsiteX1" fmla="*/ 4732020 w 4732020"/>
              <a:gd name="connsiteY1" fmla="*/ 0 h 1164569"/>
              <a:gd name="connsiteX2" fmla="*/ 4732020 w 4732020"/>
              <a:gd name="connsiteY2" fmla="*/ 1164569 h 1164569"/>
              <a:gd name="connsiteX3" fmla="*/ 0 w 4732020"/>
              <a:gd name="connsiteY3" fmla="*/ 1164569 h 1164569"/>
              <a:gd name="connsiteX4" fmla="*/ 0 w 4732020"/>
              <a:gd name="connsiteY4" fmla="*/ 0 h 1164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2020" h="1164569">
                <a:moveTo>
                  <a:pt x="0" y="0"/>
                </a:moveTo>
                <a:lnTo>
                  <a:pt x="4732020" y="0"/>
                </a:lnTo>
                <a:lnTo>
                  <a:pt x="4732020" y="1164569"/>
                </a:lnTo>
                <a:lnTo>
                  <a:pt x="0" y="116456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spAutoFit/>
          </a:bodyPr>
          <a:lstStyle/>
          <a:p>
            <a:pPr marL="0" marR="0" lvl="0" indent="0" algn="l" defTabSz="1422400" rtl="0" eaLnBrk="1" fontAlgn="auto" latinLnBrk="0" hangingPunct="1">
              <a:lnSpc>
                <a:spcPct val="90000"/>
              </a:lnSpc>
              <a:spcBef>
                <a:spcPct val="0"/>
              </a:spcBef>
              <a:spcAft>
                <a:spcPts val="60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Microservice building blocks</a:t>
            </a:r>
          </a:p>
        </p:txBody>
      </p:sp>
      <p:grpSp>
        <p:nvGrpSpPr>
          <p:cNvPr id="2" name="Group 1">
            <a:extLst>
              <a:ext uri="{FF2B5EF4-FFF2-40B4-BE49-F238E27FC236}">
                <a16:creationId xmlns:a16="http://schemas.microsoft.com/office/drawing/2014/main" id="{7669AF2B-DA6F-448D-8E6D-539F6C847187}"/>
              </a:ext>
            </a:extLst>
          </p:cNvPr>
          <p:cNvGrpSpPr/>
          <p:nvPr/>
        </p:nvGrpSpPr>
        <p:grpSpPr>
          <a:xfrm>
            <a:off x="6426586" y="2534848"/>
            <a:ext cx="1737360" cy="1737360"/>
            <a:chOff x="7552123" y="135561"/>
            <a:chExt cx="1737360" cy="1737360"/>
          </a:xfrm>
        </p:grpSpPr>
        <p:sp>
          <p:nvSpPr>
            <p:cNvPr id="23" name="Rounded Rectangle 5">
              <a:extLst>
                <a:ext uri="{FF2B5EF4-FFF2-40B4-BE49-F238E27FC236}">
                  <a16:creationId xmlns:a16="http://schemas.microsoft.com/office/drawing/2014/main" id="{148B4FE2-A3EE-4194-B21B-DEC23F137547}"/>
                </a:ext>
              </a:extLst>
            </p:cNvPr>
            <p:cNvSpPr/>
            <p:nvPr/>
          </p:nvSpPr>
          <p:spPr bwMode="auto">
            <a:xfrm>
              <a:off x="7552123" y="135561"/>
              <a:ext cx="1737360" cy="1737360"/>
            </a:xfrm>
            <a:prstGeom prst="rect">
              <a:avLst/>
            </a:prstGeom>
            <a:solidFill>
              <a:schemeClr val="bg1"/>
            </a:solidFill>
            <a:ln>
              <a:noFill/>
            </a:ln>
            <a:effectLst>
              <a:outerShdw blurRad="152400" sx="102000" sy="102000" algn="ctr" rotWithShape="0">
                <a:prstClr val="black">
                  <a:alpha val="5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Semibold"/>
                <a:ea typeface="+mn-ea"/>
                <a:cs typeface="+mn-cs"/>
              </a:endParaRPr>
            </a:p>
          </p:txBody>
        </p:sp>
        <p:pic>
          <p:nvPicPr>
            <p:cNvPr id="26" name="Graphic 25">
              <a:extLst>
                <a:ext uri="{FF2B5EF4-FFF2-40B4-BE49-F238E27FC236}">
                  <a16:creationId xmlns:a16="http://schemas.microsoft.com/office/drawing/2014/main" id="{7420E775-5E8D-43EB-9328-C65EC2EFA61A}"/>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9333" t="18330" r="9333" b="18330"/>
            <a:stretch/>
          </p:blipFill>
          <p:spPr>
            <a:xfrm>
              <a:off x="7936554" y="627119"/>
              <a:ext cx="968498" cy="754245"/>
            </a:xfrm>
            <a:prstGeom prst="rect">
              <a:avLst/>
            </a:prstGeom>
          </p:spPr>
        </p:pic>
      </p:grpSp>
      <p:grpSp>
        <p:nvGrpSpPr>
          <p:cNvPr id="19" name="Group 18">
            <a:extLst>
              <a:ext uri="{FF2B5EF4-FFF2-40B4-BE49-F238E27FC236}">
                <a16:creationId xmlns:a16="http://schemas.microsoft.com/office/drawing/2014/main" id="{D8BF29A3-A926-45D0-83B6-2CE26C07F145}"/>
              </a:ext>
            </a:extLst>
          </p:cNvPr>
          <p:cNvGrpSpPr/>
          <p:nvPr/>
        </p:nvGrpSpPr>
        <p:grpSpPr>
          <a:xfrm>
            <a:off x="8826536" y="4419505"/>
            <a:ext cx="2619603" cy="795202"/>
            <a:chOff x="8826536" y="4419505"/>
            <a:chExt cx="2619603" cy="795202"/>
          </a:xfrm>
        </p:grpSpPr>
        <p:sp>
          <p:nvSpPr>
            <p:cNvPr id="18" name="TextBox 17">
              <a:extLst>
                <a:ext uri="{FF2B5EF4-FFF2-40B4-BE49-F238E27FC236}">
                  <a16:creationId xmlns:a16="http://schemas.microsoft.com/office/drawing/2014/main" id="{AF0F8523-D53B-4D74-8378-0DD8CB5BB164}"/>
                </a:ext>
              </a:extLst>
            </p:cNvPr>
            <p:cNvSpPr txBox="1"/>
            <p:nvPr/>
          </p:nvSpPr>
          <p:spPr>
            <a:xfrm>
              <a:off x="8826536" y="4419505"/>
              <a:ext cx="2561517" cy="307777"/>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State store of your choice</a:t>
              </a:r>
            </a:p>
          </p:txBody>
        </p:sp>
        <p:pic>
          <p:nvPicPr>
            <p:cNvPr id="28" name="Picture 27">
              <a:extLst>
                <a:ext uri="{FF2B5EF4-FFF2-40B4-BE49-F238E27FC236}">
                  <a16:creationId xmlns:a16="http://schemas.microsoft.com/office/drawing/2014/main" id="{9C47A74D-C034-42BB-9B48-0A296937588C}"/>
                </a:ext>
              </a:extLst>
            </p:cNvPr>
            <p:cNvPicPr>
              <a:picLocks noChangeAspect="1"/>
            </p:cNvPicPr>
            <p:nvPr/>
          </p:nvPicPr>
          <p:blipFill>
            <a:blip r:embed="rId4"/>
            <a:stretch>
              <a:fillRect/>
            </a:stretch>
          </p:blipFill>
          <p:spPr>
            <a:xfrm>
              <a:off x="10156091" y="4812299"/>
              <a:ext cx="398632" cy="345707"/>
            </a:xfrm>
            <a:prstGeom prst="rect">
              <a:avLst/>
            </a:prstGeom>
          </p:spPr>
        </p:pic>
        <p:pic>
          <p:nvPicPr>
            <p:cNvPr id="29" name="Picture 28">
              <a:extLst>
                <a:ext uri="{FF2B5EF4-FFF2-40B4-BE49-F238E27FC236}">
                  <a16:creationId xmlns:a16="http://schemas.microsoft.com/office/drawing/2014/main" id="{8BC2D597-A95F-47D6-8ABE-CE13693EB3ED}"/>
                </a:ext>
              </a:extLst>
            </p:cNvPr>
            <p:cNvPicPr>
              <a:picLocks noChangeAspect="1"/>
            </p:cNvPicPr>
            <p:nvPr/>
          </p:nvPicPr>
          <p:blipFill>
            <a:blip r:embed="rId5"/>
            <a:stretch>
              <a:fillRect/>
            </a:stretch>
          </p:blipFill>
          <p:spPr>
            <a:xfrm>
              <a:off x="9101257" y="4792771"/>
              <a:ext cx="301148" cy="278832"/>
            </a:xfrm>
            <a:prstGeom prst="rect">
              <a:avLst/>
            </a:prstGeom>
          </p:spPr>
        </p:pic>
        <p:sp>
          <p:nvSpPr>
            <p:cNvPr id="30" name="TextBox 29">
              <a:extLst>
                <a:ext uri="{FF2B5EF4-FFF2-40B4-BE49-F238E27FC236}">
                  <a16:creationId xmlns:a16="http://schemas.microsoft.com/office/drawing/2014/main" id="{BB901BD4-DEA3-454A-B290-1FED431024A2}"/>
                </a:ext>
              </a:extLst>
            </p:cNvPr>
            <p:cNvSpPr txBox="1"/>
            <p:nvPr/>
          </p:nvSpPr>
          <p:spPr>
            <a:xfrm>
              <a:off x="9576961" y="5115319"/>
              <a:ext cx="433950" cy="99388"/>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err="1">
                  <a:ln>
                    <a:noFill/>
                  </a:ln>
                  <a:gradFill>
                    <a:gsLst>
                      <a:gs pos="2917">
                        <a:srgbClr val="000000"/>
                      </a:gs>
                      <a:gs pos="30000">
                        <a:srgbClr val="000000"/>
                      </a:gs>
                    </a:gsLst>
                    <a:lin ang="5400000" scaled="0"/>
                  </a:gradFill>
                  <a:effectLst/>
                  <a:uLnTx/>
                  <a:uFillTx/>
                  <a:latin typeface="Segoe UI"/>
                  <a:ea typeface="+mn-ea"/>
                  <a:cs typeface="+mn-cs"/>
                </a:rPr>
                <a:t>CosmosDB</a:t>
              </a:r>
              <a:endParaRPr kumimoji="0" lang="en-US" sz="7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endParaRPr>
            </a:p>
          </p:txBody>
        </p:sp>
        <p:sp>
          <p:nvSpPr>
            <p:cNvPr id="31" name="TextBox 30">
              <a:extLst>
                <a:ext uri="{FF2B5EF4-FFF2-40B4-BE49-F238E27FC236}">
                  <a16:creationId xmlns:a16="http://schemas.microsoft.com/office/drawing/2014/main" id="{C6CDB0A1-1341-4EF8-B043-27AC13B3D6FC}"/>
                </a:ext>
              </a:extLst>
            </p:cNvPr>
            <p:cNvSpPr txBox="1"/>
            <p:nvPr/>
          </p:nvSpPr>
          <p:spPr>
            <a:xfrm>
              <a:off x="8906936" y="5113344"/>
              <a:ext cx="689791" cy="99388"/>
            </a:xfrm>
            <a:prstGeom prst="rect">
              <a:avLst/>
            </a:prstGeom>
            <a:noFill/>
          </p:spPr>
          <p:txBody>
            <a:bodyPr wrap="square" lIns="0" tIns="0" rIns="0" bIns="0" rtlCol="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AWS</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DynamoDB</a:t>
              </a:r>
            </a:p>
          </p:txBody>
        </p:sp>
        <p:pic>
          <p:nvPicPr>
            <p:cNvPr id="32" name="Graphic 31">
              <a:extLst>
                <a:ext uri="{FF2B5EF4-FFF2-40B4-BE49-F238E27FC236}">
                  <a16:creationId xmlns:a16="http://schemas.microsoft.com/office/drawing/2014/main" id="{BBB91012-07F0-4F74-8CA7-045EB9AD95F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661170" y="4794651"/>
              <a:ext cx="270564" cy="276952"/>
            </a:xfrm>
            <a:prstGeom prst="rect">
              <a:avLst/>
            </a:prstGeom>
          </p:spPr>
        </p:pic>
        <p:sp>
          <p:nvSpPr>
            <p:cNvPr id="33" name="TextBox 32">
              <a:extLst>
                <a:ext uri="{FF2B5EF4-FFF2-40B4-BE49-F238E27FC236}">
                  <a16:creationId xmlns:a16="http://schemas.microsoft.com/office/drawing/2014/main" id="{9E58D249-00F4-4ECE-8790-3CE0B5414D40}"/>
                </a:ext>
              </a:extLst>
            </p:cNvPr>
            <p:cNvSpPr txBox="1"/>
            <p:nvPr/>
          </p:nvSpPr>
          <p:spPr>
            <a:xfrm>
              <a:off x="11085463" y="4988857"/>
              <a:ext cx="360676" cy="11358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…others</a:t>
              </a:r>
            </a:p>
          </p:txBody>
        </p:sp>
        <p:pic>
          <p:nvPicPr>
            <p:cNvPr id="34" name="Picture 12" descr="Image result for Cassandra Logo">
              <a:extLst>
                <a:ext uri="{FF2B5EF4-FFF2-40B4-BE49-F238E27FC236}">
                  <a16:creationId xmlns:a16="http://schemas.microsoft.com/office/drawing/2014/main" id="{518C06D5-27ED-4522-9301-5B9F536ABB9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639948" y="4830153"/>
              <a:ext cx="351824" cy="294138"/>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8167116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42" presetClass="path" presetSubtype="0" decel="100000" fill="hold" grpId="1" nodeType="withEffect">
                                  <p:stCondLst>
                                    <p:cond delay="0"/>
                                  </p:stCondLst>
                                  <p:childTnLst>
                                    <p:animMotion origin="layout" path="M 1.66667E-6 -1.85185E-6 L 1.66667E-6 0.03773 " pathEditMode="relative" rAng="0" ptsTypes="AA">
                                      <p:cBhvr>
                                        <p:cTn id="9" dur="750" spd="-100000" fill="hold"/>
                                        <p:tgtEl>
                                          <p:spTgt spid="24"/>
                                        </p:tgtEl>
                                        <p:attrNameLst>
                                          <p:attrName>ppt_x</p:attrName>
                                          <p:attrName>ppt_y</p:attrName>
                                        </p:attrNameLst>
                                      </p:cBhvr>
                                      <p:rCtr x="0" y="1875"/>
                                    </p:animMotion>
                                  </p:childTnLst>
                                </p:cTn>
                              </p:par>
                              <p:par>
                                <p:cTn id="10" presetID="10" presetClass="entr" presetSubtype="0" fill="hold" nodeType="withEffect">
                                  <p:stCondLst>
                                    <p:cond delay="5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42" presetClass="path" presetSubtype="0" decel="100000" fill="hold" nodeType="withEffect">
                                  <p:stCondLst>
                                    <p:cond delay="50"/>
                                  </p:stCondLst>
                                  <p:childTnLst>
                                    <p:animMotion origin="layout" path="M 1.66667E-6 -1.85185E-6 L 1.66667E-6 0.03773 " pathEditMode="relative" rAng="0" ptsTypes="AA">
                                      <p:cBhvr>
                                        <p:cTn id="14" dur="750" spd="-100000" fill="hold"/>
                                        <p:tgtEl>
                                          <p:spTgt spid="3"/>
                                        </p:tgtEl>
                                        <p:attrNameLst>
                                          <p:attrName>ppt_x</p:attrName>
                                          <p:attrName>ppt_y</p:attrName>
                                        </p:attrNameLst>
                                      </p:cBhvr>
                                      <p:rCtr x="0" y="1875"/>
                                    </p:animMotion>
                                  </p:childTnLst>
                                </p:cTn>
                              </p:par>
                              <p:par>
                                <p:cTn id="15" presetID="10" presetClass="entr" presetSubtype="0" fill="hold" nodeType="withEffect">
                                  <p:stCondLst>
                                    <p:cond delay="10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par>
                                <p:cTn id="18" presetID="42" presetClass="path" presetSubtype="0" decel="100000" fill="hold" nodeType="withEffect">
                                  <p:stCondLst>
                                    <p:cond delay="100"/>
                                  </p:stCondLst>
                                  <p:childTnLst>
                                    <p:animMotion origin="layout" path="M 2.70833E-6 3.7037E-6 L 2.70833E-6 0.03773 " pathEditMode="relative" rAng="0" ptsTypes="AA">
                                      <p:cBhvr>
                                        <p:cTn id="19" dur="750" spd="-100000" fill="hold"/>
                                        <p:tgtEl>
                                          <p:spTgt spid="2"/>
                                        </p:tgtEl>
                                        <p:attrNameLst>
                                          <p:attrName>ppt_x</p:attrName>
                                          <p:attrName>ppt_y</p:attrName>
                                        </p:attrNameLst>
                                      </p:cBhvr>
                                      <p:rCtr x="0" y="1875"/>
                                    </p:animMotion>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nodeType="click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wipe(left)">
                                      <p:cBhvr>
                                        <p:cTn id="24" dur="500"/>
                                        <p:tgtEl>
                                          <p:spTgt spid="12"/>
                                        </p:tgtEl>
                                      </p:cBhvr>
                                    </p:animEffect>
                                  </p:childTnLst>
                                </p:cTn>
                              </p:par>
                              <p:par>
                                <p:cTn id="25" presetID="10" presetClass="entr" presetSubtype="0" fill="hold" nodeType="with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500"/>
                                        <p:tgtEl>
                                          <p:spTgt spid="22"/>
                                        </p:tgtEl>
                                      </p:cBhvr>
                                    </p:animEffect>
                                  </p:childTnLst>
                                </p:cTn>
                              </p:par>
                              <p:par>
                                <p:cTn id="28" presetID="42" presetClass="path" presetSubtype="0" decel="100000" fill="hold" nodeType="withEffect">
                                  <p:stCondLst>
                                    <p:cond delay="0"/>
                                  </p:stCondLst>
                                  <p:childTnLst>
                                    <p:animMotion origin="layout" path="M 1.66667E-6 -1.85185E-6 L 1.66667E-6 0.03773 " pathEditMode="relative" rAng="0" ptsTypes="AA">
                                      <p:cBhvr>
                                        <p:cTn id="29" dur="750" spd="-100000" fill="hold"/>
                                        <p:tgtEl>
                                          <p:spTgt spid="22"/>
                                        </p:tgtEl>
                                        <p:attrNameLst>
                                          <p:attrName>ppt_x</p:attrName>
                                          <p:attrName>ppt_y</p:attrName>
                                        </p:attrNameLst>
                                      </p:cBhvr>
                                      <p:rCtr x="0" y="1875"/>
                                    </p:animMotion>
                                  </p:childTnLst>
                                </p:cTn>
                              </p:par>
                            </p:childTnLst>
                          </p:cTn>
                        </p:par>
                        <p:par>
                          <p:cTn id="30" fill="hold">
                            <p:stCondLst>
                              <p:cond delay="750"/>
                            </p:stCondLst>
                            <p:childTnLst>
                              <p:par>
                                <p:cTn id="31" presetID="22" presetClass="entr" presetSubtype="8" fill="hold" nodeType="after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wipe(left)">
                                      <p:cBhvr>
                                        <p:cTn id="33" dur="500"/>
                                        <p:tgtEl>
                                          <p:spTgt spid="16"/>
                                        </p:tgtEl>
                                      </p:cBhvr>
                                    </p:animEffect>
                                  </p:childTnLst>
                                </p:cTn>
                              </p:par>
                              <p:par>
                                <p:cTn id="34" presetID="10" presetClass="entr" presetSubtype="0" fill="hold" nodeType="withEffect">
                                  <p:stCondLst>
                                    <p:cond delay="100"/>
                                  </p:stCondLst>
                                  <p:childTnLst>
                                    <p:set>
                                      <p:cBhvr>
                                        <p:cTn id="35" dur="1" fill="hold">
                                          <p:stCondLst>
                                            <p:cond delay="0"/>
                                          </p:stCondLst>
                                        </p:cTn>
                                        <p:tgtEl>
                                          <p:spTgt spid="17"/>
                                        </p:tgtEl>
                                        <p:attrNameLst>
                                          <p:attrName>style.visibility</p:attrName>
                                        </p:attrNameLst>
                                      </p:cBhvr>
                                      <p:to>
                                        <p:strVal val="visible"/>
                                      </p:to>
                                    </p:set>
                                    <p:animEffect transition="in" filter="fade">
                                      <p:cBhvr>
                                        <p:cTn id="36" dur="500"/>
                                        <p:tgtEl>
                                          <p:spTgt spid="17"/>
                                        </p:tgtEl>
                                      </p:cBhvr>
                                    </p:animEffect>
                                  </p:childTnLst>
                                </p:cTn>
                              </p:par>
                              <p:par>
                                <p:cTn id="37" presetID="42" presetClass="path" presetSubtype="0" decel="100000" fill="hold" nodeType="withEffect">
                                  <p:stCondLst>
                                    <p:cond delay="100"/>
                                  </p:stCondLst>
                                  <p:childTnLst>
                                    <p:animMotion origin="layout" path="M 3.75E-6 -4.81481E-6 L 3.75E-6 0.03774 " pathEditMode="relative" rAng="0" ptsTypes="AA">
                                      <p:cBhvr>
                                        <p:cTn id="38" dur="750" spd="-100000" fill="hold"/>
                                        <p:tgtEl>
                                          <p:spTgt spid="17"/>
                                        </p:tgtEl>
                                        <p:attrNameLst>
                                          <p:attrName>ppt_x</p:attrName>
                                          <p:attrName>ppt_y</p:attrName>
                                        </p:attrNameLst>
                                      </p:cBhvr>
                                      <p:rCtr x="0" y="1875"/>
                                    </p:animMotion>
                                  </p:childTnLst>
                                </p:cTn>
                              </p:par>
                              <p:par>
                                <p:cTn id="39" presetID="1" presetClass="entr" presetSubtype="0" fill="hold" nodeType="withEffect">
                                  <p:stCondLst>
                                    <p:cond delay="100"/>
                                  </p:stCondLst>
                                  <p:childTnLst>
                                    <p:set>
                                      <p:cBhvr>
                                        <p:cTn id="40" dur="1" fill="hold">
                                          <p:stCondLst>
                                            <p:cond delay="749"/>
                                          </p:stCondLst>
                                        </p:cTn>
                                        <p:tgtEl>
                                          <p:spTgt spid="1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22" presetClass="entr" presetSubtype="2" fill="hold" nodeType="clickEffect">
                                  <p:stCondLst>
                                    <p:cond delay="0"/>
                                  </p:stCondLst>
                                  <p:childTnLst>
                                    <p:set>
                                      <p:cBhvr>
                                        <p:cTn id="44" dur="1" fill="hold">
                                          <p:stCondLst>
                                            <p:cond delay="0"/>
                                          </p:stCondLst>
                                        </p:cTn>
                                        <p:tgtEl>
                                          <p:spTgt spid="11"/>
                                        </p:tgtEl>
                                        <p:attrNameLst>
                                          <p:attrName>style.visibility</p:attrName>
                                        </p:attrNameLst>
                                      </p:cBhvr>
                                      <p:to>
                                        <p:strVal val="visible"/>
                                      </p:to>
                                    </p:set>
                                    <p:animEffect transition="in" filter="wipe(right)">
                                      <p:cBhvr>
                                        <p:cTn id="45" dur="500"/>
                                        <p:tgtEl>
                                          <p:spTgt spid="11"/>
                                        </p:tgtEl>
                                      </p:cBhvr>
                                    </p:animEffect>
                                  </p:childTnLst>
                                </p:cTn>
                              </p:par>
                              <p:par>
                                <p:cTn id="46" presetID="10" presetClass="entr" presetSubtype="0" fill="hold" nodeType="withEffect">
                                  <p:stCondLst>
                                    <p:cond delay="100"/>
                                  </p:stCondLst>
                                  <p:childTnLst>
                                    <p:set>
                                      <p:cBhvr>
                                        <p:cTn id="47" dur="1" fill="hold">
                                          <p:stCondLst>
                                            <p:cond delay="0"/>
                                          </p:stCondLst>
                                        </p:cTn>
                                        <p:tgtEl>
                                          <p:spTgt spid="27"/>
                                        </p:tgtEl>
                                        <p:attrNameLst>
                                          <p:attrName>style.visibility</p:attrName>
                                        </p:attrNameLst>
                                      </p:cBhvr>
                                      <p:to>
                                        <p:strVal val="visible"/>
                                      </p:to>
                                    </p:set>
                                    <p:animEffect transition="in" filter="fade">
                                      <p:cBhvr>
                                        <p:cTn id="48" dur="500"/>
                                        <p:tgtEl>
                                          <p:spTgt spid="27"/>
                                        </p:tgtEl>
                                      </p:cBhvr>
                                    </p:animEffect>
                                  </p:childTnLst>
                                </p:cTn>
                              </p:par>
                              <p:par>
                                <p:cTn id="49" presetID="42" presetClass="path" presetSubtype="0" decel="100000" fill="hold" nodeType="withEffect">
                                  <p:stCondLst>
                                    <p:cond delay="100"/>
                                  </p:stCondLst>
                                  <p:childTnLst>
                                    <p:animMotion origin="layout" path="M -1.66667E-6 -4.81481E-6 L -1.66667E-6 0.03774 " pathEditMode="relative" rAng="0" ptsTypes="AA">
                                      <p:cBhvr>
                                        <p:cTn id="50" dur="750" spd="-100000" fill="hold"/>
                                        <p:tgtEl>
                                          <p:spTgt spid="27"/>
                                        </p:tgtEl>
                                        <p:attrNameLst>
                                          <p:attrName>ppt_x</p:attrName>
                                          <p:attrName>ppt_y</p:attrName>
                                        </p:attrNameLst>
                                      </p:cBhvr>
                                      <p:rCtr x="0" y="187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4" grpId="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5E58CE-DAFA-49B1-8F27-32D423105422}"/>
              </a:ext>
            </a:extLst>
          </p:cNvPr>
          <p:cNvSpPr>
            <a:spLocks noGrp="1"/>
          </p:cNvSpPr>
          <p:nvPr>
            <p:ph type="title"/>
          </p:nvPr>
        </p:nvSpPr>
        <p:spPr/>
        <p:txBody>
          <a:bodyPr/>
          <a:lstStyle/>
          <a:p>
            <a:r>
              <a:rPr lang="en-GB" dirty="0"/>
              <a:t>GOALS</a:t>
            </a:r>
          </a:p>
        </p:txBody>
      </p:sp>
      <p:sp>
        <p:nvSpPr>
          <p:cNvPr id="3" name="Content Placeholder 2">
            <a:extLst>
              <a:ext uri="{FF2B5EF4-FFF2-40B4-BE49-F238E27FC236}">
                <a16:creationId xmlns:a16="http://schemas.microsoft.com/office/drawing/2014/main" id="{DEA89AAF-E755-4671-B97F-AE69456E4EEA}"/>
              </a:ext>
            </a:extLst>
          </p:cNvPr>
          <p:cNvSpPr>
            <a:spLocks noGrp="1"/>
          </p:cNvSpPr>
          <p:nvPr>
            <p:ph idx="1"/>
          </p:nvPr>
        </p:nvSpPr>
        <p:spPr/>
        <p:txBody>
          <a:bodyPr>
            <a:normAutofit/>
          </a:bodyPr>
          <a:lstStyle/>
          <a:p>
            <a:r>
              <a:rPr lang="en-GB" dirty="0"/>
              <a:t>Understand What is </a:t>
            </a:r>
            <a:r>
              <a:rPr lang="en-GB" dirty="0" err="1"/>
              <a:t>Dapr</a:t>
            </a:r>
            <a:endParaRPr lang="en-GB" dirty="0"/>
          </a:p>
          <a:p>
            <a:r>
              <a:rPr lang="en-GB" dirty="0"/>
              <a:t>Understand how </a:t>
            </a:r>
            <a:r>
              <a:rPr lang="en-GB" dirty="0" err="1"/>
              <a:t>Dapr</a:t>
            </a:r>
            <a:r>
              <a:rPr lang="en-GB" dirty="0"/>
              <a:t> works</a:t>
            </a:r>
          </a:p>
          <a:p>
            <a:r>
              <a:rPr lang="en-GB" dirty="0"/>
              <a:t>Understand basic </a:t>
            </a:r>
            <a:r>
              <a:rPr lang="en-GB" dirty="0" err="1"/>
              <a:t>Dapr</a:t>
            </a:r>
            <a:r>
              <a:rPr lang="en-GB" dirty="0"/>
              <a:t> samples</a:t>
            </a:r>
          </a:p>
          <a:p>
            <a:endParaRPr lang="en-GB" dirty="0"/>
          </a:p>
        </p:txBody>
      </p:sp>
    </p:spTree>
    <p:custDataLst>
      <p:tags r:id="rId1"/>
    </p:custDataLst>
    <p:extLst>
      <p:ext uri="{BB962C8B-B14F-4D97-AF65-F5344CB8AC3E}">
        <p14:creationId xmlns:p14="http://schemas.microsoft.com/office/powerpoint/2010/main" val="21995249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4EB5D30F-8B87-4002-9173-45447811562B}"/>
              </a:ext>
            </a:extLst>
          </p:cNvPr>
          <p:cNvSpPr txBox="1">
            <a:spLocks/>
          </p:cNvSpPr>
          <p:nvPr/>
        </p:nvSpPr>
        <p:spPr>
          <a:xfrm>
            <a:off x="2238375" y="3274951"/>
            <a:ext cx="7715250" cy="498598"/>
          </a:xfrm>
          <a:prstGeom prst="rect">
            <a:avLst/>
          </a:prstGeom>
        </p:spPr>
        <p:txBody>
          <a:bodyPr anchor="ctr" anchorCtr="0"/>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5000" b="0" i="0" u="none" strike="noStrike" kern="1200" cap="none" spc="-50" normalizeH="0" baseline="0" noProof="0">
                <a:ln w="3175">
                  <a:noFill/>
                </a:ln>
                <a:solidFill>
                  <a:srgbClr val="FFFFFF"/>
                </a:solidFill>
                <a:effectLst/>
                <a:uLnTx/>
                <a:uFillTx/>
                <a:latin typeface="Segoe UI Semibold"/>
                <a:ea typeface="+mn-ea"/>
                <a:cs typeface="Segoe UI" pitchFamily="34" charset="0"/>
              </a:rPr>
              <a:t>Dapr state management</a:t>
            </a:r>
          </a:p>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5000" b="0" i="0" u="none" strike="noStrike" kern="1200" cap="none" spc="-50" normalizeH="0" baseline="0" noProof="0">
                <a:ln w="3175">
                  <a:noFill/>
                </a:ln>
                <a:solidFill>
                  <a:srgbClr val="FFFFFF"/>
                </a:solidFill>
                <a:effectLst/>
                <a:uLnTx/>
                <a:uFillTx/>
                <a:latin typeface="Segoe UI Semibold"/>
                <a:ea typeface="+mn-ea"/>
                <a:cs typeface="Segoe UI" pitchFamily="34" charset="0"/>
              </a:rPr>
              <a:t>and components</a:t>
            </a:r>
          </a:p>
        </p:txBody>
      </p:sp>
      <p:sp>
        <p:nvSpPr>
          <p:cNvPr id="8" name="Text Placeholder 2">
            <a:extLst>
              <a:ext uri="{FF2B5EF4-FFF2-40B4-BE49-F238E27FC236}">
                <a16:creationId xmlns:a16="http://schemas.microsoft.com/office/drawing/2014/main" id="{58E61968-2783-4B43-A502-2ED98EA3F3B8}"/>
              </a:ext>
            </a:extLst>
          </p:cNvPr>
          <p:cNvSpPr txBox="1">
            <a:spLocks/>
          </p:cNvSpPr>
          <p:nvPr/>
        </p:nvSpPr>
        <p:spPr>
          <a:xfrm>
            <a:off x="5469446" y="1993173"/>
            <a:ext cx="1253109" cy="461665"/>
          </a:xfrm>
          <a:prstGeom prst="rect">
            <a:avLst/>
          </a:prstGeom>
          <a:noFill/>
          <a:ln w="19050">
            <a:gradFill>
              <a:gsLst>
                <a:gs pos="0">
                  <a:schemeClr val="accent4"/>
                </a:gs>
                <a:gs pos="100000">
                  <a:schemeClr val="accent1"/>
                </a:gs>
                <a:gs pos="51000">
                  <a:schemeClr val="accent3"/>
                </a:gs>
              </a:gsLst>
              <a:lin ang="0" scaled="0"/>
            </a:gradFill>
          </a:ln>
        </p:spPr>
        <p:txBody>
          <a:bodyPr tIns="91440" bIns="91440" anchor="ctr" anchorCtr="1">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300" normalizeH="0" baseline="0" noProof="0">
                <a:ln>
                  <a:noFill/>
                </a:ln>
                <a:solidFill>
                  <a:srgbClr val="FFFFFF"/>
                </a:solidFill>
                <a:effectLst/>
                <a:uLnTx/>
                <a:uFillTx/>
                <a:latin typeface="Segoe UI Semibold"/>
                <a:ea typeface="+mn-ea"/>
                <a:cs typeface="Segoe UI" panose="020B0502040204020203" pitchFamily="34" charset="0"/>
              </a:rPr>
              <a:t>DEMO</a:t>
            </a:r>
          </a:p>
        </p:txBody>
      </p:sp>
      <p:sp>
        <p:nvSpPr>
          <p:cNvPr id="4" name="Rectangle 3">
            <a:extLst>
              <a:ext uri="{FF2B5EF4-FFF2-40B4-BE49-F238E27FC236}">
                <a16:creationId xmlns:a16="http://schemas.microsoft.com/office/drawing/2014/main" id="{C6040BA3-6880-4DA3-BC38-1879B001C5A5}"/>
              </a:ext>
            </a:extLst>
          </p:cNvPr>
          <p:cNvSpPr/>
          <p:nvPr/>
        </p:nvSpPr>
        <p:spPr>
          <a:xfrm>
            <a:off x="0" y="-509633"/>
            <a:ext cx="3834896" cy="307777"/>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DEMO: </a:t>
            </a:r>
            <a:r>
              <a:rPr kumimoji="0" lang="en-US" sz="1400" b="0" i="0" u="none" strike="noStrike" kern="1200" cap="none" spc="0" normalizeH="0" baseline="0" noProof="0" err="1">
                <a:ln>
                  <a:noFill/>
                </a:ln>
                <a:solidFill>
                  <a:srgbClr val="000000"/>
                </a:solidFill>
                <a:effectLst/>
                <a:uLnTx/>
                <a:uFillTx/>
                <a:latin typeface="Segoe UI"/>
                <a:ea typeface="+mn-ea"/>
                <a:cs typeface="+mn-cs"/>
              </a:rPr>
              <a:t>Dapr</a:t>
            </a:r>
            <a:r>
              <a:rPr kumimoji="0" lang="en-US" sz="1400" b="0" i="0" u="none" strike="noStrike" kern="1200" cap="none" spc="0" normalizeH="0" baseline="0" noProof="0">
                <a:ln>
                  <a:noFill/>
                </a:ln>
                <a:solidFill>
                  <a:srgbClr val="000000"/>
                </a:solidFill>
                <a:effectLst/>
                <a:uLnTx/>
                <a:uFillTx/>
                <a:latin typeface="Segoe UI"/>
                <a:ea typeface="+mn-ea"/>
                <a:cs typeface="+mn-cs"/>
              </a:rPr>
              <a:t> state management and bindings </a:t>
            </a:r>
          </a:p>
        </p:txBody>
      </p:sp>
    </p:spTree>
    <p:extLst>
      <p:ext uri="{BB962C8B-B14F-4D97-AF65-F5344CB8AC3E}">
        <p14:creationId xmlns:p14="http://schemas.microsoft.com/office/powerpoint/2010/main" val="24814335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42" presetClass="path" presetSubtype="0" decel="100000" fill="hold" grpId="1" nodeType="withEffect">
                                  <p:stCondLst>
                                    <p:cond delay="0"/>
                                  </p:stCondLst>
                                  <p:childTnLst>
                                    <p:animMotion origin="layout" path="M -2.70833E-6 2.59259E-6 L -2.70833E-6 0.03773 " pathEditMode="relative" rAng="0" ptsTypes="AA">
                                      <p:cBhvr>
                                        <p:cTn id="9" dur="750" spd="-100000" fill="hold"/>
                                        <p:tgtEl>
                                          <p:spTgt spid="8"/>
                                        </p:tgtEl>
                                        <p:attrNameLst>
                                          <p:attrName>ppt_x</p:attrName>
                                          <p:attrName>ppt_y</p:attrName>
                                        </p:attrNameLst>
                                      </p:cBhvr>
                                      <p:rCtr x="0" y="1875"/>
                                    </p:animMotion>
                                  </p:childTnLst>
                                </p:cTn>
                              </p:par>
                              <p:par>
                                <p:cTn id="10" presetID="10"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42" presetClass="path" presetSubtype="0" decel="100000" fill="hold" grpId="1" nodeType="withEffect">
                                  <p:stCondLst>
                                    <p:cond delay="0"/>
                                  </p:stCondLst>
                                  <p:childTnLst>
                                    <p:animMotion origin="layout" path="M -2.70833E-6 2.59259E-6 L -2.70833E-6 0.03773 " pathEditMode="relative" rAng="0" ptsTypes="AA">
                                      <p:cBhvr>
                                        <p:cTn id="14" dur="750" spd="-100000" fill="hold"/>
                                        <p:tgtEl>
                                          <p:spTgt spid="6"/>
                                        </p:tgtEl>
                                        <p:attrNameLst>
                                          <p:attrName>ppt_x</p:attrName>
                                          <p:attrName>ppt_y</p:attrName>
                                        </p:attrNameLst>
                                      </p:cBhvr>
                                      <p:rCtr x="0" y="187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8" grpId="0" animBg="1"/>
      <p:bldP spid="8" grpId="1"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8F4847C5-EEC0-443F-9B7F-344975FA95A8}"/>
              </a:ext>
            </a:extLst>
          </p:cNvPr>
          <p:cNvGrpSpPr/>
          <p:nvPr/>
        </p:nvGrpSpPr>
        <p:grpSpPr>
          <a:xfrm>
            <a:off x="6115050" y="1524000"/>
            <a:ext cx="6086475" cy="5334000"/>
            <a:chOff x="6115050" y="1436688"/>
            <a:chExt cx="6086475" cy="5421312"/>
          </a:xfrm>
        </p:grpSpPr>
        <p:sp>
          <p:nvSpPr>
            <p:cNvPr id="68" name="Rounded Rectangle 5">
              <a:extLst>
                <a:ext uri="{FF2B5EF4-FFF2-40B4-BE49-F238E27FC236}">
                  <a16:creationId xmlns:a16="http://schemas.microsoft.com/office/drawing/2014/main" id="{35849611-3444-4D7E-BEC7-B2FDBB5AF42B}"/>
                </a:ext>
              </a:extLst>
            </p:cNvPr>
            <p:cNvSpPr/>
            <p:nvPr/>
          </p:nvSpPr>
          <p:spPr bwMode="auto">
            <a:xfrm>
              <a:off x="6115050" y="1436688"/>
              <a:ext cx="6086475" cy="5421312"/>
            </a:xfrm>
            <a:prstGeom prst="rect">
              <a:avLst/>
            </a:prstGeom>
            <a:solidFill>
              <a:schemeClr val="bg1">
                <a:lumMod val="95000"/>
              </a:schemeClr>
            </a:solidFill>
            <a:ln>
              <a:noFill/>
            </a:ln>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Semibold"/>
                <a:ea typeface="+mn-ea"/>
                <a:cs typeface="+mn-cs"/>
              </a:endParaRPr>
            </a:p>
          </p:txBody>
        </p:sp>
        <p:sp>
          <p:nvSpPr>
            <p:cNvPr id="51" name="Rectangle 50">
              <a:extLst>
                <a:ext uri="{FF2B5EF4-FFF2-40B4-BE49-F238E27FC236}">
                  <a16:creationId xmlns:a16="http://schemas.microsoft.com/office/drawing/2014/main" id="{B34D8A61-E092-4985-8225-0E02FDDF7062}"/>
                </a:ext>
              </a:extLst>
            </p:cNvPr>
            <p:cNvSpPr/>
            <p:nvPr/>
          </p:nvSpPr>
          <p:spPr>
            <a:xfrm>
              <a:off x="8548277" y="1556048"/>
              <a:ext cx="1200970" cy="369332"/>
            </a:xfrm>
            <a:prstGeom prst="rect">
              <a:avLst/>
            </a:prstGeom>
          </p:spPr>
          <p:txBody>
            <a:bodyPr wrap="non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UI Semibold"/>
                  <a:ea typeface="+mn-ea"/>
                  <a:cs typeface="+mn-cs"/>
                </a:rPr>
                <a:t>Subscribe</a:t>
              </a:r>
            </a:p>
          </p:txBody>
        </p:sp>
      </p:grpSp>
      <p:grpSp>
        <p:nvGrpSpPr>
          <p:cNvPr id="81" name="Group 80">
            <a:extLst>
              <a:ext uri="{FF2B5EF4-FFF2-40B4-BE49-F238E27FC236}">
                <a16:creationId xmlns:a16="http://schemas.microsoft.com/office/drawing/2014/main" id="{1001CC52-4E4D-4E27-955B-9B7A90C3EACE}"/>
              </a:ext>
            </a:extLst>
          </p:cNvPr>
          <p:cNvGrpSpPr/>
          <p:nvPr/>
        </p:nvGrpSpPr>
        <p:grpSpPr>
          <a:xfrm>
            <a:off x="7708034" y="2097306"/>
            <a:ext cx="1186641" cy="1186641"/>
            <a:chOff x="7552123" y="135561"/>
            <a:chExt cx="1737360" cy="1737360"/>
          </a:xfrm>
        </p:grpSpPr>
        <p:sp>
          <p:nvSpPr>
            <p:cNvPr id="82" name="Rounded Rectangle 5">
              <a:extLst>
                <a:ext uri="{FF2B5EF4-FFF2-40B4-BE49-F238E27FC236}">
                  <a16:creationId xmlns:a16="http://schemas.microsoft.com/office/drawing/2014/main" id="{79F2ED08-CF0D-4E8E-9232-9CE0154D94F3}"/>
                </a:ext>
              </a:extLst>
            </p:cNvPr>
            <p:cNvSpPr/>
            <p:nvPr/>
          </p:nvSpPr>
          <p:spPr bwMode="auto">
            <a:xfrm>
              <a:off x="7552123" y="135561"/>
              <a:ext cx="1737360" cy="1737360"/>
            </a:xfrm>
            <a:prstGeom prst="rect">
              <a:avLst/>
            </a:prstGeom>
            <a:solidFill>
              <a:schemeClr val="bg1"/>
            </a:solidFill>
            <a:ln>
              <a:noFill/>
            </a:ln>
            <a:effectLst>
              <a:outerShdw blurRad="152400" sx="102000" sy="102000" algn="ctr" rotWithShape="0">
                <a:prstClr val="black">
                  <a:alpha val="5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Semibold"/>
                <a:ea typeface="+mn-ea"/>
                <a:cs typeface="+mn-cs"/>
              </a:endParaRPr>
            </a:p>
          </p:txBody>
        </p:sp>
        <p:pic>
          <p:nvPicPr>
            <p:cNvPr id="83" name="Graphic 82">
              <a:extLst>
                <a:ext uri="{FF2B5EF4-FFF2-40B4-BE49-F238E27FC236}">
                  <a16:creationId xmlns:a16="http://schemas.microsoft.com/office/drawing/2014/main" id="{EF18604E-54BA-44E2-B39C-24F2DAE8E125}"/>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9333" t="18330" r="9333" b="18330"/>
            <a:stretch/>
          </p:blipFill>
          <p:spPr>
            <a:xfrm>
              <a:off x="7936554" y="627119"/>
              <a:ext cx="968498" cy="754245"/>
            </a:xfrm>
            <a:prstGeom prst="rect">
              <a:avLst/>
            </a:prstGeom>
          </p:spPr>
        </p:pic>
      </p:grpSp>
      <p:grpSp>
        <p:nvGrpSpPr>
          <p:cNvPr id="4" name="Group 3">
            <a:extLst>
              <a:ext uri="{FF2B5EF4-FFF2-40B4-BE49-F238E27FC236}">
                <a16:creationId xmlns:a16="http://schemas.microsoft.com/office/drawing/2014/main" id="{4CA53D38-9775-4C58-91B4-9ED6E64CE1AD}"/>
              </a:ext>
            </a:extLst>
          </p:cNvPr>
          <p:cNvGrpSpPr/>
          <p:nvPr/>
        </p:nvGrpSpPr>
        <p:grpSpPr>
          <a:xfrm>
            <a:off x="-9526" y="1524000"/>
            <a:ext cx="6086475" cy="5334000"/>
            <a:chOff x="-9526" y="1436688"/>
            <a:chExt cx="6086475" cy="5421312"/>
          </a:xfrm>
        </p:grpSpPr>
        <p:sp>
          <p:nvSpPr>
            <p:cNvPr id="67" name="Rounded Rectangle 5">
              <a:extLst>
                <a:ext uri="{FF2B5EF4-FFF2-40B4-BE49-F238E27FC236}">
                  <a16:creationId xmlns:a16="http://schemas.microsoft.com/office/drawing/2014/main" id="{473BC14C-6CBB-4D76-B2E1-B2DF94B8C6DF}"/>
                </a:ext>
              </a:extLst>
            </p:cNvPr>
            <p:cNvSpPr/>
            <p:nvPr/>
          </p:nvSpPr>
          <p:spPr bwMode="auto">
            <a:xfrm>
              <a:off x="-9526" y="1436688"/>
              <a:ext cx="6086475" cy="5421312"/>
            </a:xfrm>
            <a:prstGeom prst="rect">
              <a:avLst/>
            </a:prstGeom>
            <a:solidFill>
              <a:schemeClr val="bg1">
                <a:lumMod val="95000"/>
              </a:schemeClr>
            </a:solidFill>
            <a:ln>
              <a:noFill/>
            </a:ln>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Semibold"/>
                <a:ea typeface="+mn-ea"/>
                <a:cs typeface="+mn-cs"/>
              </a:endParaRPr>
            </a:p>
          </p:txBody>
        </p:sp>
        <p:sp>
          <p:nvSpPr>
            <p:cNvPr id="39" name="Rectangle 38">
              <a:extLst>
                <a:ext uri="{FF2B5EF4-FFF2-40B4-BE49-F238E27FC236}">
                  <a16:creationId xmlns:a16="http://schemas.microsoft.com/office/drawing/2014/main" id="{9628F566-5D22-42A9-A365-7CB72ABD3186}"/>
                </a:ext>
              </a:extLst>
            </p:cNvPr>
            <p:cNvSpPr/>
            <p:nvPr/>
          </p:nvSpPr>
          <p:spPr>
            <a:xfrm>
              <a:off x="2568586" y="1556048"/>
              <a:ext cx="949299" cy="369332"/>
            </a:xfrm>
            <a:prstGeom prst="rect">
              <a:avLst/>
            </a:prstGeom>
          </p:spPr>
          <p:txBody>
            <a:bodyPr wrap="non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UI Semibold"/>
                  <a:ea typeface="+mn-ea"/>
                  <a:cs typeface="+mn-cs"/>
                </a:rPr>
                <a:t>Publish</a:t>
              </a:r>
            </a:p>
          </p:txBody>
        </p:sp>
      </p:grpSp>
      <p:grpSp>
        <p:nvGrpSpPr>
          <p:cNvPr id="2" name="Group 1">
            <a:extLst>
              <a:ext uri="{FF2B5EF4-FFF2-40B4-BE49-F238E27FC236}">
                <a16:creationId xmlns:a16="http://schemas.microsoft.com/office/drawing/2014/main" id="{FDBD31CB-DB9C-48F1-B29C-528FA22A9A38}"/>
              </a:ext>
            </a:extLst>
          </p:cNvPr>
          <p:cNvGrpSpPr/>
          <p:nvPr/>
        </p:nvGrpSpPr>
        <p:grpSpPr>
          <a:xfrm>
            <a:off x="1523998" y="3562495"/>
            <a:ext cx="3019428" cy="1857198"/>
            <a:chOff x="1305954" y="1619395"/>
            <a:chExt cx="3019428" cy="1857198"/>
          </a:xfrm>
        </p:grpSpPr>
        <p:sp>
          <p:nvSpPr>
            <p:cNvPr id="14" name="TextBox 13">
              <a:extLst>
                <a:ext uri="{FF2B5EF4-FFF2-40B4-BE49-F238E27FC236}">
                  <a16:creationId xmlns:a16="http://schemas.microsoft.com/office/drawing/2014/main" id="{82F388FA-7266-4D10-B5B8-8DEF87C579CC}"/>
                </a:ext>
              </a:extLst>
            </p:cNvPr>
            <p:cNvSpPr txBox="1"/>
            <p:nvPr/>
          </p:nvSpPr>
          <p:spPr>
            <a:xfrm>
              <a:off x="1546730" y="1619395"/>
              <a:ext cx="2537874" cy="523220"/>
            </a:xfrm>
            <a:prstGeom prst="rect">
              <a:avLst/>
            </a:prstGeom>
            <a:noFill/>
          </p:spPr>
          <p:txBody>
            <a:bodyPr wrap="non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0000"/>
                  </a:solidFill>
                  <a:effectLst/>
                  <a:uLnTx/>
                  <a:uFillTx/>
                  <a:latin typeface="Segoe UI Semibold"/>
                  <a:ea typeface="+mn-ea"/>
                  <a:cs typeface="+mn-cs"/>
                </a:rPr>
                <a:t>Post</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4"/>
                  </a:solidFill>
                  <a:effectLst/>
                  <a:uLnTx/>
                  <a:uFillTx/>
                  <a:latin typeface="Segoe UI"/>
                  <a:ea typeface="+mn-ea"/>
                  <a:cs typeface="+mn-cs"/>
                </a:rPr>
                <a:t>http://localhost:3500/v1.0/publish/</a:t>
              </a:r>
            </a:p>
          </p:txBody>
        </p:sp>
        <p:sp>
          <p:nvSpPr>
            <p:cNvPr id="15" name="Rectangle 14">
              <a:extLst>
                <a:ext uri="{FF2B5EF4-FFF2-40B4-BE49-F238E27FC236}">
                  <a16:creationId xmlns:a16="http://schemas.microsoft.com/office/drawing/2014/main" id="{D914AFBE-C452-4298-B247-47E33253D1A7}"/>
                </a:ext>
              </a:extLst>
            </p:cNvPr>
            <p:cNvSpPr/>
            <p:nvPr/>
          </p:nvSpPr>
          <p:spPr bwMode="auto">
            <a:xfrm>
              <a:off x="1305954" y="2218178"/>
              <a:ext cx="3019428" cy="1258415"/>
            </a:xfrm>
            <a:prstGeom prst="rect">
              <a:avLst/>
            </a:prstGeom>
            <a:solidFill>
              <a:schemeClr val="bg1"/>
            </a:solidFill>
            <a:ln w="7710" cap="flat">
              <a:noFill/>
              <a:prstDash val="solid"/>
              <a:miter/>
            </a:ln>
            <a:effectLst>
              <a:outerShdw blurRad="152400" sx="101000" sy="101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onsolas" panose="020B0609020204030204" pitchFamily="49" charset="0"/>
                  <a:ea typeface="Segoe UI Symbol"/>
                  <a:cs typeface="+mn-cs"/>
                </a:rPr>
                <a:t>"</a:t>
              </a:r>
              <a:r>
                <a:rPr kumimoji="0" lang="en-US" sz="1200" b="0" i="0" u="none" strike="noStrike" kern="1200" cap="none" spc="0" normalizeH="0" baseline="0" noProof="0" err="1">
                  <a:ln>
                    <a:noFill/>
                  </a:ln>
                  <a:solidFill>
                    <a:srgbClr val="000000"/>
                  </a:solidFill>
                  <a:effectLst/>
                  <a:uLnTx/>
                  <a:uFillTx/>
                  <a:latin typeface="Consolas" panose="020B0609020204030204" pitchFamily="49" charset="0"/>
                  <a:ea typeface="Segoe UI Symbol"/>
                  <a:cs typeface="+mn-cs"/>
                </a:rPr>
                <a:t>topic":"order</a:t>
              </a:r>
              <a:r>
                <a:rPr kumimoji="0" lang="en-US" sz="1200" b="0" i="0" u="none" strike="noStrike" kern="1200" cap="none" spc="0" normalizeH="0" baseline="0" noProof="0">
                  <a:ln>
                    <a:noFill/>
                  </a:ln>
                  <a:solidFill>
                    <a:srgbClr val="000000"/>
                  </a:solidFill>
                  <a:effectLst/>
                  <a:uLnTx/>
                  <a:uFillTx/>
                  <a:latin typeface="Consolas" panose="020B0609020204030204" pitchFamily="49" charset="0"/>
                  <a:ea typeface="Segoe UI Symbol"/>
                  <a:cs typeface="+mn-cs"/>
                </a:rPr>
                <a:t>",</a:t>
              </a:r>
            </a:p>
            <a:p>
              <a:pPr marL="0" marR="0" lvl="0" indent="0" algn="l" defTabSz="932472" rtl="0" eaLnBrk="1" fontAlgn="base"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onsolas" panose="020B0609020204030204" pitchFamily="49" charset="0"/>
                  <a:ea typeface="Segoe UI Symbol"/>
                  <a:cs typeface="+mn-cs"/>
                </a:rPr>
                <a:t>"data":{</a:t>
              </a:r>
            </a:p>
            <a:p>
              <a:pPr marL="0" marR="0" lvl="0" indent="0" algn="l" defTabSz="932472" rtl="0" eaLnBrk="1" fontAlgn="base"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onsolas" panose="020B0609020204030204" pitchFamily="49" charset="0"/>
                  <a:ea typeface="Segoe UI Symbol"/>
                  <a:cs typeface="+mn-cs"/>
                </a:rPr>
                <a:t>  "user":"</a:t>
              </a:r>
              <a:r>
                <a:rPr kumimoji="0" lang="en-US" sz="1200" b="0" i="0" u="none" strike="noStrike" kern="1200" cap="none" spc="0" normalizeH="0" baseline="0" noProof="0" err="1">
                  <a:ln>
                    <a:noFill/>
                  </a:ln>
                  <a:solidFill>
                    <a:srgbClr val="000000"/>
                  </a:solidFill>
                  <a:effectLst/>
                  <a:uLnTx/>
                  <a:uFillTx/>
                  <a:latin typeface="Consolas" panose="020B0609020204030204" pitchFamily="49" charset="0"/>
                  <a:ea typeface="Segoe UI Symbol"/>
                  <a:cs typeface="+mn-cs"/>
                </a:rPr>
                <a:t>johndoe</a:t>
              </a:r>
              <a:r>
                <a:rPr kumimoji="0" lang="en-US" sz="1200" b="0" i="0" u="none" strike="noStrike" kern="1200" cap="none" spc="0" normalizeH="0" baseline="0" noProof="0">
                  <a:ln>
                    <a:noFill/>
                  </a:ln>
                  <a:solidFill>
                    <a:srgbClr val="000000"/>
                  </a:solidFill>
                  <a:effectLst/>
                  <a:uLnTx/>
                  <a:uFillTx/>
                  <a:latin typeface="Consolas" panose="020B0609020204030204" pitchFamily="49" charset="0"/>
                  <a:ea typeface="Segoe UI Symbol"/>
                  <a:cs typeface="+mn-cs"/>
                </a:rPr>
                <a:t>",</a:t>
              </a:r>
            </a:p>
            <a:p>
              <a:pPr marL="0" marR="0" lvl="0" indent="0" algn="l" defTabSz="932472" rtl="0" eaLnBrk="1" fontAlgn="base"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onsolas" panose="020B0609020204030204" pitchFamily="49" charset="0"/>
                  <a:ea typeface="Segoe UI Symbol"/>
                  <a:cs typeface="+mn-cs"/>
                </a:rPr>
                <a:t>  "item":"</a:t>
              </a:r>
              <a:r>
                <a:rPr kumimoji="0" lang="en-US" sz="1200" b="0" i="0" u="none" strike="noStrike" kern="1200" cap="none" spc="0" normalizeH="0" baseline="0" noProof="0" err="1">
                  <a:ln>
                    <a:noFill/>
                  </a:ln>
                  <a:solidFill>
                    <a:srgbClr val="000000"/>
                  </a:solidFill>
                  <a:effectLst/>
                  <a:uLnTx/>
                  <a:uFillTx/>
                  <a:latin typeface="Consolas" panose="020B0609020204030204" pitchFamily="49" charset="0"/>
                  <a:ea typeface="Segoe UI Symbol"/>
                  <a:cs typeface="+mn-cs"/>
                </a:rPr>
                <a:t>ZeroDay</a:t>
              </a:r>
              <a:r>
                <a:rPr kumimoji="0" lang="en-US" sz="1200" b="0" i="0" u="none" strike="noStrike" kern="1200" cap="none" spc="0" normalizeH="0" baseline="0" noProof="0">
                  <a:ln>
                    <a:noFill/>
                  </a:ln>
                  <a:solidFill>
                    <a:srgbClr val="000000"/>
                  </a:solidFill>
                  <a:effectLst/>
                  <a:uLnTx/>
                  <a:uFillTx/>
                  <a:latin typeface="Consolas" panose="020B0609020204030204" pitchFamily="49" charset="0"/>
                  <a:ea typeface="Segoe UI Symbol"/>
                  <a:cs typeface="+mn-cs"/>
                </a:rPr>
                <a:t>"</a:t>
              </a:r>
            </a:p>
            <a:p>
              <a:pPr marL="0" marR="0" lvl="0" indent="0" algn="l" defTabSz="932472" rtl="0" eaLnBrk="1" fontAlgn="base"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onsolas" panose="020B0609020204030204" pitchFamily="49" charset="0"/>
                  <a:ea typeface="Segoe UI Symbol"/>
                  <a:cs typeface="+mn-cs"/>
                </a:rPr>
                <a:t>},</a:t>
              </a:r>
            </a:p>
          </p:txBody>
        </p:sp>
      </p:grpSp>
      <p:grpSp>
        <p:nvGrpSpPr>
          <p:cNvPr id="7" name="Group 6">
            <a:extLst>
              <a:ext uri="{FF2B5EF4-FFF2-40B4-BE49-F238E27FC236}">
                <a16:creationId xmlns:a16="http://schemas.microsoft.com/office/drawing/2014/main" id="{4EC1F4A2-0F9C-4F80-BFFB-F2FB09D4E8F2}"/>
              </a:ext>
            </a:extLst>
          </p:cNvPr>
          <p:cNvGrpSpPr/>
          <p:nvPr/>
        </p:nvGrpSpPr>
        <p:grpSpPr>
          <a:xfrm>
            <a:off x="5544967" y="2139593"/>
            <a:ext cx="1102066" cy="1102066"/>
            <a:chOff x="2582420" y="7762875"/>
            <a:chExt cx="1333500" cy="1333500"/>
          </a:xfrm>
        </p:grpSpPr>
        <p:sp>
          <p:nvSpPr>
            <p:cNvPr id="6" name="Oval 5">
              <a:extLst>
                <a:ext uri="{FF2B5EF4-FFF2-40B4-BE49-F238E27FC236}">
                  <a16:creationId xmlns:a16="http://schemas.microsoft.com/office/drawing/2014/main" id="{F0CC9043-0C7E-4999-8951-35EBC76B79F1}"/>
                </a:ext>
              </a:extLst>
            </p:cNvPr>
            <p:cNvSpPr/>
            <p:nvPr/>
          </p:nvSpPr>
          <p:spPr bwMode="auto">
            <a:xfrm>
              <a:off x="2582420" y="7762875"/>
              <a:ext cx="1333500" cy="1333500"/>
            </a:xfrm>
            <a:prstGeom prst="ellipse">
              <a:avLst/>
            </a:prstGeom>
            <a:solidFill>
              <a:schemeClr val="bg1"/>
            </a:solidFill>
            <a:ln>
              <a:noFill/>
            </a:ln>
            <a:effectLst>
              <a:outerShdw blurRad="152400" sx="102000" sy="102000" algn="ctr" rotWithShape="0">
                <a:prstClr val="black">
                  <a:alpha val="5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FFFFFF"/>
                </a:solidFill>
                <a:effectLst/>
                <a:uLnTx/>
                <a:uFillTx/>
                <a:latin typeface="Segoe UI Semibold"/>
                <a:ea typeface="+mn-ea"/>
                <a:cs typeface="+mn-cs"/>
              </a:endParaRPr>
            </a:p>
          </p:txBody>
        </p:sp>
        <p:pic>
          <p:nvPicPr>
            <p:cNvPr id="19" name="Picture 18">
              <a:extLst>
                <a:ext uri="{FF2B5EF4-FFF2-40B4-BE49-F238E27FC236}">
                  <a16:creationId xmlns:a16="http://schemas.microsoft.com/office/drawing/2014/main" id="{D2374289-8A06-40A7-8483-F6E947DC6100}"/>
                </a:ext>
              </a:extLst>
            </p:cNvPr>
            <p:cNvPicPr>
              <a:picLocks noChangeAspect="1"/>
            </p:cNvPicPr>
            <p:nvPr/>
          </p:nvPicPr>
          <p:blipFill>
            <a:blip r:embed="rId5"/>
            <a:stretch>
              <a:fillRect/>
            </a:stretch>
          </p:blipFill>
          <p:spPr>
            <a:xfrm>
              <a:off x="2768290" y="8022206"/>
              <a:ext cx="961760" cy="814838"/>
            </a:xfrm>
            <a:prstGeom prst="rect">
              <a:avLst/>
            </a:prstGeom>
          </p:spPr>
        </p:pic>
      </p:grpSp>
      <p:grpSp>
        <p:nvGrpSpPr>
          <p:cNvPr id="3" name="Group 2">
            <a:extLst>
              <a:ext uri="{FF2B5EF4-FFF2-40B4-BE49-F238E27FC236}">
                <a16:creationId xmlns:a16="http://schemas.microsoft.com/office/drawing/2014/main" id="{2D507785-416C-4822-A3DE-EA9D98FCA4EE}"/>
              </a:ext>
            </a:extLst>
          </p:cNvPr>
          <p:cNvGrpSpPr/>
          <p:nvPr/>
        </p:nvGrpSpPr>
        <p:grpSpPr>
          <a:xfrm>
            <a:off x="1516784" y="2096545"/>
            <a:ext cx="1186641" cy="1186641"/>
            <a:chOff x="0" y="7898135"/>
            <a:chExt cx="1737360" cy="1737360"/>
          </a:xfrm>
        </p:grpSpPr>
        <p:sp>
          <p:nvSpPr>
            <p:cNvPr id="33" name="Rounded Rectangle 5">
              <a:extLst>
                <a:ext uri="{FF2B5EF4-FFF2-40B4-BE49-F238E27FC236}">
                  <a16:creationId xmlns:a16="http://schemas.microsoft.com/office/drawing/2014/main" id="{D9171650-765E-4406-9501-B8F7467CD36A}"/>
                </a:ext>
              </a:extLst>
            </p:cNvPr>
            <p:cNvSpPr/>
            <p:nvPr/>
          </p:nvSpPr>
          <p:spPr bwMode="auto">
            <a:xfrm>
              <a:off x="0" y="7898135"/>
              <a:ext cx="1737360" cy="1737360"/>
            </a:xfrm>
            <a:prstGeom prst="rect">
              <a:avLst/>
            </a:prstGeom>
            <a:solidFill>
              <a:schemeClr val="accent6">
                <a:lumMod val="20000"/>
                <a:lumOff val="80000"/>
              </a:schemeClr>
            </a:solidFill>
            <a:ln>
              <a:noFill/>
            </a:ln>
            <a:effectLst>
              <a:outerShdw blurRad="1524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457200"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“cart”</a:t>
              </a:r>
            </a:p>
          </p:txBody>
        </p:sp>
        <p:grpSp>
          <p:nvGrpSpPr>
            <p:cNvPr id="34" name="app development" descr="application development">
              <a:extLst>
                <a:ext uri="{FF2B5EF4-FFF2-40B4-BE49-F238E27FC236}">
                  <a16:creationId xmlns:a16="http://schemas.microsoft.com/office/drawing/2014/main" id="{6F98F3E5-EEC4-4939-B2C2-F9525F5ACA9A}"/>
                </a:ext>
              </a:extLst>
            </p:cNvPr>
            <p:cNvGrpSpPr/>
            <p:nvPr/>
          </p:nvGrpSpPr>
          <p:grpSpPr>
            <a:xfrm>
              <a:off x="618470" y="8439646"/>
              <a:ext cx="500421" cy="301755"/>
              <a:chOff x="1619314" y="4920550"/>
              <a:chExt cx="500421" cy="301755"/>
            </a:xfrm>
          </p:grpSpPr>
          <p:sp>
            <p:nvSpPr>
              <p:cNvPr id="40" name="Freeform: Shape 39">
                <a:extLst>
                  <a:ext uri="{FF2B5EF4-FFF2-40B4-BE49-F238E27FC236}">
                    <a16:creationId xmlns:a16="http://schemas.microsoft.com/office/drawing/2014/main" id="{DE387888-7F23-4B93-9D81-A562A27ED8FB}"/>
                  </a:ext>
                </a:extLst>
              </p:cNvPr>
              <p:cNvSpPr/>
              <p:nvPr/>
            </p:nvSpPr>
            <p:spPr>
              <a:xfrm>
                <a:off x="1974276" y="4920997"/>
                <a:ext cx="145459" cy="301308"/>
              </a:xfrm>
              <a:custGeom>
                <a:avLst/>
                <a:gdLst>
                  <a:gd name="connsiteX0" fmla="*/ 22237 w 145458"/>
                  <a:gd name="connsiteY0" fmla="*/ 300372 h 301307"/>
                  <a:gd name="connsiteX1" fmla="*/ 2089 w 145458"/>
                  <a:gd name="connsiteY1" fmla="*/ 283378 h 301307"/>
                  <a:gd name="connsiteX2" fmla="*/ 111941 w 145458"/>
                  <a:gd name="connsiteY2" fmla="*/ 153201 h 301307"/>
                  <a:gd name="connsiteX3" fmla="*/ 5505 w 145458"/>
                  <a:gd name="connsiteY3" fmla="*/ 18383 h 301307"/>
                  <a:gd name="connsiteX4" fmla="*/ 26092 w 145458"/>
                  <a:gd name="connsiteY4" fmla="*/ 2089 h 301307"/>
                  <a:gd name="connsiteX5" fmla="*/ 145843 w 145458"/>
                  <a:gd name="connsiteY5" fmla="*/ 153727 h 301307"/>
                  <a:gd name="connsiteX6" fmla="*/ 22237 w 145458"/>
                  <a:gd name="connsiteY6" fmla="*/ 300372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22237" y="300372"/>
                    </a:moveTo>
                    <a:lnTo>
                      <a:pt x="2089" y="283378"/>
                    </a:lnTo>
                    <a:lnTo>
                      <a:pt x="111941" y="153201"/>
                    </a:lnTo>
                    <a:lnTo>
                      <a:pt x="5505" y="18383"/>
                    </a:lnTo>
                    <a:lnTo>
                      <a:pt x="26092" y="2089"/>
                    </a:lnTo>
                    <a:lnTo>
                      <a:pt x="145843" y="153727"/>
                    </a:lnTo>
                    <a:lnTo>
                      <a:pt x="22237" y="300372"/>
                    </a:lnTo>
                    <a:close/>
                  </a:path>
                </a:pathLst>
              </a:custGeom>
              <a:solidFill>
                <a:srgbClr val="0078D4"/>
              </a:solidFill>
              <a:ln w="51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1" name="Freeform: Shape 40">
                <a:extLst>
                  <a:ext uri="{FF2B5EF4-FFF2-40B4-BE49-F238E27FC236}">
                    <a16:creationId xmlns:a16="http://schemas.microsoft.com/office/drawing/2014/main" id="{1944855C-AA75-4E86-8E66-2BE8F054E032}"/>
                  </a:ext>
                </a:extLst>
              </p:cNvPr>
              <p:cNvSpPr/>
              <p:nvPr/>
            </p:nvSpPr>
            <p:spPr>
              <a:xfrm>
                <a:off x="1619314" y="4920550"/>
                <a:ext cx="145459" cy="301308"/>
              </a:xfrm>
              <a:custGeom>
                <a:avLst/>
                <a:gdLst>
                  <a:gd name="connsiteX0" fmla="*/ 121840 w 145458"/>
                  <a:gd name="connsiteY0" fmla="*/ 300285 h 301307"/>
                  <a:gd name="connsiteX1" fmla="*/ 2089 w 145458"/>
                  <a:gd name="connsiteY1" fmla="*/ 148734 h 301307"/>
                  <a:gd name="connsiteX2" fmla="*/ 125782 w 145458"/>
                  <a:gd name="connsiteY2" fmla="*/ 2089 h 301307"/>
                  <a:gd name="connsiteX3" fmla="*/ 145843 w 145458"/>
                  <a:gd name="connsiteY3" fmla="*/ 18996 h 301307"/>
                  <a:gd name="connsiteX4" fmla="*/ 35991 w 145458"/>
                  <a:gd name="connsiteY4" fmla="*/ 149260 h 301307"/>
                  <a:gd name="connsiteX5" fmla="*/ 142427 w 145458"/>
                  <a:gd name="connsiteY5" fmla="*/ 283991 h 301307"/>
                  <a:gd name="connsiteX6" fmla="*/ 121840 w 145458"/>
                  <a:gd name="connsiteY6" fmla="*/ 300285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121840" y="300285"/>
                    </a:moveTo>
                    <a:lnTo>
                      <a:pt x="2089" y="148734"/>
                    </a:lnTo>
                    <a:lnTo>
                      <a:pt x="125782" y="2089"/>
                    </a:lnTo>
                    <a:lnTo>
                      <a:pt x="145843" y="18996"/>
                    </a:lnTo>
                    <a:lnTo>
                      <a:pt x="35991" y="149260"/>
                    </a:lnTo>
                    <a:lnTo>
                      <a:pt x="142427" y="283991"/>
                    </a:lnTo>
                    <a:lnTo>
                      <a:pt x="121840" y="300285"/>
                    </a:lnTo>
                    <a:close/>
                  </a:path>
                </a:pathLst>
              </a:custGeom>
              <a:solidFill>
                <a:srgbClr val="0078D4"/>
              </a:solidFill>
              <a:ln w="51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2" name="Freeform: Shape 41">
                <a:extLst>
                  <a:ext uri="{FF2B5EF4-FFF2-40B4-BE49-F238E27FC236}">
                    <a16:creationId xmlns:a16="http://schemas.microsoft.com/office/drawing/2014/main" id="{FD872B26-2796-429E-995F-AF0889DB433F}"/>
                  </a:ext>
                </a:extLst>
              </p:cNvPr>
              <p:cNvSpPr/>
              <p:nvPr/>
            </p:nvSpPr>
            <p:spPr>
              <a:xfrm>
                <a:off x="1823511" y="5026804"/>
                <a:ext cx="93509" cy="93509"/>
              </a:xfrm>
              <a:custGeom>
                <a:avLst/>
                <a:gdLst>
                  <a:gd name="connsiteX0" fmla="*/ 48693 w 93509"/>
                  <a:gd name="connsiteY0" fmla="*/ 95297 h 93509"/>
                  <a:gd name="connsiteX1" fmla="*/ 95297 w 93509"/>
                  <a:gd name="connsiteY1" fmla="*/ 48693 h 93509"/>
                  <a:gd name="connsiteX2" fmla="*/ 48693 w 93509"/>
                  <a:gd name="connsiteY2" fmla="*/ 2089 h 93509"/>
                  <a:gd name="connsiteX3" fmla="*/ 2089 w 93509"/>
                  <a:gd name="connsiteY3" fmla="*/ 48693 h 93509"/>
                  <a:gd name="connsiteX4" fmla="*/ 48693 w 93509"/>
                  <a:gd name="connsiteY4" fmla="*/ 95297 h 93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509" h="93509">
                    <a:moveTo>
                      <a:pt x="48693" y="95297"/>
                    </a:moveTo>
                    <a:cubicBezTo>
                      <a:pt x="74432" y="95297"/>
                      <a:pt x="95297" y="74431"/>
                      <a:pt x="95297" y="48693"/>
                    </a:cubicBezTo>
                    <a:cubicBezTo>
                      <a:pt x="95297" y="22954"/>
                      <a:pt x="74432" y="2089"/>
                      <a:pt x="48693" y="2089"/>
                    </a:cubicBezTo>
                    <a:cubicBezTo>
                      <a:pt x="22954" y="2089"/>
                      <a:pt x="2089" y="22954"/>
                      <a:pt x="2089" y="48693"/>
                    </a:cubicBezTo>
                    <a:cubicBezTo>
                      <a:pt x="2089" y="74431"/>
                      <a:pt x="22954" y="95297"/>
                      <a:pt x="48693" y="95297"/>
                    </a:cubicBezTo>
                    <a:close/>
                  </a:path>
                </a:pathLst>
              </a:custGeom>
              <a:solidFill>
                <a:srgbClr val="50E6FF"/>
              </a:solidFill>
              <a:ln w="51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3" name="Freeform: Shape 42">
                <a:extLst>
                  <a:ext uri="{FF2B5EF4-FFF2-40B4-BE49-F238E27FC236}">
                    <a16:creationId xmlns:a16="http://schemas.microsoft.com/office/drawing/2014/main" id="{7E52B380-4C3E-4EB8-8119-FA4E72F8E94D}"/>
                  </a:ext>
                </a:extLst>
              </p:cNvPr>
              <p:cNvSpPr/>
              <p:nvPr/>
            </p:nvSpPr>
            <p:spPr>
              <a:xfrm>
                <a:off x="1746245" y="4950259"/>
                <a:ext cx="249358" cy="244163"/>
              </a:xfrm>
              <a:custGeom>
                <a:avLst/>
                <a:gdLst>
                  <a:gd name="connsiteX0" fmla="*/ 245797 w 249358"/>
                  <a:gd name="connsiteY0" fmla="*/ 108787 h 244163"/>
                  <a:gd name="connsiteX1" fmla="*/ 210581 w 249358"/>
                  <a:gd name="connsiteY1" fmla="*/ 104670 h 244163"/>
                  <a:gd name="connsiteX2" fmla="*/ 209530 w 249358"/>
                  <a:gd name="connsiteY2" fmla="*/ 101079 h 244163"/>
                  <a:gd name="connsiteX3" fmla="*/ 201207 w 249358"/>
                  <a:gd name="connsiteY3" fmla="*/ 81631 h 244163"/>
                  <a:gd name="connsiteX4" fmla="*/ 199280 w 249358"/>
                  <a:gd name="connsiteY4" fmla="*/ 78302 h 244163"/>
                  <a:gd name="connsiteX5" fmla="*/ 218114 w 249358"/>
                  <a:gd name="connsiteY5" fmla="*/ 54562 h 244163"/>
                  <a:gd name="connsiteX6" fmla="*/ 218377 w 249358"/>
                  <a:gd name="connsiteY6" fmla="*/ 48868 h 244163"/>
                  <a:gd name="connsiteX7" fmla="*/ 200156 w 249358"/>
                  <a:gd name="connsiteY7" fmla="*/ 30647 h 244163"/>
                  <a:gd name="connsiteX8" fmla="*/ 194462 w 249358"/>
                  <a:gd name="connsiteY8" fmla="*/ 30909 h 244163"/>
                  <a:gd name="connsiteX9" fmla="*/ 170109 w 249358"/>
                  <a:gd name="connsiteY9" fmla="*/ 50182 h 244163"/>
                  <a:gd name="connsiteX10" fmla="*/ 166868 w 249358"/>
                  <a:gd name="connsiteY10" fmla="*/ 48430 h 244163"/>
                  <a:gd name="connsiteX11" fmla="*/ 147945 w 249358"/>
                  <a:gd name="connsiteY11" fmla="*/ 41159 h 244163"/>
                  <a:gd name="connsiteX12" fmla="*/ 144179 w 249358"/>
                  <a:gd name="connsiteY12" fmla="*/ 40195 h 244163"/>
                  <a:gd name="connsiteX13" fmla="*/ 140237 w 249358"/>
                  <a:gd name="connsiteY13" fmla="*/ 6293 h 244163"/>
                  <a:gd name="connsiteX14" fmla="*/ 136382 w 249358"/>
                  <a:gd name="connsiteY14" fmla="*/ 2089 h 244163"/>
                  <a:gd name="connsiteX15" fmla="*/ 110627 w 249358"/>
                  <a:gd name="connsiteY15" fmla="*/ 2089 h 244163"/>
                  <a:gd name="connsiteX16" fmla="*/ 106773 w 249358"/>
                  <a:gd name="connsiteY16" fmla="*/ 6293 h 244163"/>
                  <a:gd name="connsiteX17" fmla="*/ 102656 w 249358"/>
                  <a:gd name="connsiteY17" fmla="*/ 41422 h 244163"/>
                  <a:gd name="connsiteX18" fmla="*/ 99239 w 249358"/>
                  <a:gd name="connsiteY18" fmla="*/ 42561 h 244163"/>
                  <a:gd name="connsiteX19" fmla="*/ 81544 w 249358"/>
                  <a:gd name="connsiteY19" fmla="*/ 50707 h 244163"/>
                  <a:gd name="connsiteX20" fmla="*/ 78215 w 249358"/>
                  <a:gd name="connsiteY20" fmla="*/ 52722 h 244163"/>
                  <a:gd name="connsiteX21" fmla="*/ 52022 w 249358"/>
                  <a:gd name="connsiteY21" fmla="*/ 32049 h 244163"/>
                  <a:gd name="connsiteX22" fmla="*/ 46328 w 249358"/>
                  <a:gd name="connsiteY22" fmla="*/ 31786 h 244163"/>
                  <a:gd name="connsiteX23" fmla="*/ 28107 w 249358"/>
                  <a:gd name="connsiteY23" fmla="*/ 50006 h 244163"/>
                  <a:gd name="connsiteX24" fmla="*/ 28369 w 249358"/>
                  <a:gd name="connsiteY24" fmla="*/ 55701 h 244163"/>
                  <a:gd name="connsiteX25" fmla="*/ 50007 w 249358"/>
                  <a:gd name="connsiteY25" fmla="*/ 83120 h 244163"/>
                  <a:gd name="connsiteX26" fmla="*/ 48430 w 249358"/>
                  <a:gd name="connsiteY26" fmla="*/ 86361 h 244163"/>
                  <a:gd name="connsiteX27" fmla="*/ 42561 w 249358"/>
                  <a:gd name="connsiteY27" fmla="*/ 101254 h 244163"/>
                  <a:gd name="connsiteX28" fmla="*/ 41510 w 249358"/>
                  <a:gd name="connsiteY28" fmla="*/ 104845 h 244163"/>
                  <a:gd name="connsiteX29" fmla="*/ 6294 w 249358"/>
                  <a:gd name="connsiteY29" fmla="*/ 108963 h 244163"/>
                  <a:gd name="connsiteX30" fmla="*/ 2089 w 249358"/>
                  <a:gd name="connsiteY30" fmla="*/ 112817 h 244163"/>
                  <a:gd name="connsiteX31" fmla="*/ 2089 w 249358"/>
                  <a:gd name="connsiteY31" fmla="*/ 138572 h 244163"/>
                  <a:gd name="connsiteX32" fmla="*/ 6294 w 249358"/>
                  <a:gd name="connsiteY32" fmla="*/ 142426 h 244163"/>
                  <a:gd name="connsiteX33" fmla="*/ 41597 w 249358"/>
                  <a:gd name="connsiteY33" fmla="*/ 146544 h 244163"/>
                  <a:gd name="connsiteX34" fmla="*/ 42648 w 249358"/>
                  <a:gd name="connsiteY34" fmla="*/ 150135 h 244163"/>
                  <a:gd name="connsiteX35" fmla="*/ 48518 w 249358"/>
                  <a:gd name="connsiteY35" fmla="*/ 164765 h 244163"/>
                  <a:gd name="connsiteX36" fmla="*/ 50182 w 249358"/>
                  <a:gd name="connsiteY36" fmla="*/ 168006 h 244163"/>
                  <a:gd name="connsiteX37" fmla="*/ 28369 w 249358"/>
                  <a:gd name="connsiteY37" fmla="*/ 195600 h 244163"/>
                  <a:gd name="connsiteX38" fmla="*/ 28107 w 249358"/>
                  <a:gd name="connsiteY38" fmla="*/ 201295 h 244163"/>
                  <a:gd name="connsiteX39" fmla="*/ 46328 w 249358"/>
                  <a:gd name="connsiteY39" fmla="*/ 219516 h 244163"/>
                  <a:gd name="connsiteX40" fmla="*/ 52022 w 249358"/>
                  <a:gd name="connsiteY40" fmla="*/ 219253 h 244163"/>
                  <a:gd name="connsiteX41" fmla="*/ 78565 w 249358"/>
                  <a:gd name="connsiteY41" fmla="*/ 198229 h 244163"/>
                  <a:gd name="connsiteX42" fmla="*/ 81894 w 249358"/>
                  <a:gd name="connsiteY42" fmla="*/ 200244 h 244163"/>
                  <a:gd name="connsiteX43" fmla="*/ 98888 w 249358"/>
                  <a:gd name="connsiteY43" fmla="*/ 207952 h 244163"/>
                  <a:gd name="connsiteX44" fmla="*/ 102305 w 249358"/>
                  <a:gd name="connsiteY44" fmla="*/ 209091 h 244163"/>
                  <a:gd name="connsiteX45" fmla="*/ 106247 w 249358"/>
                  <a:gd name="connsiteY45" fmla="*/ 242818 h 244163"/>
                  <a:gd name="connsiteX46" fmla="*/ 110102 w 249358"/>
                  <a:gd name="connsiteY46" fmla="*/ 247023 h 244163"/>
                  <a:gd name="connsiteX47" fmla="*/ 135857 w 249358"/>
                  <a:gd name="connsiteY47" fmla="*/ 247023 h 244163"/>
                  <a:gd name="connsiteX48" fmla="*/ 139711 w 249358"/>
                  <a:gd name="connsiteY48" fmla="*/ 242818 h 244163"/>
                  <a:gd name="connsiteX49" fmla="*/ 143478 w 249358"/>
                  <a:gd name="connsiteY49" fmla="*/ 210581 h 244163"/>
                  <a:gd name="connsiteX50" fmla="*/ 147245 w 249358"/>
                  <a:gd name="connsiteY50" fmla="*/ 209617 h 244163"/>
                  <a:gd name="connsiteX51" fmla="*/ 166167 w 249358"/>
                  <a:gd name="connsiteY51" fmla="*/ 202433 h 244163"/>
                  <a:gd name="connsiteX52" fmla="*/ 169408 w 249358"/>
                  <a:gd name="connsiteY52" fmla="*/ 200769 h 244163"/>
                  <a:gd name="connsiteX53" fmla="*/ 193411 w 249358"/>
                  <a:gd name="connsiteY53" fmla="*/ 219779 h 244163"/>
                  <a:gd name="connsiteX54" fmla="*/ 199105 w 249358"/>
                  <a:gd name="connsiteY54" fmla="*/ 220042 h 244163"/>
                  <a:gd name="connsiteX55" fmla="*/ 217326 w 249358"/>
                  <a:gd name="connsiteY55" fmla="*/ 201820 h 244163"/>
                  <a:gd name="connsiteX56" fmla="*/ 217063 w 249358"/>
                  <a:gd name="connsiteY56" fmla="*/ 196126 h 244163"/>
                  <a:gd name="connsiteX57" fmla="*/ 198755 w 249358"/>
                  <a:gd name="connsiteY57" fmla="*/ 172999 h 244163"/>
                  <a:gd name="connsiteX58" fmla="*/ 200769 w 249358"/>
                  <a:gd name="connsiteY58" fmla="*/ 169670 h 244163"/>
                  <a:gd name="connsiteX59" fmla="*/ 209355 w 249358"/>
                  <a:gd name="connsiteY59" fmla="*/ 150135 h 244163"/>
                  <a:gd name="connsiteX60" fmla="*/ 210405 w 249358"/>
                  <a:gd name="connsiteY60" fmla="*/ 146544 h 244163"/>
                  <a:gd name="connsiteX61" fmla="*/ 245797 w 249358"/>
                  <a:gd name="connsiteY61" fmla="*/ 142426 h 244163"/>
                  <a:gd name="connsiteX62" fmla="*/ 250001 w 249358"/>
                  <a:gd name="connsiteY62" fmla="*/ 138572 h 244163"/>
                  <a:gd name="connsiteX63" fmla="*/ 250001 w 249358"/>
                  <a:gd name="connsiteY63" fmla="*/ 112817 h 244163"/>
                  <a:gd name="connsiteX64" fmla="*/ 245797 w 249358"/>
                  <a:gd name="connsiteY64" fmla="*/ 108787 h 244163"/>
                  <a:gd name="connsiteX65" fmla="*/ 125958 w 249358"/>
                  <a:gd name="connsiteY65" fmla="*/ 183161 h 244163"/>
                  <a:gd name="connsiteX66" fmla="*/ 68053 w 249358"/>
                  <a:gd name="connsiteY66" fmla="*/ 125256 h 244163"/>
                  <a:gd name="connsiteX67" fmla="*/ 125958 w 249358"/>
                  <a:gd name="connsiteY67" fmla="*/ 67352 h 244163"/>
                  <a:gd name="connsiteX68" fmla="*/ 183862 w 249358"/>
                  <a:gd name="connsiteY68" fmla="*/ 125256 h 244163"/>
                  <a:gd name="connsiteX69" fmla="*/ 125958 w 249358"/>
                  <a:gd name="connsiteY69" fmla="*/ 183161 h 244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49358" h="244163">
                    <a:moveTo>
                      <a:pt x="245797" y="108787"/>
                    </a:moveTo>
                    <a:lnTo>
                      <a:pt x="210581" y="104670"/>
                    </a:lnTo>
                    <a:lnTo>
                      <a:pt x="209530" y="101079"/>
                    </a:lnTo>
                    <a:cubicBezTo>
                      <a:pt x="207602" y="94333"/>
                      <a:pt x="204799" y="87763"/>
                      <a:pt x="201207" y="81631"/>
                    </a:cubicBezTo>
                    <a:lnTo>
                      <a:pt x="199280" y="78302"/>
                    </a:lnTo>
                    <a:lnTo>
                      <a:pt x="218114" y="54562"/>
                    </a:lnTo>
                    <a:cubicBezTo>
                      <a:pt x="219604" y="52635"/>
                      <a:pt x="219692" y="50182"/>
                      <a:pt x="218377" y="48868"/>
                    </a:cubicBezTo>
                    <a:lnTo>
                      <a:pt x="200156" y="30647"/>
                    </a:lnTo>
                    <a:cubicBezTo>
                      <a:pt x="198755" y="29245"/>
                      <a:pt x="196302" y="29333"/>
                      <a:pt x="194462" y="30909"/>
                    </a:cubicBezTo>
                    <a:lnTo>
                      <a:pt x="170109" y="50182"/>
                    </a:lnTo>
                    <a:lnTo>
                      <a:pt x="166868" y="48430"/>
                    </a:lnTo>
                    <a:cubicBezTo>
                      <a:pt x="161086" y="45364"/>
                      <a:pt x="154691" y="42911"/>
                      <a:pt x="147945" y="41159"/>
                    </a:cubicBezTo>
                    <a:lnTo>
                      <a:pt x="144179" y="40195"/>
                    </a:lnTo>
                    <a:lnTo>
                      <a:pt x="140237" y="6293"/>
                    </a:lnTo>
                    <a:cubicBezTo>
                      <a:pt x="139974" y="3928"/>
                      <a:pt x="138309" y="2089"/>
                      <a:pt x="136382" y="2089"/>
                    </a:cubicBezTo>
                    <a:lnTo>
                      <a:pt x="110627" y="2089"/>
                    </a:lnTo>
                    <a:cubicBezTo>
                      <a:pt x="108700" y="2089"/>
                      <a:pt x="107036" y="3928"/>
                      <a:pt x="106773" y="6293"/>
                    </a:cubicBezTo>
                    <a:lnTo>
                      <a:pt x="102656" y="41422"/>
                    </a:lnTo>
                    <a:lnTo>
                      <a:pt x="99239" y="42561"/>
                    </a:lnTo>
                    <a:cubicBezTo>
                      <a:pt x="93195" y="44488"/>
                      <a:pt x="87238" y="47203"/>
                      <a:pt x="81544" y="50707"/>
                    </a:cubicBezTo>
                    <a:lnTo>
                      <a:pt x="78215" y="52722"/>
                    </a:lnTo>
                    <a:lnTo>
                      <a:pt x="52022" y="32049"/>
                    </a:lnTo>
                    <a:cubicBezTo>
                      <a:pt x="50095" y="30559"/>
                      <a:pt x="47642" y="30471"/>
                      <a:pt x="46328" y="31786"/>
                    </a:cubicBezTo>
                    <a:lnTo>
                      <a:pt x="28107" y="50006"/>
                    </a:lnTo>
                    <a:cubicBezTo>
                      <a:pt x="26705" y="51408"/>
                      <a:pt x="26880" y="53861"/>
                      <a:pt x="28369" y="55701"/>
                    </a:cubicBezTo>
                    <a:lnTo>
                      <a:pt x="50007" y="83120"/>
                    </a:lnTo>
                    <a:lnTo>
                      <a:pt x="48430" y="86361"/>
                    </a:lnTo>
                    <a:cubicBezTo>
                      <a:pt x="45977" y="91180"/>
                      <a:pt x="44050" y="96173"/>
                      <a:pt x="42561" y="101254"/>
                    </a:cubicBezTo>
                    <a:lnTo>
                      <a:pt x="41510" y="104845"/>
                    </a:lnTo>
                    <a:lnTo>
                      <a:pt x="6294" y="108963"/>
                    </a:lnTo>
                    <a:cubicBezTo>
                      <a:pt x="3929" y="109225"/>
                      <a:pt x="2089" y="110890"/>
                      <a:pt x="2089" y="112817"/>
                    </a:cubicBezTo>
                    <a:lnTo>
                      <a:pt x="2089" y="138572"/>
                    </a:lnTo>
                    <a:cubicBezTo>
                      <a:pt x="2089" y="140499"/>
                      <a:pt x="3929" y="142163"/>
                      <a:pt x="6294" y="142426"/>
                    </a:cubicBezTo>
                    <a:lnTo>
                      <a:pt x="41597" y="146544"/>
                    </a:lnTo>
                    <a:lnTo>
                      <a:pt x="42648" y="150135"/>
                    </a:lnTo>
                    <a:cubicBezTo>
                      <a:pt x="44138" y="155041"/>
                      <a:pt x="46065" y="160034"/>
                      <a:pt x="48518" y="164765"/>
                    </a:cubicBezTo>
                    <a:lnTo>
                      <a:pt x="50182" y="168006"/>
                    </a:lnTo>
                    <a:lnTo>
                      <a:pt x="28369" y="195600"/>
                    </a:lnTo>
                    <a:cubicBezTo>
                      <a:pt x="26880" y="197528"/>
                      <a:pt x="26793" y="199981"/>
                      <a:pt x="28107" y="201295"/>
                    </a:cubicBezTo>
                    <a:lnTo>
                      <a:pt x="46328" y="219516"/>
                    </a:lnTo>
                    <a:cubicBezTo>
                      <a:pt x="47730" y="220918"/>
                      <a:pt x="50182" y="220742"/>
                      <a:pt x="52022" y="219253"/>
                    </a:cubicBezTo>
                    <a:lnTo>
                      <a:pt x="78565" y="198229"/>
                    </a:lnTo>
                    <a:lnTo>
                      <a:pt x="81894" y="200244"/>
                    </a:lnTo>
                    <a:cubicBezTo>
                      <a:pt x="87326" y="203485"/>
                      <a:pt x="93107" y="206113"/>
                      <a:pt x="98888" y="207952"/>
                    </a:cubicBezTo>
                    <a:lnTo>
                      <a:pt x="102305" y="209091"/>
                    </a:lnTo>
                    <a:lnTo>
                      <a:pt x="106247" y="242818"/>
                    </a:lnTo>
                    <a:cubicBezTo>
                      <a:pt x="106510" y="245183"/>
                      <a:pt x="108174" y="247023"/>
                      <a:pt x="110102" y="247023"/>
                    </a:cubicBezTo>
                    <a:lnTo>
                      <a:pt x="135857" y="247023"/>
                    </a:lnTo>
                    <a:cubicBezTo>
                      <a:pt x="137784" y="247023"/>
                      <a:pt x="139448" y="245183"/>
                      <a:pt x="139711" y="242818"/>
                    </a:cubicBezTo>
                    <a:lnTo>
                      <a:pt x="143478" y="210581"/>
                    </a:lnTo>
                    <a:lnTo>
                      <a:pt x="147245" y="209617"/>
                    </a:lnTo>
                    <a:cubicBezTo>
                      <a:pt x="153903" y="207952"/>
                      <a:pt x="160298" y="205499"/>
                      <a:pt x="166167" y="202433"/>
                    </a:cubicBezTo>
                    <a:lnTo>
                      <a:pt x="169408" y="200769"/>
                    </a:lnTo>
                    <a:lnTo>
                      <a:pt x="193411" y="219779"/>
                    </a:lnTo>
                    <a:cubicBezTo>
                      <a:pt x="195338" y="221268"/>
                      <a:pt x="197791" y="221355"/>
                      <a:pt x="199105" y="220042"/>
                    </a:cubicBezTo>
                    <a:lnTo>
                      <a:pt x="217326" y="201820"/>
                    </a:lnTo>
                    <a:cubicBezTo>
                      <a:pt x="218728" y="200419"/>
                      <a:pt x="218640" y="197966"/>
                      <a:pt x="217063" y="196126"/>
                    </a:cubicBezTo>
                    <a:lnTo>
                      <a:pt x="198755" y="172999"/>
                    </a:lnTo>
                    <a:lnTo>
                      <a:pt x="200769" y="169670"/>
                    </a:lnTo>
                    <a:cubicBezTo>
                      <a:pt x="204536" y="163363"/>
                      <a:pt x="207427" y="156793"/>
                      <a:pt x="209355" y="150135"/>
                    </a:cubicBezTo>
                    <a:lnTo>
                      <a:pt x="210405" y="146544"/>
                    </a:lnTo>
                    <a:lnTo>
                      <a:pt x="245797" y="142426"/>
                    </a:lnTo>
                    <a:cubicBezTo>
                      <a:pt x="248162" y="142163"/>
                      <a:pt x="250001" y="140499"/>
                      <a:pt x="250001" y="138572"/>
                    </a:cubicBezTo>
                    <a:lnTo>
                      <a:pt x="250001" y="112817"/>
                    </a:lnTo>
                    <a:cubicBezTo>
                      <a:pt x="250001" y="110715"/>
                      <a:pt x="248162" y="109050"/>
                      <a:pt x="245797" y="108787"/>
                    </a:cubicBezTo>
                    <a:close/>
                    <a:moveTo>
                      <a:pt x="125958" y="183161"/>
                    </a:moveTo>
                    <a:cubicBezTo>
                      <a:pt x="93983" y="183161"/>
                      <a:pt x="68053" y="157144"/>
                      <a:pt x="68053" y="125256"/>
                    </a:cubicBezTo>
                    <a:cubicBezTo>
                      <a:pt x="68053" y="93282"/>
                      <a:pt x="94071" y="67352"/>
                      <a:pt x="125958" y="67352"/>
                    </a:cubicBezTo>
                    <a:cubicBezTo>
                      <a:pt x="157844" y="67352"/>
                      <a:pt x="183862" y="93369"/>
                      <a:pt x="183862" y="125256"/>
                    </a:cubicBezTo>
                    <a:cubicBezTo>
                      <a:pt x="183862" y="157144"/>
                      <a:pt x="157844" y="183161"/>
                      <a:pt x="125958" y="183161"/>
                    </a:cubicBezTo>
                    <a:close/>
                  </a:path>
                </a:pathLst>
              </a:custGeom>
              <a:solidFill>
                <a:srgbClr val="0078D7"/>
              </a:solidFill>
              <a:ln w="51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cxnSp>
        <p:nvCxnSpPr>
          <p:cNvPr id="38" name="Straight Arrow Connector 37">
            <a:extLst>
              <a:ext uri="{FF2B5EF4-FFF2-40B4-BE49-F238E27FC236}">
                <a16:creationId xmlns:a16="http://schemas.microsoft.com/office/drawing/2014/main" id="{CC125DCA-2811-46F3-97C5-7CEDE6753297}"/>
              </a:ext>
            </a:extLst>
          </p:cNvPr>
          <p:cNvCxnSpPr>
            <a:cxnSpLocks/>
          </p:cNvCxnSpPr>
          <p:nvPr/>
        </p:nvCxnSpPr>
        <p:spPr>
          <a:xfrm flipV="1">
            <a:off x="2705445" y="2688018"/>
            <a:ext cx="593514" cy="3694"/>
          </a:xfrm>
          <a:prstGeom prst="straightConnector1">
            <a:avLst/>
          </a:prstGeom>
          <a:ln w="19050">
            <a:solidFill>
              <a:schemeClr val="accent1"/>
            </a:solidFill>
            <a:headEnd type="none"/>
            <a:tailEnd type="arrow" w="lg" len="med"/>
          </a:ln>
        </p:spPr>
        <p:style>
          <a:lnRef idx="1">
            <a:schemeClr val="accent1"/>
          </a:lnRef>
          <a:fillRef idx="0">
            <a:schemeClr val="accent1"/>
          </a:fillRef>
          <a:effectRef idx="0">
            <a:schemeClr val="accent1"/>
          </a:effectRef>
          <a:fontRef idx="minor">
            <a:schemeClr val="tx1"/>
          </a:fontRef>
        </p:style>
      </p:cxnSp>
      <p:sp>
        <p:nvSpPr>
          <p:cNvPr id="56" name="Freeform: Shape 55">
            <a:extLst>
              <a:ext uri="{FF2B5EF4-FFF2-40B4-BE49-F238E27FC236}">
                <a16:creationId xmlns:a16="http://schemas.microsoft.com/office/drawing/2014/main" id="{3E8EC300-26FD-4D14-B989-6CDAE30E5E36}"/>
              </a:ext>
            </a:extLst>
          </p:cNvPr>
          <p:cNvSpPr/>
          <p:nvPr/>
        </p:nvSpPr>
        <p:spPr>
          <a:xfrm>
            <a:off x="584199" y="855663"/>
            <a:ext cx="5657851" cy="332399"/>
          </a:xfrm>
          <a:custGeom>
            <a:avLst/>
            <a:gdLst>
              <a:gd name="connsiteX0" fmla="*/ 0 w 4732020"/>
              <a:gd name="connsiteY0" fmla="*/ 0 h 1164569"/>
              <a:gd name="connsiteX1" fmla="*/ 4732020 w 4732020"/>
              <a:gd name="connsiteY1" fmla="*/ 0 h 1164569"/>
              <a:gd name="connsiteX2" fmla="*/ 4732020 w 4732020"/>
              <a:gd name="connsiteY2" fmla="*/ 1164569 h 1164569"/>
              <a:gd name="connsiteX3" fmla="*/ 0 w 4732020"/>
              <a:gd name="connsiteY3" fmla="*/ 1164569 h 1164569"/>
              <a:gd name="connsiteX4" fmla="*/ 0 w 4732020"/>
              <a:gd name="connsiteY4" fmla="*/ 0 h 1164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2020" h="1164569">
                <a:moveTo>
                  <a:pt x="0" y="0"/>
                </a:moveTo>
                <a:lnTo>
                  <a:pt x="4732020" y="0"/>
                </a:lnTo>
                <a:lnTo>
                  <a:pt x="4732020" y="1164569"/>
                </a:lnTo>
                <a:lnTo>
                  <a:pt x="0" y="116456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spAutoFit/>
          </a:bodyPr>
          <a:lstStyle/>
          <a:p>
            <a:pPr marL="0" marR="0" lvl="0" indent="0" algn="l" defTabSz="1422400" rtl="0" eaLnBrk="1" fontAlgn="auto" latinLnBrk="0" hangingPunct="1">
              <a:lnSpc>
                <a:spcPct val="90000"/>
              </a:lnSpc>
              <a:spcBef>
                <a:spcPct val="0"/>
              </a:spcBef>
              <a:spcAft>
                <a:spcPts val="600"/>
              </a:spcAft>
              <a:buClrTx/>
              <a:buSzTx/>
              <a:buFontTx/>
              <a:buNone/>
              <a:tabLst/>
              <a:defRPr/>
            </a:pPr>
            <a:r>
              <a:rPr kumimoji="0" lang="en-US" sz="2400" b="0" i="0" u="none" strike="noStrike" kern="1200" cap="none" spc="0" normalizeH="0" baseline="0" noProof="0">
                <a:ln>
                  <a:noFill/>
                </a:ln>
                <a:solidFill>
                  <a:srgbClr val="0078D4"/>
                </a:solidFill>
                <a:effectLst/>
                <a:uLnTx/>
                <a:uFillTx/>
                <a:latin typeface="Segoe UI Semibold"/>
                <a:ea typeface="+mn-ea"/>
                <a:cs typeface="+mn-cs"/>
              </a:rPr>
              <a:t>Publish and subscribe</a:t>
            </a:r>
          </a:p>
        </p:txBody>
      </p:sp>
      <p:sp>
        <p:nvSpPr>
          <p:cNvPr id="57" name="Freeform: Shape 56">
            <a:extLst>
              <a:ext uri="{FF2B5EF4-FFF2-40B4-BE49-F238E27FC236}">
                <a16:creationId xmlns:a16="http://schemas.microsoft.com/office/drawing/2014/main" id="{89087BD0-2BE5-488D-B4A3-D5F85D2AC6B5}"/>
              </a:ext>
            </a:extLst>
          </p:cNvPr>
          <p:cNvSpPr/>
          <p:nvPr/>
        </p:nvSpPr>
        <p:spPr>
          <a:xfrm>
            <a:off x="584199" y="585788"/>
            <a:ext cx="4714875" cy="221599"/>
          </a:xfrm>
          <a:custGeom>
            <a:avLst/>
            <a:gdLst>
              <a:gd name="connsiteX0" fmla="*/ 0 w 4732020"/>
              <a:gd name="connsiteY0" fmla="*/ 0 h 1164569"/>
              <a:gd name="connsiteX1" fmla="*/ 4732020 w 4732020"/>
              <a:gd name="connsiteY1" fmla="*/ 0 h 1164569"/>
              <a:gd name="connsiteX2" fmla="*/ 4732020 w 4732020"/>
              <a:gd name="connsiteY2" fmla="*/ 1164569 h 1164569"/>
              <a:gd name="connsiteX3" fmla="*/ 0 w 4732020"/>
              <a:gd name="connsiteY3" fmla="*/ 1164569 h 1164569"/>
              <a:gd name="connsiteX4" fmla="*/ 0 w 4732020"/>
              <a:gd name="connsiteY4" fmla="*/ 0 h 1164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2020" h="1164569">
                <a:moveTo>
                  <a:pt x="0" y="0"/>
                </a:moveTo>
                <a:lnTo>
                  <a:pt x="4732020" y="0"/>
                </a:lnTo>
                <a:lnTo>
                  <a:pt x="4732020" y="1164569"/>
                </a:lnTo>
                <a:lnTo>
                  <a:pt x="0" y="116456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spAutoFit/>
          </a:bodyPr>
          <a:lstStyle/>
          <a:p>
            <a:pPr marL="0" marR="0" lvl="0" indent="0" algn="l" defTabSz="1422400" rtl="0" eaLnBrk="1" fontAlgn="auto" latinLnBrk="0" hangingPunct="1">
              <a:lnSpc>
                <a:spcPct val="90000"/>
              </a:lnSpc>
              <a:spcBef>
                <a:spcPct val="0"/>
              </a:spcBef>
              <a:spcAft>
                <a:spcPts val="60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Microservice building blocks</a:t>
            </a:r>
          </a:p>
        </p:txBody>
      </p:sp>
      <p:grpSp>
        <p:nvGrpSpPr>
          <p:cNvPr id="58" name="Group 57">
            <a:extLst>
              <a:ext uri="{FF2B5EF4-FFF2-40B4-BE49-F238E27FC236}">
                <a16:creationId xmlns:a16="http://schemas.microsoft.com/office/drawing/2014/main" id="{09340C68-3FA0-4850-81AD-B07A28BC4962}"/>
              </a:ext>
            </a:extLst>
          </p:cNvPr>
          <p:cNvGrpSpPr/>
          <p:nvPr/>
        </p:nvGrpSpPr>
        <p:grpSpPr>
          <a:xfrm>
            <a:off x="3349713" y="2096545"/>
            <a:ext cx="1186641" cy="1186641"/>
            <a:chOff x="7552123" y="135561"/>
            <a:chExt cx="1737360" cy="1737360"/>
          </a:xfrm>
        </p:grpSpPr>
        <p:sp>
          <p:nvSpPr>
            <p:cNvPr id="59" name="Rounded Rectangle 5">
              <a:extLst>
                <a:ext uri="{FF2B5EF4-FFF2-40B4-BE49-F238E27FC236}">
                  <a16:creationId xmlns:a16="http://schemas.microsoft.com/office/drawing/2014/main" id="{97FB15C5-F372-4722-BEDB-F18A9BE6E142}"/>
                </a:ext>
              </a:extLst>
            </p:cNvPr>
            <p:cNvSpPr/>
            <p:nvPr/>
          </p:nvSpPr>
          <p:spPr bwMode="auto">
            <a:xfrm>
              <a:off x="7552123" y="135561"/>
              <a:ext cx="1737360" cy="1737360"/>
            </a:xfrm>
            <a:prstGeom prst="rect">
              <a:avLst/>
            </a:prstGeom>
            <a:solidFill>
              <a:schemeClr val="bg1"/>
            </a:solidFill>
            <a:ln>
              <a:noFill/>
            </a:ln>
            <a:effectLst>
              <a:outerShdw blurRad="152400" sx="102000" sy="102000" algn="ctr" rotWithShape="0">
                <a:prstClr val="black">
                  <a:alpha val="5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Semibold"/>
                <a:ea typeface="+mn-ea"/>
                <a:cs typeface="+mn-cs"/>
              </a:endParaRPr>
            </a:p>
          </p:txBody>
        </p:sp>
        <p:pic>
          <p:nvPicPr>
            <p:cNvPr id="60" name="Graphic 59">
              <a:extLst>
                <a:ext uri="{FF2B5EF4-FFF2-40B4-BE49-F238E27FC236}">
                  <a16:creationId xmlns:a16="http://schemas.microsoft.com/office/drawing/2014/main" id="{B08DC534-120D-4553-B7E0-ACD20C835B96}"/>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9333" t="18330" r="9333" b="18330"/>
            <a:stretch/>
          </p:blipFill>
          <p:spPr>
            <a:xfrm>
              <a:off x="7936554" y="627119"/>
              <a:ext cx="968498" cy="754245"/>
            </a:xfrm>
            <a:prstGeom prst="rect">
              <a:avLst/>
            </a:prstGeom>
          </p:spPr>
        </p:pic>
      </p:grpSp>
      <p:cxnSp>
        <p:nvCxnSpPr>
          <p:cNvPr id="69" name="Straight Arrow Connector 68">
            <a:extLst>
              <a:ext uri="{FF2B5EF4-FFF2-40B4-BE49-F238E27FC236}">
                <a16:creationId xmlns:a16="http://schemas.microsoft.com/office/drawing/2014/main" id="{3C4195DF-0292-4574-AFFB-40741CD11C2F}"/>
              </a:ext>
            </a:extLst>
          </p:cNvPr>
          <p:cNvCxnSpPr>
            <a:cxnSpLocks/>
          </p:cNvCxnSpPr>
          <p:nvPr/>
        </p:nvCxnSpPr>
        <p:spPr>
          <a:xfrm flipV="1">
            <a:off x="4753320" y="2688018"/>
            <a:ext cx="593514" cy="3694"/>
          </a:xfrm>
          <a:prstGeom prst="straightConnector1">
            <a:avLst/>
          </a:prstGeom>
          <a:ln w="19050">
            <a:solidFill>
              <a:schemeClr val="accent1"/>
            </a:solidFill>
            <a:headEnd type="none"/>
            <a:tailEnd type="arrow" w="lg" len="med"/>
          </a:ln>
        </p:spPr>
        <p:style>
          <a:lnRef idx="1">
            <a:schemeClr val="accent1"/>
          </a:lnRef>
          <a:fillRef idx="0">
            <a:schemeClr val="accent1"/>
          </a:fillRef>
          <a:effectRef idx="0">
            <a:schemeClr val="accent1"/>
          </a:effectRef>
          <a:fontRef idx="minor">
            <a:schemeClr val="tx1"/>
          </a:fontRef>
        </p:style>
      </p:cxnSp>
      <p:grpSp>
        <p:nvGrpSpPr>
          <p:cNvPr id="73" name="Group 72">
            <a:extLst>
              <a:ext uri="{FF2B5EF4-FFF2-40B4-BE49-F238E27FC236}">
                <a16:creationId xmlns:a16="http://schemas.microsoft.com/office/drawing/2014/main" id="{991F2F50-D9B9-4B11-9519-E6A2FAB0D8D0}"/>
              </a:ext>
            </a:extLst>
          </p:cNvPr>
          <p:cNvGrpSpPr/>
          <p:nvPr/>
        </p:nvGrpSpPr>
        <p:grpSpPr>
          <a:xfrm>
            <a:off x="9555884" y="2096545"/>
            <a:ext cx="1186641" cy="1186641"/>
            <a:chOff x="0" y="7898135"/>
            <a:chExt cx="1737360" cy="1737360"/>
          </a:xfrm>
        </p:grpSpPr>
        <p:sp>
          <p:nvSpPr>
            <p:cNvPr id="74" name="Rounded Rectangle 5">
              <a:extLst>
                <a:ext uri="{FF2B5EF4-FFF2-40B4-BE49-F238E27FC236}">
                  <a16:creationId xmlns:a16="http://schemas.microsoft.com/office/drawing/2014/main" id="{813926F0-E221-4391-B27C-366BF3504A1B}"/>
                </a:ext>
              </a:extLst>
            </p:cNvPr>
            <p:cNvSpPr/>
            <p:nvPr/>
          </p:nvSpPr>
          <p:spPr bwMode="auto">
            <a:xfrm>
              <a:off x="0" y="7898135"/>
              <a:ext cx="1737360" cy="1737360"/>
            </a:xfrm>
            <a:prstGeom prst="rect">
              <a:avLst/>
            </a:prstGeom>
            <a:solidFill>
              <a:schemeClr val="accent6">
                <a:lumMod val="20000"/>
                <a:lumOff val="80000"/>
              </a:schemeClr>
            </a:solidFill>
            <a:ln>
              <a:noFill/>
            </a:ln>
            <a:effectLst>
              <a:outerShdw blurRad="1524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457200"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“shipping”</a:t>
              </a:r>
            </a:p>
          </p:txBody>
        </p:sp>
        <p:grpSp>
          <p:nvGrpSpPr>
            <p:cNvPr id="75" name="app development" descr="application development">
              <a:extLst>
                <a:ext uri="{FF2B5EF4-FFF2-40B4-BE49-F238E27FC236}">
                  <a16:creationId xmlns:a16="http://schemas.microsoft.com/office/drawing/2014/main" id="{3142D025-2194-47AC-BEC7-050C6A324F5E}"/>
                </a:ext>
              </a:extLst>
            </p:cNvPr>
            <p:cNvGrpSpPr/>
            <p:nvPr/>
          </p:nvGrpSpPr>
          <p:grpSpPr>
            <a:xfrm>
              <a:off x="618470" y="8439646"/>
              <a:ext cx="500421" cy="301755"/>
              <a:chOff x="1619314" y="4920550"/>
              <a:chExt cx="500421" cy="301755"/>
            </a:xfrm>
          </p:grpSpPr>
          <p:sp>
            <p:nvSpPr>
              <p:cNvPr id="76" name="Freeform: Shape 75">
                <a:extLst>
                  <a:ext uri="{FF2B5EF4-FFF2-40B4-BE49-F238E27FC236}">
                    <a16:creationId xmlns:a16="http://schemas.microsoft.com/office/drawing/2014/main" id="{8C119676-379A-4152-938C-9994B896C8D2}"/>
                  </a:ext>
                </a:extLst>
              </p:cNvPr>
              <p:cNvSpPr/>
              <p:nvPr/>
            </p:nvSpPr>
            <p:spPr>
              <a:xfrm>
                <a:off x="1974276" y="4920997"/>
                <a:ext cx="145459" cy="301308"/>
              </a:xfrm>
              <a:custGeom>
                <a:avLst/>
                <a:gdLst>
                  <a:gd name="connsiteX0" fmla="*/ 22237 w 145458"/>
                  <a:gd name="connsiteY0" fmla="*/ 300372 h 301307"/>
                  <a:gd name="connsiteX1" fmla="*/ 2089 w 145458"/>
                  <a:gd name="connsiteY1" fmla="*/ 283378 h 301307"/>
                  <a:gd name="connsiteX2" fmla="*/ 111941 w 145458"/>
                  <a:gd name="connsiteY2" fmla="*/ 153201 h 301307"/>
                  <a:gd name="connsiteX3" fmla="*/ 5505 w 145458"/>
                  <a:gd name="connsiteY3" fmla="*/ 18383 h 301307"/>
                  <a:gd name="connsiteX4" fmla="*/ 26092 w 145458"/>
                  <a:gd name="connsiteY4" fmla="*/ 2089 h 301307"/>
                  <a:gd name="connsiteX5" fmla="*/ 145843 w 145458"/>
                  <a:gd name="connsiteY5" fmla="*/ 153727 h 301307"/>
                  <a:gd name="connsiteX6" fmla="*/ 22237 w 145458"/>
                  <a:gd name="connsiteY6" fmla="*/ 300372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22237" y="300372"/>
                    </a:moveTo>
                    <a:lnTo>
                      <a:pt x="2089" y="283378"/>
                    </a:lnTo>
                    <a:lnTo>
                      <a:pt x="111941" y="153201"/>
                    </a:lnTo>
                    <a:lnTo>
                      <a:pt x="5505" y="18383"/>
                    </a:lnTo>
                    <a:lnTo>
                      <a:pt x="26092" y="2089"/>
                    </a:lnTo>
                    <a:lnTo>
                      <a:pt x="145843" y="153727"/>
                    </a:lnTo>
                    <a:lnTo>
                      <a:pt x="22237" y="300372"/>
                    </a:lnTo>
                    <a:close/>
                  </a:path>
                </a:pathLst>
              </a:custGeom>
              <a:solidFill>
                <a:srgbClr val="0078D4"/>
              </a:solidFill>
              <a:ln w="51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77" name="Freeform: Shape 76">
                <a:extLst>
                  <a:ext uri="{FF2B5EF4-FFF2-40B4-BE49-F238E27FC236}">
                    <a16:creationId xmlns:a16="http://schemas.microsoft.com/office/drawing/2014/main" id="{5644E841-4D6B-4A17-A209-40BA5F9E3400}"/>
                  </a:ext>
                </a:extLst>
              </p:cNvPr>
              <p:cNvSpPr/>
              <p:nvPr/>
            </p:nvSpPr>
            <p:spPr>
              <a:xfrm>
                <a:off x="1619314" y="4920550"/>
                <a:ext cx="145459" cy="301308"/>
              </a:xfrm>
              <a:custGeom>
                <a:avLst/>
                <a:gdLst>
                  <a:gd name="connsiteX0" fmla="*/ 121840 w 145458"/>
                  <a:gd name="connsiteY0" fmla="*/ 300285 h 301307"/>
                  <a:gd name="connsiteX1" fmla="*/ 2089 w 145458"/>
                  <a:gd name="connsiteY1" fmla="*/ 148734 h 301307"/>
                  <a:gd name="connsiteX2" fmla="*/ 125782 w 145458"/>
                  <a:gd name="connsiteY2" fmla="*/ 2089 h 301307"/>
                  <a:gd name="connsiteX3" fmla="*/ 145843 w 145458"/>
                  <a:gd name="connsiteY3" fmla="*/ 18996 h 301307"/>
                  <a:gd name="connsiteX4" fmla="*/ 35991 w 145458"/>
                  <a:gd name="connsiteY4" fmla="*/ 149260 h 301307"/>
                  <a:gd name="connsiteX5" fmla="*/ 142427 w 145458"/>
                  <a:gd name="connsiteY5" fmla="*/ 283991 h 301307"/>
                  <a:gd name="connsiteX6" fmla="*/ 121840 w 145458"/>
                  <a:gd name="connsiteY6" fmla="*/ 300285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121840" y="300285"/>
                    </a:moveTo>
                    <a:lnTo>
                      <a:pt x="2089" y="148734"/>
                    </a:lnTo>
                    <a:lnTo>
                      <a:pt x="125782" y="2089"/>
                    </a:lnTo>
                    <a:lnTo>
                      <a:pt x="145843" y="18996"/>
                    </a:lnTo>
                    <a:lnTo>
                      <a:pt x="35991" y="149260"/>
                    </a:lnTo>
                    <a:lnTo>
                      <a:pt x="142427" y="283991"/>
                    </a:lnTo>
                    <a:lnTo>
                      <a:pt x="121840" y="300285"/>
                    </a:lnTo>
                    <a:close/>
                  </a:path>
                </a:pathLst>
              </a:custGeom>
              <a:solidFill>
                <a:srgbClr val="0078D4"/>
              </a:solidFill>
              <a:ln w="51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78" name="Freeform: Shape 77">
                <a:extLst>
                  <a:ext uri="{FF2B5EF4-FFF2-40B4-BE49-F238E27FC236}">
                    <a16:creationId xmlns:a16="http://schemas.microsoft.com/office/drawing/2014/main" id="{987546B9-D771-4D98-9EFE-890A200B4D95}"/>
                  </a:ext>
                </a:extLst>
              </p:cNvPr>
              <p:cNvSpPr/>
              <p:nvPr/>
            </p:nvSpPr>
            <p:spPr>
              <a:xfrm>
                <a:off x="1823511" y="5026804"/>
                <a:ext cx="93509" cy="93509"/>
              </a:xfrm>
              <a:custGeom>
                <a:avLst/>
                <a:gdLst>
                  <a:gd name="connsiteX0" fmla="*/ 48693 w 93509"/>
                  <a:gd name="connsiteY0" fmla="*/ 95297 h 93509"/>
                  <a:gd name="connsiteX1" fmla="*/ 95297 w 93509"/>
                  <a:gd name="connsiteY1" fmla="*/ 48693 h 93509"/>
                  <a:gd name="connsiteX2" fmla="*/ 48693 w 93509"/>
                  <a:gd name="connsiteY2" fmla="*/ 2089 h 93509"/>
                  <a:gd name="connsiteX3" fmla="*/ 2089 w 93509"/>
                  <a:gd name="connsiteY3" fmla="*/ 48693 h 93509"/>
                  <a:gd name="connsiteX4" fmla="*/ 48693 w 93509"/>
                  <a:gd name="connsiteY4" fmla="*/ 95297 h 93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509" h="93509">
                    <a:moveTo>
                      <a:pt x="48693" y="95297"/>
                    </a:moveTo>
                    <a:cubicBezTo>
                      <a:pt x="74432" y="95297"/>
                      <a:pt x="95297" y="74431"/>
                      <a:pt x="95297" y="48693"/>
                    </a:cubicBezTo>
                    <a:cubicBezTo>
                      <a:pt x="95297" y="22954"/>
                      <a:pt x="74432" y="2089"/>
                      <a:pt x="48693" y="2089"/>
                    </a:cubicBezTo>
                    <a:cubicBezTo>
                      <a:pt x="22954" y="2089"/>
                      <a:pt x="2089" y="22954"/>
                      <a:pt x="2089" y="48693"/>
                    </a:cubicBezTo>
                    <a:cubicBezTo>
                      <a:pt x="2089" y="74431"/>
                      <a:pt x="22954" y="95297"/>
                      <a:pt x="48693" y="95297"/>
                    </a:cubicBezTo>
                    <a:close/>
                  </a:path>
                </a:pathLst>
              </a:custGeom>
              <a:solidFill>
                <a:srgbClr val="50E6FF"/>
              </a:solidFill>
              <a:ln w="51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79" name="Freeform: Shape 78">
                <a:extLst>
                  <a:ext uri="{FF2B5EF4-FFF2-40B4-BE49-F238E27FC236}">
                    <a16:creationId xmlns:a16="http://schemas.microsoft.com/office/drawing/2014/main" id="{09EB08D9-10B2-40FF-819B-C3B1BFA41F95}"/>
                  </a:ext>
                </a:extLst>
              </p:cNvPr>
              <p:cNvSpPr/>
              <p:nvPr/>
            </p:nvSpPr>
            <p:spPr>
              <a:xfrm>
                <a:off x="1746245" y="4950259"/>
                <a:ext cx="249358" cy="244163"/>
              </a:xfrm>
              <a:custGeom>
                <a:avLst/>
                <a:gdLst>
                  <a:gd name="connsiteX0" fmla="*/ 245797 w 249358"/>
                  <a:gd name="connsiteY0" fmla="*/ 108787 h 244163"/>
                  <a:gd name="connsiteX1" fmla="*/ 210581 w 249358"/>
                  <a:gd name="connsiteY1" fmla="*/ 104670 h 244163"/>
                  <a:gd name="connsiteX2" fmla="*/ 209530 w 249358"/>
                  <a:gd name="connsiteY2" fmla="*/ 101079 h 244163"/>
                  <a:gd name="connsiteX3" fmla="*/ 201207 w 249358"/>
                  <a:gd name="connsiteY3" fmla="*/ 81631 h 244163"/>
                  <a:gd name="connsiteX4" fmla="*/ 199280 w 249358"/>
                  <a:gd name="connsiteY4" fmla="*/ 78302 h 244163"/>
                  <a:gd name="connsiteX5" fmla="*/ 218114 w 249358"/>
                  <a:gd name="connsiteY5" fmla="*/ 54562 h 244163"/>
                  <a:gd name="connsiteX6" fmla="*/ 218377 w 249358"/>
                  <a:gd name="connsiteY6" fmla="*/ 48868 h 244163"/>
                  <a:gd name="connsiteX7" fmla="*/ 200156 w 249358"/>
                  <a:gd name="connsiteY7" fmla="*/ 30647 h 244163"/>
                  <a:gd name="connsiteX8" fmla="*/ 194462 w 249358"/>
                  <a:gd name="connsiteY8" fmla="*/ 30909 h 244163"/>
                  <a:gd name="connsiteX9" fmla="*/ 170109 w 249358"/>
                  <a:gd name="connsiteY9" fmla="*/ 50182 h 244163"/>
                  <a:gd name="connsiteX10" fmla="*/ 166868 w 249358"/>
                  <a:gd name="connsiteY10" fmla="*/ 48430 h 244163"/>
                  <a:gd name="connsiteX11" fmla="*/ 147945 w 249358"/>
                  <a:gd name="connsiteY11" fmla="*/ 41159 h 244163"/>
                  <a:gd name="connsiteX12" fmla="*/ 144179 w 249358"/>
                  <a:gd name="connsiteY12" fmla="*/ 40195 h 244163"/>
                  <a:gd name="connsiteX13" fmla="*/ 140237 w 249358"/>
                  <a:gd name="connsiteY13" fmla="*/ 6293 h 244163"/>
                  <a:gd name="connsiteX14" fmla="*/ 136382 w 249358"/>
                  <a:gd name="connsiteY14" fmla="*/ 2089 h 244163"/>
                  <a:gd name="connsiteX15" fmla="*/ 110627 w 249358"/>
                  <a:gd name="connsiteY15" fmla="*/ 2089 h 244163"/>
                  <a:gd name="connsiteX16" fmla="*/ 106773 w 249358"/>
                  <a:gd name="connsiteY16" fmla="*/ 6293 h 244163"/>
                  <a:gd name="connsiteX17" fmla="*/ 102656 w 249358"/>
                  <a:gd name="connsiteY17" fmla="*/ 41422 h 244163"/>
                  <a:gd name="connsiteX18" fmla="*/ 99239 w 249358"/>
                  <a:gd name="connsiteY18" fmla="*/ 42561 h 244163"/>
                  <a:gd name="connsiteX19" fmla="*/ 81544 w 249358"/>
                  <a:gd name="connsiteY19" fmla="*/ 50707 h 244163"/>
                  <a:gd name="connsiteX20" fmla="*/ 78215 w 249358"/>
                  <a:gd name="connsiteY20" fmla="*/ 52722 h 244163"/>
                  <a:gd name="connsiteX21" fmla="*/ 52022 w 249358"/>
                  <a:gd name="connsiteY21" fmla="*/ 32049 h 244163"/>
                  <a:gd name="connsiteX22" fmla="*/ 46328 w 249358"/>
                  <a:gd name="connsiteY22" fmla="*/ 31786 h 244163"/>
                  <a:gd name="connsiteX23" fmla="*/ 28107 w 249358"/>
                  <a:gd name="connsiteY23" fmla="*/ 50006 h 244163"/>
                  <a:gd name="connsiteX24" fmla="*/ 28369 w 249358"/>
                  <a:gd name="connsiteY24" fmla="*/ 55701 h 244163"/>
                  <a:gd name="connsiteX25" fmla="*/ 50007 w 249358"/>
                  <a:gd name="connsiteY25" fmla="*/ 83120 h 244163"/>
                  <a:gd name="connsiteX26" fmla="*/ 48430 w 249358"/>
                  <a:gd name="connsiteY26" fmla="*/ 86361 h 244163"/>
                  <a:gd name="connsiteX27" fmla="*/ 42561 w 249358"/>
                  <a:gd name="connsiteY27" fmla="*/ 101254 h 244163"/>
                  <a:gd name="connsiteX28" fmla="*/ 41510 w 249358"/>
                  <a:gd name="connsiteY28" fmla="*/ 104845 h 244163"/>
                  <a:gd name="connsiteX29" fmla="*/ 6294 w 249358"/>
                  <a:gd name="connsiteY29" fmla="*/ 108963 h 244163"/>
                  <a:gd name="connsiteX30" fmla="*/ 2089 w 249358"/>
                  <a:gd name="connsiteY30" fmla="*/ 112817 h 244163"/>
                  <a:gd name="connsiteX31" fmla="*/ 2089 w 249358"/>
                  <a:gd name="connsiteY31" fmla="*/ 138572 h 244163"/>
                  <a:gd name="connsiteX32" fmla="*/ 6294 w 249358"/>
                  <a:gd name="connsiteY32" fmla="*/ 142426 h 244163"/>
                  <a:gd name="connsiteX33" fmla="*/ 41597 w 249358"/>
                  <a:gd name="connsiteY33" fmla="*/ 146544 h 244163"/>
                  <a:gd name="connsiteX34" fmla="*/ 42648 w 249358"/>
                  <a:gd name="connsiteY34" fmla="*/ 150135 h 244163"/>
                  <a:gd name="connsiteX35" fmla="*/ 48518 w 249358"/>
                  <a:gd name="connsiteY35" fmla="*/ 164765 h 244163"/>
                  <a:gd name="connsiteX36" fmla="*/ 50182 w 249358"/>
                  <a:gd name="connsiteY36" fmla="*/ 168006 h 244163"/>
                  <a:gd name="connsiteX37" fmla="*/ 28369 w 249358"/>
                  <a:gd name="connsiteY37" fmla="*/ 195600 h 244163"/>
                  <a:gd name="connsiteX38" fmla="*/ 28107 w 249358"/>
                  <a:gd name="connsiteY38" fmla="*/ 201295 h 244163"/>
                  <a:gd name="connsiteX39" fmla="*/ 46328 w 249358"/>
                  <a:gd name="connsiteY39" fmla="*/ 219516 h 244163"/>
                  <a:gd name="connsiteX40" fmla="*/ 52022 w 249358"/>
                  <a:gd name="connsiteY40" fmla="*/ 219253 h 244163"/>
                  <a:gd name="connsiteX41" fmla="*/ 78565 w 249358"/>
                  <a:gd name="connsiteY41" fmla="*/ 198229 h 244163"/>
                  <a:gd name="connsiteX42" fmla="*/ 81894 w 249358"/>
                  <a:gd name="connsiteY42" fmla="*/ 200244 h 244163"/>
                  <a:gd name="connsiteX43" fmla="*/ 98888 w 249358"/>
                  <a:gd name="connsiteY43" fmla="*/ 207952 h 244163"/>
                  <a:gd name="connsiteX44" fmla="*/ 102305 w 249358"/>
                  <a:gd name="connsiteY44" fmla="*/ 209091 h 244163"/>
                  <a:gd name="connsiteX45" fmla="*/ 106247 w 249358"/>
                  <a:gd name="connsiteY45" fmla="*/ 242818 h 244163"/>
                  <a:gd name="connsiteX46" fmla="*/ 110102 w 249358"/>
                  <a:gd name="connsiteY46" fmla="*/ 247023 h 244163"/>
                  <a:gd name="connsiteX47" fmla="*/ 135857 w 249358"/>
                  <a:gd name="connsiteY47" fmla="*/ 247023 h 244163"/>
                  <a:gd name="connsiteX48" fmla="*/ 139711 w 249358"/>
                  <a:gd name="connsiteY48" fmla="*/ 242818 h 244163"/>
                  <a:gd name="connsiteX49" fmla="*/ 143478 w 249358"/>
                  <a:gd name="connsiteY49" fmla="*/ 210581 h 244163"/>
                  <a:gd name="connsiteX50" fmla="*/ 147245 w 249358"/>
                  <a:gd name="connsiteY50" fmla="*/ 209617 h 244163"/>
                  <a:gd name="connsiteX51" fmla="*/ 166167 w 249358"/>
                  <a:gd name="connsiteY51" fmla="*/ 202433 h 244163"/>
                  <a:gd name="connsiteX52" fmla="*/ 169408 w 249358"/>
                  <a:gd name="connsiteY52" fmla="*/ 200769 h 244163"/>
                  <a:gd name="connsiteX53" fmla="*/ 193411 w 249358"/>
                  <a:gd name="connsiteY53" fmla="*/ 219779 h 244163"/>
                  <a:gd name="connsiteX54" fmla="*/ 199105 w 249358"/>
                  <a:gd name="connsiteY54" fmla="*/ 220042 h 244163"/>
                  <a:gd name="connsiteX55" fmla="*/ 217326 w 249358"/>
                  <a:gd name="connsiteY55" fmla="*/ 201820 h 244163"/>
                  <a:gd name="connsiteX56" fmla="*/ 217063 w 249358"/>
                  <a:gd name="connsiteY56" fmla="*/ 196126 h 244163"/>
                  <a:gd name="connsiteX57" fmla="*/ 198755 w 249358"/>
                  <a:gd name="connsiteY57" fmla="*/ 172999 h 244163"/>
                  <a:gd name="connsiteX58" fmla="*/ 200769 w 249358"/>
                  <a:gd name="connsiteY58" fmla="*/ 169670 h 244163"/>
                  <a:gd name="connsiteX59" fmla="*/ 209355 w 249358"/>
                  <a:gd name="connsiteY59" fmla="*/ 150135 h 244163"/>
                  <a:gd name="connsiteX60" fmla="*/ 210405 w 249358"/>
                  <a:gd name="connsiteY60" fmla="*/ 146544 h 244163"/>
                  <a:gd name="connsiteX61" fmla="*/ 245797 w 249358"/>
                  <a:gd name="connsiteY61" fmla="*/ 142426 h 244163"/>
                  <a:gd name="connsiteX62" fmla="*/ 250001 w 249358"/>
                  <a:gd name="connsiteY62" fmla="*/ 138572 h 244163"/>
                  <a:gd name="connsiteX63" fmla="*/ 250001 w 249358"/>
                  <a:gd name="connsiteY63" fmla="*/ 112817 h 244163"/>
                  <a:gd name="connsiteX64" fmla="*/ 245797 w 249358"/>
                  <a:gd name="connsiteY64" fmla="*/ 108787 h 244163"/>
                  <a:gd name="connsiteX65" fmla="*/ 125958 w 249358"/>
                  <a:gd name="connsiteY65" fmla="*/ 183161 h 244163"/>
                  <a:gd name="connsiteX66" fmla="*/ 68053 w 249358"/>
                  <a:gd name="connsiteY66" fmla="*/ 125256 h 244163"/>
                  <a:gd name="connsiteX67" fmla="*/ 125958 w 249358"/>
                  <a:gd name="connsiteY67" fmla="*/ 67352 h 244163"/>
                  <a:gd name="connsiteX68" fmla="*/ 183862 w 249358"/>
                  <a:gd name="connsiteY68" fmla="*/ 125256 h 244163"/>
                  <a:gd name="connsiteX69" fmla="*/ 125958 w 249358"/>
                  <a:gd name="connsiteY69" fmla="*/ 183161 h 244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49358" h="244163">
                    <a:moveTo>
                      <a:pt x="245797" y="108787"/>
                    </a:moveTo>
                    <a:lnTo>
                      <a:pt x="210581" y="104670"/>
                    </a:lnTo>
                    <a:lnTo>
                      <a:pt x="209530" y="101079"/>
                    </a:lnTo>
                    <a:cubicBezTo>
                      <a:pt x="207602" y="94333"/>
                      <a:pt x="204799" y="87763"/>
                      <a:pt x="201207" y="81631"/>
                    </a:cubicBezTo>
                    <a:lnTo>
                      <a:pt x="199280" y="78302"/>
                    </a:lnTo>
                    <a:lnTo>
                      <a:pt x="218114" y="54562"/>
                    </a:lnTo>
                    <a:cubicBezTo>
                      <a:pt x="219604" y="52635"/>
                      <a:pt x="219692" y="50182"/>
                      <a:pt x="218377" y="48868"/>
                    </a:cubicBezTo>
                    <a:lnTo>
                      <a:pt x="200156" y="30647"/>
                    </a:lnTo>
                    <a:cubicBezTo>
                      <a:pt x="198755" y="29245"/>
                      <a:pt x="196302" y="29333"/>
                      <a:pt x="194462" y="30909"/>
                    </a:cubicBezTo>
                    <a:lnTo>
                      <a:pt x="170109" y="50182"/>
                    </a:lnTo>
                    <a:lnTo>
                      <a:pt x="166868" y="48430"/>
                    </a:lnTo>
                    <a:cubicBezTo>
                      <a:pt x="161086" y="45364"/>
                      <a:pt x="154691" y="42911"/>
                      <a:pt x="147945" y="41159"/>
                    </a:cubicBezTo>
                    <a:lnTo>
                      <a:pt x="144179" y="40195"/>
                    </a:lnTo>
                    <a:lnTo>
                      <a:pt x="140237" y="6293"/>
                    </a:lnTo>
                    <a:cubicBezTo>
                      <a:pt x="139974" y="3928"/>
                      <a:pt x="138309" y="2089"/>
                      <a:pt x="136382" y="2089"/>
                    </a:cubicBezTo>
                    <a:lnTo>
                      <a:pt x="110627" y="2089"/>
                    </a:lnTo>
                    <a:cubicBezTo>
                      <a:pt x="108700" y="2089"/>
                      <a:pt x="107036" y="3928"/>
                      <a:pt x="106773" y="6293"/>
                    </a:cubicBezTo>
                    <a:lnTo>
                      <a:pt x="102656" y="41422"/>
                    </a:lnTo>
                    <a:lnTo>
                      <a:pt x="99239" y="42561"/>
                    </a:lnTo>
                    <a:cubicBezTo>
                      <a:pt x="93195" y="44488"/>
                      <a:pt x="87238" y="47203"/>
                      <a:pt x="81544" y="50707"/>
                    </a:cubicBezTo>
                    <a:lnTo>
                      <a:pt x="78215" y="52722"/>
                    </a:lnTo>
                    <a:lnTo>
                      <a:pt x="52022" y="32049"/>
                    </a:lnTo>
                    <a:cubicBezTo>
                      <a:pt x="50095" y="30559"/>
                      <a:pt x="47642" y="30471"/>
                      <a:pt x="46328" y="31786"/>
                    </a:cubicBezTo>
                    <a:lnTo>
                      <a:pt x="28107" y="50006"/>
                    </a:lnTo>
                    <a:cubicBezTo>
                      <a:pt x="26705" y="51408"/>
                      <a:pt x="26880" y="53861"/>
                      <a:pt x="28369" y="55701"/>
                    </a:cubicBezTo>
                    <a:lnTo>
                      <a:pt x="50007" y="83120"/>
                    </a:lnTo>
                    <a:lnTo>
                      <a:pt x="48430" y="86361"/>
                    </a:lnTo>
                    <a:cubicBezTo>
                      <a:pt x="45977" y="91180"/>
                      <a:pt x="44050" y="96173"/>
                      <a:pt x="42561" y="101254"/>
                    </a:cubicBezTo>
                    <a:lnTo>
                      <a:pt x="41510" y="104845"/>
                    </a:lnTo>
                    <a:lnTo>
                      <a:pt x="6294" y="108963"/>
                    </a:lnTo>
                    <a:cubicBezTo>
                      <a:pt x="3929" y="109225"/>
                      <a:pt x="2089" y="110890"/>
                      <a:pt x="2089" y="112817"/>
                    </a:cubicBezTo>
                    <a:lnTo>
                      <a:pt x="2089" y="138572"/>
                    </a:lnTo>
                    <a:cubicBezTo>
                      <a:pt x="2089" y="140499"/>
                      <a:pt x="3929" y="142163"/>
                      <a:pt x="6294" y="142426"/>
                    </a:cubicBezTo>
                    <a:lnTo>
                      <a:pt x="41597" y="146544"/>
                    </a:lnTo>
                    <a:lnTo>
                      <a:pt x="42648" y="150135"/>
                    </a:lnTo>
                    <a:cubicBezTo>
                      <a:pt x="44138" y="155041"/>
                      <a:pt x="46065" y="160034"/>
                      <a:pt x="48518" y="164765"/>
                    </a:cubicBezTo>
                    <a:lnTo>
                      <a:pt x="50182" y="168006"/>
                    </a:lnTo>
                    <a:lnTo>
                      <a:pt x="28369" y="195600"/>
                    </a:lnTo>
                    <a:cubicBezTo>
                      <a:pt x="26880" y="197528"/>
                      <a:pt x="26793" y="199981"/>
                      <a:pt x="28107" y="201295"/>
                    </a:cubicBezTo>
                    <a:lnTo>
                      <a:pt x="46328" y="219516"/>
                    </a:lnTo>
                    <a:cubicBezTo>
                      <a:pt x="47730" y="220918"/>
                      <a:pt x="50182" y="220742"/>
                      <a:pt x="52022" y="219253"/>
                    </a:cubicBezTo>
                    <a:lnTo>
                      <a:pt x="78565" y="198229"/>
                    </a:lnTo>
                    <a:lnTo>
                      <a:pt x="81894" y="200244"/>
                    </a:lnTo>
                    <a:cubicBezTo>
                      <a:pt x="87326" y="203485"/>
                      <a:pt x="93107" y="206113"/>
                      <a:pt x="98888" y="207952"/>
                    </a:cubicBezTo>
                    <a:lnTo>
                      <a:pt x="102305" y="209091"/>
                    </a:lnTo>
                    <a:lnTo>
                      <a:pt x="106247" y="242818"/>
                    </a:lnTo>
                    <a:cubicBezTo>
                      <a:pt x="106510" y="245183"/>
                      <a:pt x="108174" y="247023"/>
                      <a:pt x="110102" y="247023"/>
                    </a:cubicBezTo>
                    <a:lnTo>
                      <a:pt x="135857" y="247023"/>
                    </a:lnTo>
                    <a:cubicBezTo>
                      <a:pt x="137784" y="247023"/>
                      <a:pt x="139448" y="245183"/>
                      <a:pt x="139711" y="242818"/>
                    </a:cubicBezTo>
                    <a:lnTo>
                      <a:pt x="143478" y="210581"/>
                    </a:lnTo>
                    <a:lnTo>
                      <a:pt x="147245" y="209617"/>
                    </a:lnTo>
                    <a:cubicBezTo>
                      <a:pt x="153903" y="207952"/>
                      <a:pt x="160298" y="205499"/>
                      <a:pt x="166167" y="202433"/>
                    </a:cubicBezTo>
                    <a:lnTo>
                      <a:pt x="169408" y="200769"/>
                    </a:lnTo>
                    <a:lnTo>
                      <a:pt x="193411" y="219779"/>
                    </a:lnTo>
                    <a:cubicBezTo>
                      <a:pt x="195338" y="221268"/>
                      <a:pt x="197791" y="221355"/>
                      <a:pt x="199105" y="220042"/>
                    </a:cubicBezTo>
                    <a:lnTo>
                      <a:pt x="217326" y="201820"/>
                    </a:lnTo>
                    <a:cubicBezTo>
                      <a:pt x="218728" y="200419"/>
                      <a:pt x="218640" y="197966"/>
                      <a:pt x="217063" y="196126"/>
                    </a:cubicBezTo>
                    <a:lnTo>
                      <a:pt x="198755" y="172999"/>
                    </a:lnTo>
                    <a:lnTo>
                      <a:pt x="200769" y="169670"/>
                    </a:lnTo>
                    <a:cubicBezTo>
                      <a:pt x="204536" y="163363"/>
                      <a:pt x="207427" y="156793"/>
                      <a:pt x="209355" y="150135"/>
                    </a:cubicBezTo>
                    <a:lnTo>
                      <a:pt x="210405" y="146544"/>
                    </a:lnTo>
                    <a:lnTo>
                      <a:pt x="245797" y="142426"/>
                    </a:lnTo>
                    <a:cubicBezTo>
                      <a:pt x="248162" y="142163"/>
                      <a:pt x="250001" y="140499"/>
                      <a:pt x="250001" y="138572"/>
                    </a:cubicBezTo>
                    <a:lnTo>
                      <a:pt x="250001" y="112817"/>
                    </a:lnTo>
                    <a:cubicBezTo>
                      <a:pt x="250001" y="110715"/>
                      <a:pt x="248162" y="109050"/>
                      <a:pt x="245797" y="108787"/>
                    </a:cubicBezTo>
                    <a:close/>
                    <a:moveTo>
                      <a:pt x="125958" y="183161"/>
                    </a:moveTo>
                    <a:cubicBezTo>
                      <a:pt x="93983" y="183161"/>
                      <a:pt x="68053" y="157144"/>
                      <a:pt x="68053" y="125256"/>
                    </a:cubicBezTo>
                    <a:cubicBezTo>
                      <a:pt x="68053" y="93282"/>
                      <a:pt x="94071" y="67352"/>
                      <a:pt x="125958" y="67352"/>
                    </a:cubicBezTo>
                    <a:cubicBezTo>
                      <a:pt x="157844" y="67352"/>
                      <a:pt x="183862" y="93369"/>
                      <a:pt x="183862" y="125256"/>
                    </a:cubicBezTo>
                    <a:cubicBezTo>
                      <a:pt x="183862" y="157144"/>
                      <a:pt x="157844" y="183161"/>
                      <a:pt x="125958" y="183161"/>
                    </a:cubicBezTo>
                    <a:close/>
                  </a:path>
                </a:pathLst>
              </a:custGeom>
              <a:solidFill>
                <a:srgbClr val="0078D7"/>
              </a:solidFill>
              <a:ln w="51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cxnSp>
        <p:nvCxnSpPr>
          <p:cNvPr id="80" name="Straight Arrow Connector 79">
            <a:extLst>
              <a:ext uri="{FF2B5EF4-FFF2-40B4-BE49-F238E27FC236}">
                <a16:creationId xmlns:a16="http://schemas.microsoft.com/office/drawing/2014/main" id="{33B53C8C-4A54-4197-B3F9-E9A54E96D8BB}"/>
              </a:ext>
            </a:extLst>
          </p:cNvPr>
          <p:cNvCxnSpPr>
            <a:cxnSpLocks/>
          </p:cNvCxnSpPr>
          <p:nvPr/>
        </p:nvCxnSpPr>
        <p:spPr>
          <a:xfrm flipV="1">
            <a:off x="8896695" y="2688018"/>
            <a:ext cx="593514" cy="3694"/>
          </a:xfrm>
          <a:prstGeom prst="straightConnector1">
            <a:avLst/>
          </a:prstGeom>
          <a:ln w="19050">
            <a:solidFill>
              <a:schemeClr val="accent1"/>
            </a:solidFill>
            <a:headEnd type="none"/>
            <a:tailEnd type="arrow" w="lg" len="med"/>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3D18B428-2B3B-4475-A005-E31517E9330A}"/>
              </a:ext>
            </a:extLst>
          </p:cNvPr>
          <p:cNvCxnSpPr>
            <a:cxnSpLocks/>
          </p:cNvCxnSpPr>
          <p:nvPr/>
        </p:nvCxnSpPr>
        <p:spPr>
          <a:xfrm>
            <a:off x="6846094" y="2691713"/>
            <a:ext cx="602456" cy="0"/>
          </a:xfrm>
          <a:prstGeom prst="straightConnector1">
            <a:avLst/>
          </a:prstGeom>
          <a:ln w="19050">
            <a:solidFill>
              <a:schemeClr val="accent1"/>
            </a:solidFill>
            <a:headEnd type="none"/>
            <a:tailEnd type="arrow" w="lg" len="med"/>
          </a:ln>
        </p:spPr>
        <p:style>
          <a:lnRef idx="1">
            <a:schemeClr val="accent1"/>
          </a:lnRef>
          <a:fillRef idx="0">
            <a:schemeClr val="accent1"/>
          </a:fillRef>
          <a:effectRef idx="0">
            <a:schemeClr val="accent1"/>
          </a:effectRef>
          <a:fontRef idx="minor">
            <a:schemeClr val="tx1"/>
          </a:fontRef>
        </p:style>
      </p:cxnSp>
      <p:grpSp>
        <p:nvGrpSpPr>
          <p:cNvPr id="114" name="Group 113">
            <a:extLst>
              <a:ext uri="{FF2B5EF4-FFF2-40B4-BE49-F238E27FC236}">
                <a16:creationId xmlns:a16="http://schemas.microsoft.com/office/drawing/2014/main" id="{4330503F-A30C-4F12-A9E9-D86B8D2CC8BF}"/>
              </a:ext>
            </a:extLst>
          </p:cNvPr>
          <p:cNvGrpSpPr/>
          <p:nvPr/>
        </p:nvGrpSpPr>
        <p:grpSpPr>
          <a:xfrm>
            <a:off x="7755659" y="3305320"/>
            <a:ext cx="3019428" cy="1323830"/>
            <a:chOff x="7734298" y="3200545"/>
            <a:chExt cx="3019428" cy="1323830"/>
          </a:xfrm>
        </p:grpSpPr>
        <p:sp>
          <p:nvSpPr>
            <p:cNvPr id="86" name="TextBox 85">
              <a:extLst>
                <a:ext uri="{FF2B5EF4-FFF2-40B4-BE49-F238E27FC236}">
                  <a16:creationId xmlns:a16="http://schemas.microsoft.com/office/drawing/2014/main" id="{40381354-3D87-4CA7-8F18-3EC13DCEBDF2}"/>
                </a:ext>
              </a:extLst>
            </p:cNvPr>
            <p:cNvSpPr txBox="1"/>
            <p:nvPr/>
          </p:nvSpPr>
          <p:spPr>
            <a:xfrm>
              <a:off x="8279869" y="3200545"/>
              <a:ext cx="1928284" cy="523220"/>
            </a:xfrm>
            <a:prstGeom prst="rect">
              <a:avLst/>
            </a:prstGeom>
            <a:noFill/>
          </p:spPr>
          <p:txBody>
            <a:bodyPr wrap="non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0000"/>
                  </a:solidFill>
                  <a:effectLst/>
                  <a:uLnTx/>
                  <a:uFillTx/>
                  <a:latin typeface="Segoe UI Semibold"/>
                  <a:ea typeface="+mn-ea"/>
                  <a:cs typeface="+mn-cs"/>
                </a:rPr>
                <a:t>Post</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4"/>
                  </a:solidFill>
                  <a:effectLst/>
                  <a:uLnTx/>
                  <a:uFillTx/>
                  <a:latin typeface="Segoe UI"/>
                  <a:ea typeface="+mn-ea"/>
                  <a:cs typeface="+mn-cs"/>
                </a:rPr>
                <a:t>http://10.0.0.5:8005/order</a:t>
              </a:r>
            </a:p>
          </p:txBody>
        </p:sp>
        <p:sp>
          <p:nvSpPr>
            <p:cNvPr id="87" name="Rectangle 86">
              <a:extLst>
                <a:ext uri="{FF2B5EF4-FFF2-40B4-BE49-F238E27FC236}">
                  <a16:creationId xmlns:a16="http://schemas.microsoft.com/office/drawing/2014/main" id="{90E6D7E2-48C0-4EDA-AC68-20C38ABB7D49}"/>
                </a:ext>
              </a:extLst>
            </p:cNvPr>
            <p:cNvSpPr/>
            <p:nvPr/>
          </p:nvSpPr>
          <p:spPr bwMode="auto">
            <a:xfrm>
              <a:off x="7734298" y="3713604"/>
              <a:ext cx="3019428" cy="810771"/>
            </a:xfrm>
            <a:prstGeom prst="rect">
              <a:avLst/>
            </a:prstGeom>
            <a:solidFill>
              <a:schemeClr val="bg1"/>
            </a:solidFill>
            <a:ln w="7710" cap="flat">
              <a:noFill/>
              <a:prstDash val="solid"/>
              <a:miter/>
            </a:ln>
            <a:effectLst>
              <a:outerShdw blurRad="152400" sx="101000" sy="101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Consolas" panose="020B0609020204030204" pitchFamily="49" charset="0"/>
                  <a:ea typeface="Segoe UI Symbol"/>
                  <a:cs typeface="+mn-cs"/>
                </a:rPr>
                <a:t>"data":{</a:t>
              </a:r>
            </a:p>
            <a:p>
              <a:pPr marL="0" marR="0" lvl="0" indent="0" algn="l" defTabSz="932472" rtl="0" eaLnBrk="1" fontAlgn="base"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Consolas" panose="020B0609020204030204" pitchFamily="49" charset="0"/>
                  <a:ea typeface="Segoe UI Symbol"/>
                  <a:cs typeface="+mn-cs"/>
                </a:rPr>
                <a:t>  "user":"</a:t>
              </a:r>
              <a:r>
                <a:rPr kumimoji="0" lang="en-US" sz="1000" b="0" i="0" u="none" strike="noStrike" kern="1200" cap="none" spc="0" normalizeH="0" baseline="0" noProof="0" err="1">
                  <a:ln>
                    <a:noFill/>
                  </a:ln>
                  <a:solidFill>
                    <a:srgbClr val="000000"/>
                  </a:solidFill>
                  <a:effectLst/>
                  <a:uLnTx/>
                  <a:uFillTx/>
                  <a:latin typeface="Consolas" panose="020B0609020204030204" pitchFamily="49" charset="0"/>
                  <a:ea typeface="Segoe UI Symbol"/>
                  <a:cs typeface="+mn-cs"/>
                </a:rPr>
                <a:t>johndoe</a:t>
              </a:r>
              <a:r>
                <a:rPr kumimoji="0" lang="en-US" sz="1000" b="0" i="0" u="none" strike="noStrike" kern="1200" cap="none" spc="0" normalizeH="0" baseline="0" noProof="0">
                  <a:ln>
                    <a:noFill/>
                  </a:ln>
                  <a:solidFill>
                    <a:srgbClr val="000000"/>
                  </a:solidFill>
                  <a:effectLst/>
                  <a:uLnTx/>
                  <a:uFillTx/>
                  <a:latin typeface="Consolas" panose="020B0609020204030204" pitchFamily="49" charset="0"/>
                  <a:ea typeface="Segoe UI Symbol"/>
                  <a:cs typeface="+mn-cs"/>
                </a:rPr>
                <a:t>",</a:t>
              </a:r>
            </a:p>
            <a:p>
              <a:pPr marL="0" marR="0" lvl="0" indent="0" algn="l" defTabSz="932472" rtl="0" eaLnBrk="1" fontAlgn="base"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Consolas" panose="020B0609020204030204" pitchFamily="49" charset="0"/>
                  <a:ea typeface="Segoe UI Symbol"/>
                  <a:cs typeface="+mn-cs"/>
                </a:rPr>
                <a:t>  "item":"</a:t>
              </a:r>
              <a:r>
                <a:rPr kumimoji="0" lang="en-US" sz="1000" b="0" i="0" u="none" strike="noStrike" kern="1200" cap="none" spc="0" normalizeH="0" baseline="0" noProof="0" err="1">
                  <a:ln>
                    <a:noFill/>
                  </a:ln>
                  <a:solidFill>
                    <a:srgbClr val="000000"/>
                  </a:solidFill>
                  <a:effectLst/>
                  <a:uLnTx/>
                  <a:uFillTx/>
                  <a:latin typeface="Consolas" panose="020B0609020204030204" pitchFamily="49" charset="0"/>
                  <a:ea typeface="Segoe UI Symbol"/>
                  <a:cs typeface="+mn-cs"/>
                </a:rPr>
                <a:t>ZeroDay</a:t>
              </a:r>
              <a:r>
                <a:rPr kumimoji="0" lang="en-US" sz="1000" b="0" i="0" u="none" strike="noStrike" kern="1200" cap="none" spc="0" normalizeH="0" baseline="0" noProof="0">
                  <a:ln>
                    <a:noFill/>
                  </a:ln>
                  <a:solidFill>
                    <a:srgbClr val="000000"/>
                  </a:solidFill>
                  <a:effectLst/>
                  <a:uLnTx/>
                  <a:uFillTx/>
                  <a:latin typeface="Consolas" panose="020B0609020204030204" pitchFamily="49" charset="0"/>
                  <a:ea typeface="Segoe UI Symbol"/>
                  <a:cs typeface="+mn-cs"/>
                </a:rPr>
                <a:t>"</a:t>
              </a:r>
            </a:p>
            <a:p>
              <a:pPr marL="0" marR="0" lvl="0" indent="0" algn="l" defTabSz="932472" rtl="0" eaLnBrk="1" fontAlgn="base"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Consolas" panose="020B0609020204030204" pitchFamily="49" charset="0"/>
                  <a:ea typeface="Segoe UI Symbol"/>
                  <a:cs typeface="+mn-cs"/>
                </a:rPr>
                <a:t>}</a:t>
              </a:r>
            </a:p>
          </p:txBody>
        </p:sp>
      </p:grpSp>
      <p:grpSp>
        <p:nvGrpSpPr>
          <p:cNvPr id="88" name="Group 87">
            <a:extLst>
              <a:ext uri="{FF2B5EF4-FFF2-40B4-BE49-F238E27FC236}">
                <a16:creationId xmlns:a16="http://schemas.microsoft.com/office/drawing/2014/main" id="{773081F6-053B-4328-9238-D9CCF45628CC}"/>
              </a:ext>
            </a:extLst>
          </p:cNvPr>
          <p:cNvGrpSpPr/>
          <p:nvPr/>
        </p:nvGrpSpPr>
        <p:grpSpPr>
          <a:xfrm>
            <a:off x="7708034" y="5220745"/>
            <a:ext cx="1186641" cy="1186641"/>
            <a:chOff x="7552123" y="135561"/>
            <a:chExt cx="1737360" cy="1737360"/>
          </a:xfrm>
        </p:grpSpPr>
        <p:sp>
          <p:nvSpPr>
            <p:cNvPr id="89" name="Rounded Rectangle 5">
              <a:extLst>
                <a:ext uri="{FF2B5EF4-FFF2-40B4-BE49-F238E27FC236}">
                  <a16:creationId xmlns:a16="http://schemas.microsoft.com/office/drawing/2014/main" id="{0C7114BC-8C2A-4B5C-9999-5642EDA7398D}"/>
                </a:ext>
              </a:extLst>
            </p:cNvPr>
            <p:cNvSpPr/>
            <p:nvPr/>
          </p:nvSpPr>
          <p:spPr bwMode="auto">
            <a:xfrm>
              <a:off x="7552123" y="135561"/>
              <a:ext cx="1737360" cy="1737360"/>
            </a:xfrm>
            <a:prstGeom prst="rect">
              <a:avLst/>
            </a:prstGeom>
            <a:solidFill>
              <a:schemeClr val="bg1"/>
            </a:solidFill>
            <a:ln>
              <a:noFill/>
            </a:ln>
            <a:effectLst>
              <a:outerShdw blurRad="152400" sx="102000" sy="102000" algn="ctr" rotWithShape="0">
                <a:prstClr val="black">
                  <a:alpha val="5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Semibold"/>
                <a:ea typeface="+mn-ea"/>
                <a:cs typeface="+mn-cs"/>
              </a:endParaRPr>
            </a:p>
          </p:txBody>
        </p:sp>
        <p:pic>
          <p:nvPicPr>
            <p:cNvPr id="90" name="Graphic 89">
              <a:extLst>
                <a:ext uri="{FF2B5EF4-FFF2-40B4-BE49-F238E27FC236}">
                  <a16:creationId xmlns:a16="http://schemas.microsoft.com/office/drawing/2014/main" id="{C106A6AF-31A7-4743-92BC-078ECE092CFE}"/>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9333" t="18330" r="9333" b="18330"/>
            <a:stretch/>
          </p:blipFill>
          <p:spPr>
            <a:xfrm>
              <a:off x="7936554" y="627119"/>
              <a:ext cx="968498" cy="754245"/>
            </a:xfrm>
            <a:prstGeom prst="rect">
              <a:avLst/>
            </a:prstGeom>
          </p:spPr>
        </p:pic>
      </p:grpSp>
      <p:grpSp>
        <p:nvGrpSpPr>
          <p:cNvPr id="91" name="Group 90">
            <a:extLst>
              <a:ext uri="{FF2B5EF4-FFF2-40B4-BE49-F238E27FC236}">
                <a16:creationId xmlns:a16="http://schemas.microsoft.com/office/drawing/2014/main" id="{F3870345-5CB3-4491-9729-665D1B4EB7D1}"/>
              </a:ext>
            </a:extLst>
          </p:cNvPr>
          <p:cNvGrpSpPr/>
          <p:nvPr/>
        </p:nvGrpSpPr>
        <p:grpSpPr>
          <a:xfrm>
            <a:off x="9555884" y="5220745"/>
            <a:ext cx="1186641" cy="1186641"/>
            <a:chOff x="0" y="7898135"/>
            <a:chExt cx="1737360" cy="1737360"/>
          </a:xfrm>
        </p:grpSpPr>
        <p:sp>
          <p:nvSpPr>
            <p:cNvPr id="92" name="Rounded Rectangle 5">
              <a:extLst>
                <a:ext uri="{FF2B5EF4-FFF2-40B4-BE49-F238E27FC236}">
                  <a16:creationId xmlns:a16="http://schemas.microsoft.com/office/drawing/2014/main" id="{94ABA8B3-B51D-4D9D-89C1-5EF4CDB5DEC7}"/>
                </a:ext>
              </a:extLst>
            </p:cNvPr>
            <p:cNvSpPr/>
            <p:nvPr/>
          </p:nvSpPr>
          <p:spPr bwMode="auto">
            <a:xfrm>
              <a:off x="0" y="7898135"/>
              <a:ext cx="1737360" cy="1737360"/>
            </a:xfrm>
            <a:prstGeom prst="rect">
              <a:avLst/>
            </a:prstGeom>
            <a:solidFill>
              <a:schemeClr val="accent6">
                <a:lumMod val="20000"/>
                <a:lumOff val="80000"/>
              </a:schemeClr>
            </a:solidFill>
            <a:ln>
              <a:noFill/>
            </a:ln>
            <a:effectLst>
              <a:outerShdw blurRad="1524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457200"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“email”</a:t>
              </a:r>
            </a:p>
          </p:txBody>
        </p:sp>
        <p:grpSp>
          <p:nvGrpSpPr>
            <p:cNvPr id="93" name="app development" descr="application development">
              <a:extLst>
                <a:ext uri="{FF2B5EF4-FFF2-40B4-BE49-F238E27FC236}">
                  <a16:creationId xmlns:a16="http://schemas.microsoft.com/office/drawing/2014/main" id="{C97E4573-4ABB-4475-89A7-677BAD569E8F}"/>
                </a:ext>
              </a:extLst>
            </p:cNvPr>
            <p:cNvGrpSpPr/>
            <p:nvPr/>
          </p:nvGrpSpPr>
          <p:grpSpPr>
            <a:xfrm>
              <a:off x="618470" y="8439646"/>
              <a:ext cx="500421" cy="301755"/>
              <a:chOff x="1619314" y="4920550"/>
              <a:chExt cx="500421" cy="301755"/>
            </a:xfrm>
          </p:grpSpPr>
          <p:sp>
            <p:nvSpPr>
              <p:cNvPr id="94" name="Freeform: Shape 93">
                <a:extLst>
                  <a:ext uri="{FF2B5EF4-FFF2-40B4-BE49-F238E27FC236}">
                    <a16:creationId xmlns:a16="http://schemas.microsoft.com/office/drawing/2014/main" id="{1EA8CC85-B847-47DD-9B00-A8B782275B6E}"/>
                  </a:ext>
                </a:extLst>
              </p:cNvPr>
              <p:cNvSpPr/>
              <p:nvPr/>
            </p:nvSpPr>
            <p:spPr>
              <a:xfrm>
                <a:off x="1974276" y="4920997"/>
                <a:ext cx="145459" cy="301308"/>
              </a:xfrm>
              <a:custGeom>
                <a:avLst/>
                <a:gdLst>
                  <a:gd name="connsiteX0" fmla="*/ 22237 w 145458"/>
                  <a:gd name="connsiteY0" fmla="*/ 300372 h 301307"/>
                  <a:gd name="connsiteX1" fmla="*/ 2089 w 145458"/>
                  <a:gd name="connsiteY1" fmla="*/ 283378 h 301307"/>
                  <a:gd name="connsiteX2" fmla="*/ 111941 w 145458"/>
                  <a:gd name="connsiteY2" fmla="*/ 153201 h 301307"/>
                  <a:gd name="connsiteX3" fmla="*/ 5505 w 145458"/>
                  <a:gd name="connsiteY3" fmla="*/ 18383 h 301307"/>
                  <a:gd name="connsiteX4" fmla="*/ 26092 w 145458"/>
                  <a:gd name="connsiteY4" fmla="*/ 2089 h 301307"/>
                  <a:gd name="connsiteX5" fmla="*/ 145843 w 145458"/>
                  <a:gd name="connsiteY5" fmla="*/ 153727 h 301307"/>
                  <a:gd name="connsiteX6" fmla="*/ 22237 w 145458"/>
                  <a:gd name="connsiteY6" fmla="*/ 300372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22237" y="300372"/>
                    </a:moveTo>
                    <a:lnTo>
                      <a:pt x="2089" y="283378"/>
                    </a:lnTo>
                    <a:lnTo>
                      <a:pt x="111941" y="153201"/>
                    </a:lnTo>
                    <a:lnTo>
                      <a:pt x="5505" y="18383"/>
                    </a:lnTo>
                    <a:lnTo>
                      <a:pt x="26092" y="2089"/>
                    </a:lnTo>
                    <a:lnTo>
                      <a:pt x="145843" y="153727"/>
                    </a:lnTo>
                    <a:lnTo>
                      <a:pt x="22237" y="300372"/>
                    </a:lnTo>
                    <a:close/>
                  </a:path>
                </a:pathLst>
              </a:custGeom>
              <a:solidFill>
                <a:srgbClr val="0078D4"/>
              </a:solidFill>
              <a:ln w="51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95" name="Freeform: Shape 94">
                <a:extLst>
                  <a:ext uri="{FF2B5EF4-FFF2-40B4-BE49-F238E27FC236}">
                    <a16:creationId xmlns:a16="http://schemas.microsoft.com/office/drawing/2014/main" id="{24BB604C-C3D4-419D-A630-12FF3CBF986F}"/>
                  </a:ext>
                </a:extLst>
              </p:cNvPr>
              <p:cNvSpPr/>
              <p:nvPr/>
            </p:nvSpPr>
            <p:spPr>
              <a:xfrm>
                <a:off x="1619314" y="4920550"/>
                <a:ext cx="145459" cy="301308"/>
              </a:xfrm>
              <a:custGeom>
                <a:avLst/>
                <a:gdLst>
                  <a:gd name="connsiteX0" fmla="*/ 121840 w 145458"/>
                  <a:gd name="connsiteY0" fmla="*/ 300285 h 301307"/>
                  <a:gd name="connsiteX1" fmla="*/ 2089 w 145458"/>
                  <a:gd name="connsiteY1" fmla="*/ 148734 h 301307"/>
                  <a:gd name="connsiteX2" fmla="*/ 125782 w 145458"/>
                  <a:gd name="connsiteY2" fmla="*/ 2089 h 301307"/>
                  <a:gd name="connsiteX3" fmla="*/ 145843 w 145458"/>
                  <a:gd name="connsiteY3" fmla="*/ 18996 h 301307"/>
                  <a:gd name="connsiteX4" fmla="*/ 35991 w 145458"/>
                  <a:gd name="connsiteY4" fmla="*/ 149260 h 301307"/>
                  <a:gd name="connsiteX5" fmla="*/ 142427 w 145458"/>
                  <a:gd name="connsiteY5" fmla="*/ 283991 h 301307"/>
                  <a:gd name="connsiteX6" fmla="*/ 121840 w 145458"/>
                  <a:gd name="connsiteY6" fmla="*/ 300285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121840" y="300285"/>
                    </a:moveTo>
                    <a:lnTo>
                      <a:pt x="2089" y="148734"/>
                    </a:lnTo>
                    <a:lnTo>
                      <a:pt x="125782" y="2089"/>
                    </a:lnTo>
                    <a:lnTo>
                      <a:pt x="145843" y="18996"/>
                    </a:lnTo>
                    <a:lnTo>
                      <a:pt x="35991" y="149260"/>
                    </a:lnTo>
                    <a:lnTo>
                      <a:pt x="142427" y="283991"/>
                    </a:lnTo>
                    <a:lnTo>
                      <a:pt x="121840" y="300285"/>
                    </a:lnTo>
                    <a:close/>
                  </a:path>
                </a:pathLst>
              </a:custGeom>
              <a:solidFill>
                <a:srgbClr val="0078D4"/>
              </a:solidFill>
              <a:ln w="51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96" name="Freeform: Shape 95">
                <a:extLst>
                  <a:ext uri="{FF2B5EF4-FFF2-40B4-BE49-F238E27FC236}">
                    <a16:creationId xmlns:a16="http://schemas.microsoft.com/office/drawing/2014/main" id="{F4BE6CEE-0389-416D-AA5C-8943D6B0CE7E}"/>
                  </a:ext>
                </a:extLst>
              </p:cNvPr>
              <p:cNvSpPr/>
              <p:nvPr/>
            </p:nvSpPr>
            <p:spPr>
              <a:xfrm>
                <a:off x="1823511" y="5026804"/>
                <a:ext cx="93509" cy="93509"/>
              </a:xfrm>
              <a:custGeom>
                <a:avLst/>
                <a:gdLst>
                  <a:gd name="connsiteX0" fmla="*/ 48693 w 93509"/>
                  <a:gd name="connsiteY0" fmla="*/ 95297 h 93509"/>
                  <a:gd name="connsiteX1" fmla="*/ 95297 w 93509"/>
                  <a:gd name="connsiteY1" fmla="*/ 48693 h 93509"/>
                  <a:gd name="connsiteX2" fmla="*/ 48693 w 93509"/>
                  <a:gd name="connsiteY2" fmla="*/ 2089 h 93509"/>
                  <a:gd name="connsiteX3" fmla="*/ 2089 w 93509"/>
                  <a:gd name="connsiteY3" fmla="*/ 48693 h 93509"/>
                  <a:gd name="connsiteX4" fmla="*/ 48693 w 93509"/>
                  <a:gd name="connsiteY4" fmla="*/ 95297 h 93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509" h="93509">
                    <a:moveTo>
                      <a:pt x="48693" y="95297"/>
                    </a:moveTo>
                    <a:cubicBezTo>
                      <a:pt x="74432" y="95297"/>
                      <a:pt x="95297" y="74431"/>
                      <a:pt x="95297" y="48693"/>
                    </a:cubicBezTo>
                    <a:cubicBezTo>
                      <a:pt x="95297" y="22954"/>
                      <a:pt x="74432" y="2089"/>
                      <a:pt x="48693" y="2089"/>
                    </a:cubicBezTo>
                    <a:cubicBezTo>
                      <a:pt x="22954" y="2089"/>
                      <a:pt x="2089" y="22954"/>
                      <a:pt x="2089" y="48693"/>
                    </a:cubicBezTo>
                    <a:cubicBezTo>
                      <a:pt x="2089" y="74431"/>
                      <a:pt x="22954" y="95297"/>
                      <a:pt x="48693" y="95297"/>
                    </a:cubicBezTo>
                    <a:close/>
                  </a:path>
                </a:pathLst>
              </a:custGeom>
              <a:solidFill>
                <a:srgbClr val="50E6FF"/>
              </a:solidFill>
              <a:ln w="51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97" name="Freeform: Shape 96">
                <a:extLst>
                  <a:ext uri="{FF2B5EF4-FFF2-40B4-BE49-F238E27FC236}">
                    <a16:creationId xmlns:a16="http://schemas.microsoft.com/office/drawing/2014/main" id="{A1C94568-E938-4428-BF1C-7B922A47A0E1}"/>
                  </a:ext>
                </a:extLst>
              </p:cNvPr>
              <p:cNvSpPr/>
              <p:nvPr/>
            </p:nvSpPr>
            <p:spPr>
              <a:xfrm>
                <a:off x="1746245" y="4950259"/>
                <a:ext cx="249358" cy="244163"/>
              </a:xfrm>
              <a:custGeom>
                <a:avLst/>
                <a:gdLst>
                  <a:gd name="connsiteX0" fmla="*/ 245797 w 249358"/>
                  <a:gd name="connsiteY0" fmla="*/ 108787 h 244163"/>
                  <a:gd name="connsiteX1" fmla="*/ 210581 w 249358"/>
                  <a:gd name="connsiteY1" fmla="*/ 104670 h 244163"/>
                  <a:gd name="connsiteX2" fmla="*/ 209530 w 249358"/>
                  <a:gd name="connsiteY2" fmla="*/ 101079 h 244163"/>
                  <a:gd name="connsiteX3" fmla="*/ 201207 w 249358"/>
                  <a:gd name="connsiteY3" fmla="*/ 81631 h 244163"/>
                  <a:gd name="connsiteX4" fmla="*/ 199280 w 249358"/>
                  <a:gd name="connsiteY4" fmla="*/ 78302 h 244163"/>
                  <a:gd name="connsiteX5" fmla="*/ 218114 w 249358"/>
                  <a:gd name="connsiteY5" fmla="*/ 54562 h 244163"/>
                  <a:gd name="connsiteX6" fmla="*/ 218377 w 249358"/>
                  <a:gd name="connsiteY6" fmla="*/ 48868 h 244163"/>
                  <a:gd name="connsiteX7" fmla="*/ 200156 w 249358"/>
                  <a:gd name="connsiteY7" fmla="*/ 30647 h 244163"/>
                  <a:gd name="connsiteX8" fmla="*/ 194462 w 249358"/>
                  <a:gd name="connsiteY8" fmla="*/ 30909 h 244163"/>
                  <a:gd name="connsiteX9" fmla="*/ 170109 w 249358"/>
                  <a:gd name="connsiteY9" fmla="*/ 50182 h 244163"/>
                  <a:gd name="connsiteX10" fmla="*/ 166868 w 249358"/>
                  <a:gd name="connsiteY10" fmla="*/ 48430 h 244163"/>
                  <a:gd name="connsiteX11" fmla="*/ 147945 w 249358"/>
                  <a:gd name="connsiteY11" fmla="*/ 41159 h 244163"/>
                  <a:gd name="connsiteX12" fmla="*/ 144179 w 249358"/>
                  <a:gd name="connsiteY12" fmla="*/ 40195 h 244163"/>
                  <a:gd name="connsiteX13" fmla="*/ 140237 w 249358"/>
                  <a:gd name="connsiteY13" fmla="*/ 6293 h 244163"/>
                  <a:gd name="connsiteX14" fmla="*/ 136382 w 249358"/>
                  <a:gd name="connsiteY14" fmla="*/ 2089 h 244163"/>
                  <a:gd name="connsiteX15" fmla="*/ 110627 w 249358"/>
                  <a:gd name="connsiteY15" fmla="*/ 2089 h 244163"/>
                  <a:gd name="connsiteX16" fmla="*/ 106773 w 249358"/>
                  <a:gd name="connsiteY16" fmla="*/ 6293 h 244163"/>
                  <a:gd name="connsiteX17" fmla="*/ 102656 w 249358"/>
                  <a:gd name="connsiteY17" fmla="*/ 41422 h 244163"/>
                  <a:gd name="connsiteX18" fmla="*/ 99239 w 249358"/>
                  <a:gd name="connsiteY18" fmla="*/ 42561 h 244163"/>
                  <a:gd name="connsiteX19" fmla="*/ 81544 w 249358"/>
                  <a:gd name="connsiteY19" fmla="*/ 50707 h 244163"/>
                  <a:gd name="connsiteX20" fmla="*/ 78215 w 249358"/>
                  <a:gd name="connsiteY20" fmla="*/ 52722 h 244163"/>
                  <a:gd name="connsiteX21" fmla="*/ 52022 w 249358"/>
                  <a:gd name="connsiteY21" fmla="*/ 32049 h 244163"/>
                  <a:gd name="connsiteX22" fmla="*/ 46328 w 249358"/>
                  <a:gd name="connsiteY22" fmla="*/ 31786 h 244163"/>
                  <a:gd name="connsiteX23" fmla="*/ 28107 w 249358"/>
                  <a:gd name="connsiteY23" fmla="*/ 50006 h 244163"/>
                  <a:gd name="connsiteX24" fmla="*/ 28369 w 249358"/>
                  <a:gd name="connsiteY24" fmla="*/ 55701 h 244163"/>
                  <a:gd name="connsiteX25" fmla="*/ 50007 w 249358"/>
                  <a:gd name="connsiteY25" fmla="*/ 83120 h 244163"/>
                  <a:gd name="connsiteX26" fmla="*/ 48430 w 249358"/>
                  <a:gd name="connsiteY26" fmla="*/ 86361 h 244163"/>
                  <a:gd name="connsiteX27" fmla="*/ 42561 w 249358"/>
                  <a:gd name="connsiteY27" fmla="*/ 101254 h 244163"/>
                  <a:gd name="connsiteX28" fmla="*/ 41510 w 249358"/>
                  <a:gd name="connsiteY28" fmla="*/ 104845 h 244163"/>
                  <a:gd name="connsiteX29" fmla="*/ 6294 w 249358"/>
                  <a:gd name="connsiteY29" fmla="*/ 108963 h 244163"/>
                  <a:gd name="connsiteX30" fmla="*/ 2089 w 249358"/>
                  <a:gd name="connsiteY30" fmla="*/ 112817 h 244163"/>
                  <a:gd name="connsiteX31" fmla="*/ 2089 w 249358"/>
                  <a:gd name="connsiteY31" fmla="*/ 138572 h 244163"/>
                  <a:gd name="connsiteX32" fmla="*/ 6294 w 249358"/>
                  <a:gd name="connsiteY32" fmla="*/ 142426 h 244163"/>
                  <a:gd name="connsiteX33" fmla="*/ 41597 w 249358"/>
                  <a:gd name="connsiteY33" fmla="*/ 146544 h 244163"/>
                  <a:gd name="connsiteX34" fmla="*/ 42648 w 249358"/>
                  <a:gd name="connsiteY34" fmla="*/ 150135 h 244163"/>
                  <a:gd name="connsiteX35" fmla="*/ 48518 w 249358"/>
                  <a:gd name="connsiteY35" fmla="*/ 164765 h 244163"/>
                  <a:gd name="connsiteX36" fmla="*/ 50182 w 249358"/>
                  <a:gd name="connsiteY36" fmla="*/ 168006 h 244163"/>
                  <a:gd name="connsiteX37" fmla="*/ 28369 w 249358"/>
                  <a:gd name="connsiteY37" fmla="*/ 195600 h 244163"/>
                  <a:gd name="connsiteX38" fmla="*/ 28107 w 249358"/>
                  <a:gd name="connsiteY38" fmla="*/ 201295 h 244163"/>
                  <a:gd name="connsiteX39" fmla="*/ 46328 w 249358"/>
                  <a:gd name="connsiteY39" fmla="*/ 219516 h 244163"/>
                  <a:gd name="connsiteX40" fmla="*/ 52022 w 249358"/>
                  <a:gd name="connsiteY40" fmla="*/ 219253 h 244163"/>
                  <a:gd name="connsiteX41" fmla="*/ 78565 w 249358"/>
                  <a:gd name="connsiteY41" fmla="*/ 198229 h 244163"/>
                  <a:gd name="connsiteX42" fmla="*/ 81894 w 249358"/>
                  <a:gd name="connsiteY42" fmla="*/ 200244 h 244163"/>
                  <a:gd name="connsiteX43" fmla="*/ 98888 w 249358"/>
                  <a:gd name="connsiteY43" fmla="*/ 207952 h 244163"/>
                  <a:gd name="connsiteX44" fmla="*/ 102305 w 249358"/>
                  <a:gd name="connsiteY44" fmla="*/ 209091 h 244163"/>
                  <a:gd name="connsiteX45" fmla="*/ 106247 w 249358"/>
                  <a:gd name="connsiteY45" fmla="*/ 242818 h 244163"/>
                  <a:gd name="connsiteX46" fmla="*/ 110102 w 249358"/>
                  <a:gd name="connsiteY46" fmla="*/ 247023 h 244163"/>
                  <a:gd name="connsiteX47" fmla="*/ 135857 w 249358"/>
                  <a:gd name="connsiteY47" fmla="*/ 247023 h 244163"/>
                  <a:gd name="connsiteX48" fmla="*/ 139711 w 249358"/>
                  <a:gd name="connsiteY48" fmla="*/ 242818 h 244163"/>
                  <a:gd name="connsiteX49" fmla="*/ 143478 w 249358"/>
                  <a:gd name="connsiteY49" fmla="*/ 210581 h 244163"/>
                  <a:gd name="connsiteX50" fmla="*/ 147245 w 249358"/>
                  <a:gd name="connsiteY50" fmla="*/ 209617 h 244163"/>
                  <a:gd name="connsiteX51" fmla="*/ 166167 w 249358"/>
                  <a:gd name="connsiteY51" fmla="*/ 202433 h 244163"/>
                  <a:gd name="connsiteX52" fmla="*/ 169408 w 249358"/>
                  <a:gd name="connsiteY52" fmla="*/ 200769 h 244163"/>
                  <a:gd name="connsiteX53" fmla="*/ 193411 w 249358"/>
                  <a:gd name="connsiteY53" fmla="*/ 219779 h 244163"/>
                  <a:gd name="connsiteX54" fmla="*/ 199105 w 249358"/>
                  <a:gd name="connsiteY54" fmla="*/ 220042 h 244163"/>
                  <a:gd name="connsiteX55" fmla="*/ 217326 w 249358"/>
                  <a:gd name="connsiteY55" fmla="*/ 201820 h 244163"/>
                  <a:gd name="connsiteX56" fmla="*/ 217063 w 249358"/>
                  <a:gd name="connsiteY56" fmla="*/ 196126 h 244163"/>
                  <a:gd name="connsiteX57" fmla="*/ 198755 w 249358"/>
                  <a:gd name="connsiteY57" fmla="*/ 172999 h 244163"/>
                  <a:gd name="connsiteX58" fmla="*/ 200769 w 249358"/>
                  <a:gd name="connsiteY58" fmla="*/ 169670 h 244163"/>
                  <a:gd name="connsiteX59" fmla="*/ 209355 w 249358"/>
                  <a:gd name="connsiteY59" fmla="*/ 150135 h 244163"/>
                  <a:gd name="connsiteX60" fmla="*/ 210405 w 249358"/>
                  <a:gd name="connsiteY60" fmla="*/ 146544 h 244163"/>
                  <a:gd name="connsiteX61" fmla="*/ 245797 w 249358"/>
                  <a:gd name="connsiteY61" fmla="*/ 142426 h 244163"/>
                  <a:gd name="connsiteX62" fmla="*/ 250001 w 249358"/>
                  <a:gd name="connsiteY62" fmla="*/ 138572 h 244163"/>
                  <a:gd name="connsiteX63" fmla="*/ 250001 w 249358"/>
                  <a:gd name="connsiteY63" fmla="*/ 112817 h 244163"/>
                  <a:gd name="connsiteX64" fmla="*/ 245797 w 249358"/>
                  <a:gd name="connsiteY64" fmla="*/ 108787 h 244163"/>
                  <a:gd name="connsiteX65" fmla="*/ 125958 w 249358"/>
                  <a:gd name="connsiteY65" fmla="*/ 183161 h 244163"/>
                  <a:gd name="connsiteX66" fmla="*/ 68053 w 249358"/>
                  <a:gd name="connsiteY66" fmla="*/ 125256 h 244163"/>
                  <a:gd name="connsiteX67" fmla="*/ 125958 w 249358"/>
                  <a:gd name="connsiteY67" fmla="*/ 67352 h 244163"/>
                  <a:gd name="connsiteX68" fmla="*/ 183862 w 249358"/>
                  <a:gd name="connsiteY68" fmla="*/ 125256 h 244163"/>
                  <a:gd name="connsiteX69" fmla="*/ 125958 w 249358"/>
                  <a:gd name="connsiteY69" fmla="*/ 183161 h 244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49358" h="244163">
                    <a:moveTo>
                      <a:pt x="245797" y="108787"/>
                    </a:moveTo>
                    <a:lnTo>
                      <a:pt x="210581" y="104670"/>
                    </a:lnTo>
                    <a:lnTo>
                      <a:pt x="209530" y="101079"/>
                    </a:lnTo>
                    <a:cubicBezTo>
                      <a:pt x="207602" y="94333"/>
                      <a:pt x="204799" y="87763"/>
                      <a:pt x="201207" y="81631"/>
                    </a:cubicBezTo>
                    <a:lnTo>
                      <a:pt x="199280" y="78302"/>
                    </a:lnTo>
                    <a:lnTo>
                      <a:pt x="218114" y="54562"/>
                    </a:lnTo>
                    <a:cubicBezTo>
                      <a:pt x="219604" y="52635"/>
                      <a:pt x="219692" y="50182"/>
                      <a:pt x="218377" y="48868"/>
                    </a:cubicBezTo>
                    <a:lnTo>
                      <a:pt x="200156" y="30647"/>
                    </a:lnTo>
                    <a:cubicBezTo>
                      <a:pt x="198755" y="29245"/>
                      <a:pt x="196302" y="29333"/>
                      <a:pt x="194462" y="30909"/>
                    </a:cubicBezTo>
                    <a:lnTo>
                      <a:pt x="170109" y="50182"/>
                    </a:lnTo>
                    <a:lnTo>
                      <a:pt x="166868" y="48430"/>
                    </a:lnTo>
                    <a:cubicBezTo>
                      <a:pt x="161086" y="45364"/>
                      <a:pt x="154691" y="42911"/>
                      <a:pt x="147945" y="41159"/>
                    </a:cubicBezTo>
                    <a:lnTo>
                      <a:pt x="144179" y="40195"/>
                    </a:lnTo>
                    <a:lnTo>
                      <a:pt x="140237" y="6293"/>
                    </a:lnTo>
                    <a:cubicBezTo>
                      <a:pt x="139974" y="3928"/>
                      <a:pt x="138309" y="2089"/>
                      <a:pt x="136382" y="2089"/>
                    </a:cubicBezTo>
                    <a:lnTo>
                      <a:pt x="110627" y="2089"/>
                    </a:lnTo>
                    <a:cubicBezTo>
                      <a:pt x="108700" y="2089"/>
                      <a:pt x="107036" y="3928"/>
                      <a:pt x="106773" y="6293"/>
                    </a:cubicBezTo>
                    <a:lnTo>
                      <a:pt x="102656" y="41422"/>
                    </a:lnTo>
                    <a:lnTo>
                      <a:pt x="99239" y="42561"/>
                    </a:lnTo>
                    <a:cubicBezTo>
                      <a:pt x="93195" y="44488"/>
                      <a:pt x="87238" y="47203"/>
                      <a:pt x="81544" y="50707"/>
                    </a:cubicBezTo>
                    <a:lnTo>
                      <a:pt x="78215" y="52722"/>
                    </a:lnTo>
                    <a:lnTo>
                      <a:pt x="52022" y="32049"/>
                    </a:lnTo>
                    <a:cubicBezTo>
                      <a:pt x="50095" y="30559"/>
                      <a:pt x="47642" y="30471"/>
                      <a:pt x="46328" y="31786"/>
                    </a:cubicBezTo>
                    <a:lnTo>
                      <a:pt x="28107" y="50006"/>
                    </a:lnTo>
                    <a:cubicBezTo>
                      <a:pt x="26705" y="51408"/>
                      <a:pt x="26880" y="53861"/>
                      <a:pt x="28369" y="55701"/>
                    </a:cubicBezTo>
                    <a:lnTo>
                      <a:pt x="50007" y="83120"/>
                    </a:lnTo>
                    <a:lnTo>
                      <a:pt x="48430" y="86361"/>
                    </a:lnTo>
                    <a:cubicBezTo>
                      <a:pt x="45977" y="91180"/>
                      <a:pt x="44050" y="96173"/>
                      <a:pt x="42561" y="101254"/>
                    </a:cubicBezTo>
                    <a:lnTo>
                      <a:pt x="41510" y="104845"/>
                    </a:lnTo>
                    <a:lnTo>
                      <a:pt x="6294" y="108963"/>
                    </a:lnTo>
                    <a:cubicBezTo>
                      <a:pt x="3929" y="109225"/>
                      <a:pt x="2089" y="110890"/>
                      <a:pt x="2089" y="112817"/>
                    </a:cubicBezTo>
                    <a:lnTo>
                      <a:pt x="2089" y="138572"/>
                    </a:lnTo>
                    <a:cubicBezTo>
                      <a:pt x="2089" y="140499"/>
                      <a:pt x="3929" y="142163"/>
                      <a:pt x="6294" y="142426"/>
                    </a:cubicBezTo>
                    <a:lnTo>
                      <a:pt x="41597" y="146544"/>
                    </a:lnTo>
                    <a:lnTo>
                      <a:pt x="42648" y="150135"/>
                    </a:lnTo>
                    <a:cubicBezTo>
                      <a:pt x="44138" y="155041"/>
                      <a:pt x="46065" y="160034"/>
                      <a:pt x="48518" y="164765"/>
                    </a:cubicBezTo>
                    <a:lnTo>
                      <a:pt x="50182" y="168006"/>
                    </a:lnTo>
                    <a:lnTo>
                      <a:pt x="28369" y="195600"/>
                    </a:lnTo>
                    <a:cubicBezTo>
                      <a:pt x="26880" y="197528"/>
                      <a:pt x="26793" y="199981"/>
                      <a:pt x="28107" y="201295"/>
                    </a:cubicBezTo>
                    <a:lnTo>
                      <a:pt x="46328" y="219516"/>
                    </a:lnTo>
                    <a:cubicBezTo>
                      <a:pt x="47730" y="220918"/>
                      <a:pt x="50182" y="220742"/>
                      <a:pt x="52022" y="219253"/>
                    </a:cubicBezTo>
                    <a:lnTo>
                      <a:pt x="78565" y="198229"/>
                    </a:lnTo>
                    <a:lnTo>
                      <a:pt x="81894" y="200244"/>
                    </a:lnTo>
                    <a:cubicBezTo>
                      <a:pt x="87326" y="203485"/>
                      <a:pt x="93107" y="206113"/>
                      <a:pt x="98888" y="207952"/>
                    </a:cubicBezTo>
                    <a:lnTo>
                      <a:pt x="102305" y="209091"/>
                    </a:lnTo>
                    <a:lnTo>
                      <a:pt x="106247" y="242818"/>
                    </a:lnTo>
                    <a:cubicBezTo>
                      <a:pt x="106510" y="245183"/>
                      <a:pt x="108174" y="247023"/>
                      <a:pt x="110102" y="247023"/>
                    </a:cubicBezTo>
                    <a:lnTo>
                      <a:pt x="135857" y="247023"/>
                    </a:lnTo>
                    <a:cubicBezTo>
                      <a:pt x="137784" y="247023"/>
                      <a:pt x="139448" y="245183"/>
                      <a:pt x="139711" y="242818"/>
                    </a:cubicBezTo>
                    <a:lnTo>
                      <a:pt x="143478" y="210581"/>
                    </a:lnTo>
                    <a:lnTo>
                      <a:pt x="147245" y="209617"/>
                    </a:lnTo>
                    <a:cubicBezTo>
                      <a:pt x="153903" y="207952"/>
                      <a:pt x="160298" y="205499"/>
                      <a:pt x="166167" y="202433"/>
                    </a:cubicBezTo>
                    <a:lnTo>
                      <a:pt x="169408" y="200769"/>
                    </a:lnTo>
                    <a:lnTo>
                      <a:pt x="193411" y="219779"/>
                    </a:lnTo>
                    <a:cubicBezTo>
                      <a:pt x="195338" y="221268"/>
                      <a:pt x="197791" y="221355"/>
                      <a:pt x="199105" y="220042"/>
                    </a:cubicBezTo>
                    <a:lnTo>
                      <a:pt x="217326" y="201820"/>
                    </a:lnTo>
                    <a:cubicBezTo>
                      <a:pt x="218728" y="200419"/>
                      <a:pt x="218640" y="197966"/>
                      <a:pt x="217063" y="196126"/>
                    </a:cubicBezTo>
                    <a:lnTo>
                      <a:pt x="198755" y="172999"/>
                    </a:lnTo>
                    <a:lnTo>
                      <a:pt x="200769" y="169670"/>
                    </a:lnTo>
                    <a:cubicBezTo>
                      <a:pt x="204536" y="163363"/>
                      <a:pt x="207427" y="156793"/>
                      <a:pt x="209355" y="150135"/>
                    </a:cubicBezTo>
                    <a:lnTo>
                      <a:pt x="210405" y="146544"/>
                    </a:lnTo>
                    <a:lnTo>
                      <a:pt x="245797" y="142426"/>
                    </a:lnTo>
                    <a:cubicBezTo>
                      <a:pt x="248162" y="142163"/>
                      <a:pt x="250001" y="140499"/>
                      <a:pt x="250001" y="138572"/>
                    </a:cubicBezTo>
                    <a:lnTo>
                      <a:pt x="250001" y="112817"/>
                    </a:lnTo>
                    <a:cubicBezTo>
                      <a:pt x="250001" y="110715"/>
                      <a:pt x="248162" y="109050"/>
                      <a:pt x="245797" y="108787"/>
                    </a:cubicBezTo>
                    <a:close/>
                    <a:moveTo>
                      <a:pt x="125958" y="183161"/>
                    </a:moveTo>
                    <a:cubicBezTo>
                      <a:pt x="93983" y="183161"/>
                      <a:pt x="68053" y="157144"/>
                      <a:pt x="68053" y="125256"/>
                    </a:cubicBezTo>
                    <a:cubicBezTo>
                      <a:pt x="68053" y="93282"/>
                      <a:pt x="94071" y="67352"/>
                      <a:pt x="125958" y="67352"/>
                    </a:cubicBezTo>
                    <a:cubicBezTo>
                      <a:pt x="157844" y="67352"/>
                      <a:pt x="183862" y="93369"/>
                      <a:pt x="183862" y="125256"/>
                    </a:cubicBezTo>
                    <a:cubicBezTo>
                      <a:pt x="183862" y="157144"/>
                      <a:pt x="157844" y="183161"/>
                      <a:pt x="125958" y="183161"/>
                    </a:cubicBezTo>
                    <a:close/>
                  </a:path>
                </a:pathLst>
              </a:custGeom>
              <a:solidFill>
                <a:srgbClr val="0078D7"/>
              </a:solidFill>
              <a:ln w="51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cxnSp>
        <p:nvCxnSpPr>
          <p:cNvPr id="98" name="Straight Arrow Connector 97">
            <a:extLst>
              <a:ext uri="{FF2B5EF4-FFF2-40B4-BE49-F238E27FC236}">
                <a16:creationId xmlns:a16="http://schemas.microsoft.com/office/drawing/2014/main" id="{3ADED46D-278D-4296-8FC1-5D12BDB5C072}"/>
              </a:ext>
            </a:extLst>
          </p:cNvPr>
          <p:cNvCxnSpPr>
            <a:cxnSpLocks/>
          </p:cNvCxnSpPr>
          <p:nvPr/>
        </p:nvCxnSpPr>
        <p:spPr>
          <a:xfrm flipV="1">
            <a:off x="8896695" y="5812218"/>
            <a:ext cx="593514" cy="3694"/>
          </a:xfrm>
          <a:prstGeom prst="straightConnector1">
            <a:avLst/>
          </a:prstGeom>
          <a:ln w="19050">
            <a:solidFill>
              <a:schemeClr val="accent1"/>
            </a:solidFill>
            <a:headEnd type="none"/>
            <a:tailEnd type="arrow" w="lg" len="med"/>
          </a:ln>
        </p:spPr>
        <p:style>
          <a:lnRef idx="1">
            <a:schemeClr val="accent1"/>
          </a:lnRef>
          <a:fillRef idx="0">
            <a:schemeClr val="accent1"/>
          </a:fillRef>
          <a:effectRef idx="0">
            <a:schemeClr val="accent1"/>
          </a:effectRef>
          <a:fontRef idx="minor">
            <a:schemeClr val="tx1"/>
          </a:fontRef>
        </p:style>
      </p:cxnSp>
      <p:sp>
        <p:nvSpPr>
          <p:cNvPr id="100" name="TextBox 99">
            <a:extLst>
              <a:ext uri="{FF2B5EF4-FFF2-40B4-BE49-F238E27FC236}">
                <a16:creationId xmlns:a16="http://schemas.microsoft.com/office/drawing/2014/main" id="{B7240CBB-E23D-4532-9CD5-9D1E0C71652A}"/>
              </a:ext>
            </a:extLst>
          </p:cNvPr>
          <p:cNvSpPr txBox="1"/>
          <p:nvPr/>
        </p:nvSpPr>
        <p:spPr>
          <a:xfrm>
            <a:off x="8317969" y="4667395"/>
            <a:ext cx="1928284" cy="523220"/>
          </a:xfrm>
          <a:prstGeom prst="rect">
            <a:avLst/>
          </a:prstGeom>
          <a:noFill/>
        </p:spPr>
        <p:txBody>
          <a:bodyPr wrap="non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0000"/>
                </a:solidFill>
                <a:effectLst/>
                <a:uLnTx/>
                <a:uFillTx/>
                <a:latin typeface="Segoe UI Semibold"/>
                <a:ea typeface="+mn-ea"/>
                <a:cs typeface="+mn-cs"/>
              </a:rPr>
              <a:t>Post</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4"/>
                </a:solidFill>
                <a:effectLst/>
                <a:uLnTx/>
                <a:uFillTx/>
                <a:latin typeface="Segoe UI"/>
                <a:ea typeface="+mn-ea"/>
                <a:cs typeface="+mn-cs"/>
              </a:rPr>
              <a:t>http://10.0.0.4:8004/order</a:t>
            </a:r>
          </a:p>
        </p:txBody>
      </p:sp>
      <p:cxnSp>
        <p:nvCxnSpPr>
          <p:cNvPr id="106" name="Connector: Elbow 105">
            <a:extLst>
              <a:ext uri="{FF2B5EF4-FFF2-40B4-BE49-F238E27FC236}">
                <a16:creationId xmlns:a16="http://schemas.microsoft.com/office/drawing/2014/main" id="{97C78255-84CD-45A6-94DC-9CA86E62AC40}"/>
              </a:ext>
            </a:extLst>
          </p:cNvPr>
          <p:cNvCxnSpPr>
            <a:cxnSpLocks/>
            <a:endCxn id="89" idx="1"/>
          </p:cNvCxnSpPr>
          <p:nvPr/>
        </p:nvCxnSpPr>
        <p:spPr>
          <a:xfrm rot="16200000" flipH="1">
            <a:off x="5852955" y="3958986"/>
            <a:ext cx="3122063" cy="588096"/>
          </a:xfrm>
          <a:prstGeom prst="bentConnector2">
            <a:avLst/>
          </a:prstGeom>
          <a:ln w="19050">
            <a:solidFill>
              <a:schemeClr val="accent1"/>
            </a:solidFill>
            <a:headEnd type="none"/>
            <a:tailEnd type="arrow" w="lg" len="med"/>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94259A2E-5805-4DDA-A481-54C7D752D1D1}"/>
              </a:ext>
            </a:extLst>
          </p:cNvPr>
          <p:cNvGrpSpPr/>
          <p:nvPr/>
        </p:nvGrpSpPr>
        <p:grpSpPr>
          <a:xfrm>
            <a:off x="5547478" y="3386473"/>
            <a:ext cx="1102066" cy="1102066"/>
            <a:chOff x="5547478" y="3386473"/>
            <a:chExt cx="1102066" cy="1102066"/>
          </a:xfrm>
        </p:grpSpPr>
        <p:sp>
          <p:nvSpPr>
            <p:cNvPr id="62" name="Oval 61">
              <a:extLst>
                <a:ext uri="{FF2B5EF4-FFF2-40B4-BE49-F238E27FC236}">
                  <a16:creationId xmlns:a16="http://schemas.microsoft.com/office/drawing/2014/main" id="{172C1EF7-7CB9-491A-879F-CBD7713CB2E8}"/>
                </a:ext>
              </a:extLst>
            </p:cNvPr>
            <p:cNvSpPr/>
            <p:nvPr/>
          </p:nvSpPr>
          <p:spPr bwMode="auto">
            <a:xfrm>
              <a:off x="5547478" y="3386473"/>
              <a:ext cx="1102066" cy="1102066"/>
            </a:xfrm>
            <a:prstGeom prst="ellipse">
              <a:avLst/>
            </a:prstGeom>
            <a:solidFill>
              <a:schemeClr val="bg1"/>
            </a:solidFill>
            <a:ln>
              <a:noFill/>
            </a:ln>
            <a:effectLst>
              <a:outerShdw blurRad="152400" sx="102000" sy="102000" algn="ctr" rotWithShape="0">
                <a:prstClr val="black">
                  <a:alpha val="5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FFFFFF"/>
                </a:solidFill>
                <a:effectLst/>
                <a:uLnTx/>
                <a:uFillTx/>
                <a:latin typeface="Segoe UI Semibold"/>
                <a:ea typeface="+mn-ea"/>
                <a:cs typeface="+mn-cs"/>
              </a:endParaRPr>
            </a:p>
          </p:txBody>
        </p:sp>
        <p:pic>
          <p:nvPicPr>
            <p:cNvPr id="64" name="Picture 4" descr="See the source image">
              <a:extLst>
                <a:ext uri="{FF2B5EF4-FFF2-40B4-BE49-F238E27FC236}">
                  <a16:creationId xmlns:a16="http://schemas.microsoft.com/office/drawing/2014/main" id="{08434AA7-2149-4500-98D4-5BA6CF6BC78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55180" y="3697028"/>
              <a:ext cx="526736" cy="52673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 name="Group 8">
            <a:extLst>
              <a:ext uri="{FF2B5EF4-FFF2-40B4-BE49-F238E27FC236}">
                <a16:creationId xmlns:a16="http://schemas.microsoft.com/office/drawing/2014/main" id="{D397967D-F475-4C7F-A5C5-0EF5FCE2C526}"/>
              </a:ext>
            </a:extLst>
          </p:cNvPr>
          <p:cNvGrpSpPr/>
          <p:nvPr/>
        </p:nvGrpSpPr>
        <p:grpSpPr>
          <a:xfrm>
            <a:off x="5529718" y="4710152"/>
            <a:ext cx="1102066" cy="1102066"/>
            <a:chOff x="5529718" y="4710152"/>
            <a:chExt cx="1102066" cy="1102066"/>
          </a:xfrm>
        </p:grpSpPr>
        <p:sp>
          <p:nvSpPr>
            <p:cNvPr id="70" name="Oval 69">
              <a:extLst>
                <a:ext uri="{FF2B5EF4-FFF2-40B4-BE49-F238E27FC236}">
                  <a16:creationId xmlns:a16="http://schemas.microsoft.com/office/drawing/2014/main" id="{2556DB00-3629-4154-9F58-9BC01C0FDFE2}"/>
                </a:ext>
              </a:extLst>
            </p:cNvPr>
            <p:cNvSpPr/>
            <p:nvPr/>
          </p:nvSpPr>
          <p:spPr bwMode="auto">
            <a:xfrm>
              <a:off x="5529718" y="4710152"/>
              <a:ext cx="1102066" cy="1102066"/>
            </a:xfrm>
            <a:prstGeom prst="ellipse">
              <a:avLst/>
            </a:prstGeom>
            <a:solidFill>
              <a:schemeClr val="bg1"/>
            </a:solidFill>
            <a:ln>
              <a:noFill/>
            </a:ln>
            <a:effectLst>
              <a:outerShdw blurRad="152400" sx="102000" sy="102000" algn="ctr" rotWithShape="0">
                <a:prstClr val="black">
                  <a:alpha val="5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FFFFFF"/>
                </a:solidFill>
                <a:effectLst/>
                <a:uLnTx/>
                <a:uFillTx/>
                <a:latin typeface="Segoe UI Semibold"/>
                <a:ea typeface="+mn-ea"/>
                <a:cs typeface="+mn-cs"/>
              </a:endParaRPr>
            </a:p>
          </p:txBody>
        </p:sp>
        <p:pic>
          <p:nvPicPr>
            <p:cNvPr id="72" name="Picture 6" descr="Image result for Service Bus Logo">
              <a:extLst>
                <a:ext uri="{FF2B5EF4-FFF2-40B4-BE49-F238E27FC236}">
                  <a16:creationId xmlns:a16="http://schemas.microsoft.com/office/drawing/2014/main" id="{775BC6EB-5F15-43B5-B84B-8B98605A378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799388" y="4972073"/>
              <a:ext cx="608165" cy="61853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8694036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fade">
                                      <p:cBhvr>
                                        <p:cTn id="7" dur="500"/>
                                        <p:tgtEl>
                                          <p:spTgt spid="56"/>
                                        </p:tgtEl>
                                      </p:cBhvr>
                                    </p:animEffect>
                                  </p:childTnLst>
                                </p:cTn>
                              </p:par>
                              <p:par>
                                <p:cTn id="8" presetID="42" presetClass="path" presetSubtype="0" decel="100000" fill="hold" grpId="1" nodeType="withEffect">
                                  <p:stCondLst>
                                    <p:cond delay="0"/>
                                  </p:stCondLst>
                                  <p:childTnLst>
                                    <p:animMotion origin="layout" path="M 1.66667E-6 -1.85185E-6 L 1.66667E-6 0.03773 " pathEditMode="relative" rAng="0" ptsTypes="AA">
                                      <p:cBhvr>
                                        <p:cTn id="9" dur="750" spd="-100000" fill="hold"/>
                                        <p:tgtEl>
                                          <p:spTgt spid="56"/>
                                        </p:tgtEl>
                                        <p:attrNameLst>
                                          <p:attrName>ppt_x</p:attrName>
                                          <p:attrName>ppt_y</p:attrName>
                                        </p:attrNameLst>
                                      </p:cBhvr>
                                      <p:rCtr x="0" y="1875"/>
                                    </p:animMotion>
                                  </p:childTnLst>
                                </p:cTn>
                              </p:par>
                              <p:par>
                                <p:cTn id="10" presetID="10" presetClass="entr" presetSubtype="0" fill="hold" nodeType="withEffect">
                                  <p:stCondLst>
                                    <p:cond delay="10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42" presetClass="path" presetSubtype="0" decel="100000" fill="hold" nodeType="withEffect">
                                  <p:stCondLst>
                                    <p:cond delay="100"/>
                                  </p:stCondLst>
                                  <p:childTnLst>
                                    <p:animMotion origin="layout" path="M 1.875E-6 -1.11111E-6 L 1.875E-6 0.03773 " pathEditMode="relative" rAng="0" ptsTypes="AA">
                                      <p:cBhvr>
                                        <p:cTn id="14" dur="750" spd="-100000" fill="hold"/>
                                        <p:tgtEl>
                                          <p:spTgt spid="4"/>
                                        </p:tgtEl>
                                        <p:attrNameLst>
                                          <p:attrName>ppt_x</p:attrName>
                                          <p:attrName>ppt_y</p:attrName>
                                        </p:attrNameLst>
                                      </p:cBhvr>
                                      <p:rCtr x="0" y="1875"/>
                                    </p:animMotion>
                                  </p:childTnLst>
                                </p:cTn>
                              </p:par>
                              <p:par>
                                <p:cTn id="15" presetID="10" presetClass="entr" presetSubtype="0" fill="hold" nodeType="withEffect">
                                  <p:stCondLst>
                                    <p:cond delay="15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42" presetClass="path" presetSubtype="0" decel="100000" fill="hold" nodeType="withEffect">
                                  <p:stCondLst>
                                    <p:cond delay="150"/>
                                  </p:stCondLst>
                                  <p:childTnLst>
                                    <p:animMotion origin="layout" path="M -1.875E-6 -1.11111E-6 L -1.875E-6 0.03773 " pathEditMode="relative" rAng="0" ptsTypes="AA">
                                      <p:cBhvr>
                                        <p:cTn id="19" dur="750" spd="-100000" fill="hold"/>
                                        <p:tgtEl>
                                          <p:spTgt spid="5"/>
                                        </p:tgtEl>
                                        <p:attrNameLst>
                                          <p:attrName>ppt_x</p:attrName>
                                          <p:attrName>ppt_y</p:attrName>
                                        </p:attrNameLst>
                                      </p:cBhvr>
                                      <p:rCtr x="0" y="1875"/>
                                    </p:animMotion>
                                  </p:childTnLst>
                                </p:cTn>
                              </p:par>
                              <p:par>
                                <p:cTn id="20" presetID="10" presetClass="entr" presetSubtype="0" fill="hold" nodeType="withEffect">
                                  <p:stCondLst>
                                    <p:cond delay="200"/>
                                  </p:stCondLst>
                                  <p:childTnLst>
                                    <p:set>
                                      <p:cBhvr>
                                        <p:cTn id="21" dur="1" fill="hold">
                                          <p:stCondLst>
                                            <p:cond delay="0"/>
                                          </p:stCondLst>
                                        </p:cTn>
                                        <p:tgtEl>
                                          <p:spTgt spid="58"/>
                                        </p:tgtEl>
                                        <p:attrNameLst>
                                          <p:attrName>style.visibility</p:attrName>
                                        </p:attrNameLst>
                                      </p:cBhvr>
                                      <p:to>
                                        <p:strVal val="visible"/>
                                      </p:to>
                                    </p:set>
                                    <p:animEffect transition="in" filter="fade">
                                      <p:cBhvr>
                                        <p:cTn id="22" dur="500"/>
                                        <p:tgtEl>
                                          <p:spTgt spid="58"/>
                                        </p:tgtEl>
                                      </p:cBhvr>
                                    </p:animEffect>
                                  </p:childTnLst>
                                </p:cTn>
                              </p:par>
                              <p:par>
                                <p:cTn id="23" presetID="42" presetClass="path" presetSubtype="0" decel="100000" fill="hold" nodeType="withEffect">
                                  <p:stCondLst>
                                    <p:cond delay="200"/>
                                  </p:stCondLst>
                                  <p:childTnLst>
                                    <p:animMotion origin="layout" path="M 2.5E-6 3.7037E-7 L 2.5E-6 0.03773 " pathEditMode="relative" rAng="0" ptsTypes="AA">
                                      <p:cBhvr>
                                        <p:cTn id="24" dur="750" spd="-100000" fill="hold"/>
                                        <p:tgtEl>
                                          <p:spTgt spid="58"/>
                                        </p:tgtEl>
                                        <p:attrNameLst>
                                          <p:attrName>ppt_x</p:attrName>
                                          <p:attrName>ppt_y</p:attrName>
                                        </p:attrNameLst>
                                      </p:cBhvr>
                                      <p:rCtr x="0" y="1875"/>
                                    </p:animMotion>
                                  </p:childTnLst>
                                </p:cTn>
                              </p:par>
                              <p:par>
                                <p:cTn id="25" presetID="10" presetClass="entr" presetSubtype="0" fill="hold" nodeType="withEffect">
                                  <p:stCondLst>
                                    <p:cond delay="20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500"/>
                                        <p:tgtEl>
                                          <p:spTgt spid="3"/>
                                        </p:tgtEl>
                                      </p:cBhvr>
                                    </p:animEffect>
                                  </p:childTnLst>
                                </p:cTn>
                              </p:par>
                              <p:par>
                                <p:cTn id="28" presetID="42" presetClass="path" presetSubtype="0" decel="100000" fill="hold" nodeType="withEffect">
                                  <p:stCondLst>
                                    <p:cond delay="200"/>
                                  </p:stCondLst>
                                  <p:childTnLst>
                                    <p:animMotion origin="layout" path="M 3.125E-6 3.7037E-7 L 3.125E-6 0.03773 " pathEditMode="relative" rAng="0" ptsTypes="AA">
                                      <p:cBhvr>
                                        <p:cTn id="29" dur="750" spd="-100000" fill="hold"/>
                                        <p:tgtEl>
                                          <p:spTgt spid="3"/>
                                        </p:tgtEl>
                                        <p:attrNameLst>
                                          <p:attrName>ppt_x</p:attrName>
                                          <p:attrName>ppt_y</p:attrName>
                                        </p:attrNameLst>
                                      </p:cBhvr>
                                      <p:rCtr x="0" y="1875"/>
                                    </p:animMotion>
                                  </p:childTnLst>
                                </p:cTn>
                              </p:par>
                              <p:par>
                                <p:cTn id="30" presetID="22" presetClass="entr" presetSubtype="8" fill="hold" nodeType="withEffect">
                                  <p:stCondLst>
                                    <p:cond delay="250"/>
                                  </p:stCondLst>
                                  <p:childTnLst>
                                    <p:set>
                                      <p:cBhvr>
                                        <p:cTn id="31" dur="1" fill="hold">
                                          <p:stCondLst>
                                            <p:cond delay="0"/>
                                          </p:stCondLst>
                                        </p:cTn>
                                        <p:tgtEl>
                                          <p:spTgt spid="38"/>
                                        </p:tgtEl>
                                        <p:attrNameLst>
                                          <p:attrName>style.visibility</p:attrName>
                                        </p:attrNameLst>
                                      </p:cBhvr>
                                      <p:to>
                                        <p:strVal val="visible"/>
                                      </p:to>
                                    </p:set>
                                    <p:animEffect transition="in" filter="wipe(left)">
                                      <p:cBhvr>
                                        <p:cTn id="32" dur="500"/>
                                        <p:tgtEl>
                                          <p:spTgt spid="38"/>
                                        </p:tgtEl>
                                      </p:cBhvr>
                                    </p:animEffect>
                                  </p:childTnLst>
                                </p:cTn>
                              </p:par>
                              <p:par>
                                <p:cTn id="33" presetID="10" presetClass="entr" presetSubtype="0" fill="hold" nodeType="withEffect">
                                  <p:stCondLst>
                                    <p:cond delay="400"/>
                                  </p:stCondLst>
                                  <p:childTnLst>
                                    <p:set>
                                      <p:cBhvr>
                                        <p:cTn id="34" dur="1" fill="hold">
                                          <p:stCondLst>
                                            <p:cond delay="0"/>
                                          </p:stCondLst>
                                        </p:cTn>
                                        <p:tgtEl>
                                          <p:spTgt spid="2"/>
                                        </p:tgtEl>
                                        <p:attrNameLst>
                                          <p:attrName>style.visibility</p:attrName>
                                        </p:attrNameLst>
                                      </p:cBhvr>
                                      <p:to>
                                        <p:strVal val="visible"/>
                                      </p:to>
                                    </p:set>
                                    <p:animEffect transition="in" filter="fade">
                                      <p:cBhvr>
                                        <p:cTn id="35" dur="500"/>
                                        <p:tgtEl>
                                          <p:spTgt spid="2"/>
                                        </p:tgtEl>
                                      </p:cBhvr>
                                    </p:animEffect>
                                  </p:childTnLst>
                                </p:cTn>
                              </p:par>
                              <p:par>
                                <p:cTn id="36" presetID="42" presetClass="path" presetSubtype="0" decel="100000" fill="hold" nodeType="withEffect">
                                  <p:stCondLst>
                                    <p:cond delay="400"/>
                                  </p:stCondLst>
                                  <p:childTnLst>
                                    <p:animMotion origin="layout" path="M 1.875E-6 -1.11111E-6 L 1.875E-6 0.03773 " pathEditMode="relative" rAng="0" ptsTypes="AA">
                                      <p:cBhvr>
                                        <p:cTn id="37" dur="750" spd="-100000" fill="hold"/>
                                        <p:tgtEl>
                                          <p:spTgt spid="2"/>
                                        </p:tgtEl>
                                        <p:attrNameLst>
                                          <p:attrName>ppt_x</p:attrName>
                                          <p:attrName>ppt_y</p:attrName>
                                        </p:attrNameLst>
                                      </p:cBhvr>
                                      <p:rCtr x="0" y="1875"/>
                                    </p:animMotion>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69"/>
                                        </p:tgtEl>
                                        <p:attrNameLst>
                                          <p:attrName>style.visibility</p:attrName>
                                        </p:attrNameLst>
                                      </p:cBhvr>
                                      <p:to>
                                        <p:strVal val="visible"/>
                                      </p:to>
                                    </p:set>
                                    <p:animEffect transition="in" filter="wipe(left)">
                                      <p:cBhvr>
                                        <p:cTn id="42" dur="500"/>
                                        <p:tgtEl>
                                          <p:spTgt spid="69"/>
                                        </p:tgtEl>
                                      </p:cBhvr>
                                    </p:animEffect>
                                  </p:childTnLst>
                                </p:cTn>
                              </p:par>
                              <p:par>
                                <p:cTn id="43" presetID="1" presetClass="entr" presetSubtype="0" fill="hold" nodeType="withEffect">
                                  <p:stCondLst>
                                    <p:cond delay="0"/>
                                  </p:stCondLst>
                                  <p:childTnLst>
                                    <p:set>
                                      <p:cBhvr>
                                        <p:cTn id="44" dur="1" fill="hold">
                                          <p:stCondLst>
                                            <p:cond delay="749"/>
                                          </p:stCondLst>
                                        </p:cTn>
                                        <p:tgtEl>
                                          <p:spTgt spid="7"/>
                                        </p:tgtEl>
                                        <p:attrNameLst>
                                          <p:attrName>style.visibility</p:attrName>
                                        </p:attrNameLst>
                                      </p:cBhvr>
                                      <p:to>
                                        <p:strVal val="visible"/>
                                      </p:to>
                                    </p:set>
                                  </p:childTnLst>
                                </p:cTn>
                              </p:par>
                              <p:par>
                                <p:cTn id="45" presetID="6" presetClass="emph" presetSubtype="0" accel="100000" autoRev="1" fill="hold" nodeType="withEffect">
                                  <p:stCondLst>
                                    <p:cond delay="0"/>
                                  </p:stCondLst>
                                  <p:childTnLst>
                                    <p:animScale>
                                      <p:cBhvr>
                                        <p:cTn id="46" dur="500" fill="hold"/>
                                        <p:tgtEl>
                                          <p:spTgt spid="7"/>
                                        </p:tgtEl>
                                      </p:cBhvr>
                                      <p:by x="0" y="0"/>
                                    </p:animScale>
                                  </p:childTnLst>
                                </p:cTn>
                              </p:par>
                              <p:par>
                                <p:cTn id="47" presetID="1" presetClass="entr" presetSubtype="0" fill="hold" nodeType="withEffect">
                                  <p:stCondLst>
                                    <p:cond delay="0"/>
                                  </p:stCondLst>
                                  <p:childTnLst>
                                    <p:set>
                                      <p:cBhvr>
                                        <p:cTn id="48" dur="1" fill="hold">
                                          <p:stCondLst>
                                            <p:cond delay="749"/>
                                          </p:stCondLst>
                                        </p:cTn>
                                        <p:tgtEl>
                                          <p:spTgt spid="9"/>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749"/>
                                          </p:stCondLst>
                                        </p:cTn>
                                        <p:tgtEl>
                                          <p:spTgt spid="8"/>
                                        </p:tgtEl>
                                        <p:attrNameLst>
                                          <p:attrName>style.visibility</p:attrName>
                                        </p:attrNameLst>
                                      </p:cBhvr>
                                      <p:to>
                                        <p:strVal val="visible"/>
                                      </p:to>
                                    </p:set>
                                  </p:childTnLst>
                                </p:cTn>
                              </p:par>
                            </p:childTnLst>
                          </p:cTn>
                        </p:par>
                        <p:par>
                          <p:cTn id="51" fill="hold">
                            <p:stCondLst>
                              <p:cond delay="1000"/>
                            </p:stCondLst>
                            <p:childTnLst>
                              <p:par>
                                <p:cTn id="52" presetID="22" presetClass="entr" presetSubtype="8" fill="hold" nodeType="afterEffect">
                                  <p:stCondLst>
                                    <p:cond delay="0"/>
                                  </p:stCondLst>
                                  <p:childTnLst>
                                    <p:set>
                                      <p:cBhvr>
                                        <p:cTn id="53" dur="1" fill="hold">
                                          <p:stCondLst>
                                            <p:cond delay="0"/>
                                          </p:stCondLst>
                                        </p:cTn>
                                        <p:tgtEl>
                                          <p:spTgt spid="84"/>
                                        </p:tgtEl>
                                        <p:attrNameLst>
                                          <p:attrName>style.visibility</p:attrName>
                                        </p:attrNameLst>
                                      </p:cBhvr>
                                      <p:to>
                                        <p:strVal val="visible"/>
                                      </p:to>
                                    </p:set>
                                    <p:animEffect transition="in" filter="wipe(left)">
                                      <p:cBhvr>
                                        <p:cTn id="54" dur="500"/>
                                        <p:tgtEl>
                                          <p:spTgt spid="84"/>
                                        </p:tgtEl>
                                      </p:cBhvr>
                                    </p:animEffect>
                                  </p:childTnLst>
                                </p:cTn>
                              </p:par>
                              <p:par>
                                <p:cTn id="55" presetID="10" presetClass="entr" presetSubtype="0" fill="hold" nodeType="withEffect">
                                  <p:stCondLst>
                                    <p:cond delay="200"/>
                                  </p:stCondLst>
                                  <p:childTnLst>
                                    <p:set>
                                      <p:cBhvr>
                                        <p:cTn id="56" dur="1" fill="hold">
                                          <p:stCondLst>
                                            <p:cond delay="0"/>
                                          </p:stCondLst>
                                        </p:cTn>
                                        <p:tgtEl>
                                          <p:spTgt spid="81"/>
                                        </p:tgtEl>
                                        <p:attrNameLst>
                                          <p:attrName>style.visibility</p:attrName>
                                        </p:attrNameLst>
                                      </p:cBhvr>
                                      <p:to>
                                        <p:strVal val="visible"/>
                                      </p:to>
                                    </p:set>
                                    <p:animEffect transition="in" filter="fade">
                                      <p:cBhvr>
                                        <p:cTn id="57" dur="500"/>
                                        <p:tgtEl>
                                          <p:spTgt spid="81"/>
                                        </p:tgtEl>
                                      </p:cBhvr>
                                    </p:animEffect>
                                  </p:childTnLst>
                                </p:cTn>
                              </p:par>
                              <p:par>
                                <p:cTn id="58" presetID="42" presetClass="path" presetSubtype="0" decel="100000" fill="hold" nodeType="withEffect">
                                  <p:stCondLst>
                                    <p:cond delay="200"/>
                                  </p:stCondLst>
                                  <p:childTnLst>
                                    <p:animMotion origin="layout" path="M 6.25E-7 -1.11111E-6 L 6.25E-7 0.03773 " pathEditMode="relative" rAng="0" ptsTypes="AA">
                                      <p:cBhvr>
                                        <p:cTn id="59" dur="750" spd="-100000" fill="hold"/>
                                        <p:tgtEl>
                                          <p:spTgt spid="81"/>
                                        </p:tgtEl>
                                        <p:attrNameLst>
                                          <p:attrName>ppt_x</p:attrName>
                                          <p:attrName>ppt_y</p:attrName>
                                        </p:attrNameLst>
                                      </p:cBhvr>
                                      <p:rCtr x="0" y="1875"/>
                                    </p:animMotion>
                                  </p:childTnLst>
                                </p:cTn>
                              </p:par>
                              <p:par>
                                <p:cTn id="60" presetID="10" presetClass="entr" presetSubtype="0" fill="hold" nodeType="withEffect">
                                  <p:stCondLst>
                                    <p:cond delay="200"/>
                                  </p:stCondLst>
                                  <p:childTnLst>
                                    <p:set>
                                      <p:cBhvr>
                                        <p:cTn id="61" dur="1" fill="hold">
                                          <p:stCondLst>
                                            <p:cond delay="0"/>
                                          </p:stCondLst>
                                        </p:cTn>
                                        <p:tgtEl>
                                          <p:spTgt spid="73"/>
                                        </p:tgtEl>
                                        <p:attrNameLst>
                                          <p:attrName>style.visibility</p:attrName>
                                        </p:attrNameLst>
                                      </p:cBhvr>
                                      <p:to>
                                        <p:strVal val="visible"/>
                                      </p:to>
                                    </p:set>
                                    <p:animEffect transition="in" filter="fade">
                                      <p:cBhvr>
                                        <p:cTn id="62" dur="500"/>
                                        <p:tgtEl>
                                          <p:spTgt spid="73"/>
                                        </p:tgtEl>
                                      </p:cBhvr>
                                    </p:animEffect>
                                  </p:childTnLst>
                                </p:cTn>
                              </p:par>
                              <p:par>
                                <p:cTn id="63" presetID="42" presetClass="path" presetSubtype="0" decel="100000" fill="hold" nodeType="withEffect">
                                  <p:stCondLst>
                                    <p:cond delay="200"/>
                                  </p:stCondLst>
                                  <p:childTnLst>
                                    <p:animMotion origin="layout" path="M -1.875E-6 3.7037E-7 L -1.875E-6 0.03773 " pathEditMode="relative" rAng="0" ptsTypes="AA">
                                      <p:cBhvr>
                                        <p:cTn id="64" dur="750" spd="-100000" fill="hold"/>
                                        <p:tgtEl>
                                          <p:spTgt spid="73"/>
                                        </p:tgtEl>
                                        <p:attrNameLst>
                                          <p:attrName>ppt_x</p:attrName>
                                          <p:attrName>ppt_y</p:attrName>
                                        </p:attrNameLst>
                                      </p:cBhvr>
                                      <p:rCtr x="0" y="1875"/>
                                    </p:animMotion>
                                  </p:childTnLst>
                                </p:cTn>
                              </p:par>
                              <p:par>
                                <p:cTn id="65" presetID="10" presetClass="entr" presetSubtype="0" fill="hold" nodeType="withEffect">
                                  <p:stCondLst>
                                    <p:cond delay="200"/>
                                  </p:stCondLst>
                                  <p:childTnLst>
                                    <p:set>
                                      <p:cBhvr>
                                        <p:cTn id="66" dur="1" fill="hold">
                                          <p:stCondLst>
                                            <p:cond delay="0"/>
                                          </p:stCondLst>
                                        </p:cTn>
                                        <p:tgtEl>
                                          <p:spTgt spid="114"/>
                                        </p:tgtEl>
                                        <p:attrNameLst>
                                          <p:attrName>style.visibility</p:attrName>
                                        </p:attrNameLst>
                                      </p:cBhvr>
                                      <p:to>
                                        <p:strVal val="visible"/>
                                      </p:to>
                                    </p:set>
                                    <p:animEffect transition="in" filter="fade">
                                      <p:cBhvr>
                                        <p:cTn id="67" dur="500"/>
                                        <p:tgtEl>
                                          <p:spTgt spid="114"/>
                                        </p:tgtEl>
                                      </p:cBhvr>
                                    </p:animEffect>
                                  </p:childTnLst>
                                </p:cTn>
                              </p:par>
                              <p:par>
                                <p:cTn id="68" presetID="42" presetClass="path" presetSubtype="0" decel="100000" fill="hold" nodeType="withEffect">
                                  <p:stCondLst>
                                    <p:cond delay="200"/>
                                  </p:stCondLst>
                                  <p:childTnLst>
                                    <p:animMotion origin="layout" path="M 4.16667E-6 -2.22222E-6 L 4.16667E-6 0.03773 " pathEditMode="relative" rAng="0" ptsTypes="AA">
                                      <p:cBhvr>
                                        <p:cTn id="69" dur="750" spd="-100000" fill="hold"/>
                                        <p:tgtEl>
                                          <p:spTgt spid="114"/>
                                        </p:tgtEl>
                                        <p:attrNameLst>
                                          <p:attrName>ppt_x</p:attrName>
                                          <p:attrName>ppt_y</p:attrName>
                                        </p:attrNameLst>
                                      </p:cBhvr>
                                      <p:rCtr x="0" y="1875"/>
                                    </p:animMotion>
                                  </p:childTnLst>
                                </p:cTn>
                              </p:par>
                              <p:par>
                                <p:cTn id="70" presetID="22" presetClass="entr" presetSubtype="8" fill="hold" nodeType="withEffect">
                                  <p:stCondLst>
                                    <p:cond delay="250"/>
                                  </p:stCondLst>
                                  <p:childTnLst>
                                    <p:set>
                                      <p:cBhvr>
                                        <p:cTn id="71" dur="1" fill="hold">
                                          <p:stCondLst>
                                            <p:cond delay="0"/>
                                          </p:stCondLst>
                                        </p:cTn>
                                        <p:tgtEl>
                                          <p:spTgt spid="80"/>
                                        </p:tgtEl>
                                        <p:attrNameLst>
                                          <p:attrName>style.visibility</p:attrName>
                                        </p:attrNameLst>
                                      </p:cBhvr>
                                      <p:to>
                                        <p:strVal val="visible"/>
                                      </p:to>
                                    </p:set>
                                    <p:animEffect transition="in" filter="wipe(left)">
                                      <p:cBhvr>
                                        <p:cTn id="72" dur="500"/>
                                        <p:tgtEl>
                                          <p:spTgt spid="80"/>
                                        </p:tgtEl>
                                      </p:cBhvr>
                                    </p:animEffect>
                                  </p:childTnLst>
                                </p:cTn>
                              </p:par>
                            </p:childTnLst>
                          </p:cTn>
                        </p:par>
                        <p:par>
                          <p:cTn id="73" fill="hold">
                            <p:stCondLst>
                              <p:cond delay="1950"/>
                            </p:stCondLst>
                            <p:childTnLst>
                              <p:par>
                                <p:cTn id="74" presetID="22" presetClass="entr" presetSubtype="1" fill="hold" nodeType="afterEffect">
                                  <p:stCondLst>
                                    <p:cond delay="250"/>
                                  </p:stCondLst>
                                  <p:childTnLst>
                                    <p:set>
                                      <p:cBhvr>
                                        <p:cTn id="75" dur="1" fill="hold">
                                          <p:stCondLst>
                                            <p:cond delay="0"/>
                                          </p:stCondLst>
                                        </p:cTn>
                                        <p:tgtEl>
                                          <p:spTgt spid="106"/>
                                        </p:tgtEl>
                                        <p:attrNameLst>
                                          <p:attrName>style.visibility</p:attrName>
                                        </p:attrNameLst>
                                      </p:cBhvr>
                                      <p:to>
                                        <p:strVal val="visible"/>
                                      </p:to>
                                    </p:set>
                                    <p:animEffect transition="in" filter="wipe(up)">
                                      <p:cBhvr>
                                        <p:cTn id="76" dur="500"/>
                                        <p:tgtEl>
                                          <p:spTgt spid="106"/>
                                        </p:tgtEl>
                                      </p:cBhvr>
                                    </p:animEffect>
                                  </p:childTnLst>
                                </p:cTn>
                              </p:par>
                              <p:par>
                                <p:cTn id="77" presetID="10" presetClass="entr" presetSubtype="0" fill="hold" nodeType="withEffect">
                                  <p:stCondLst>
                                    <p:cond delay="250"/>
                                  </p:stCondLst>
                                  <p:childTnLst>
                                    <p:set>
                                      <p:cBhvr>
                                        <p:cTn id="78" dur="1" fill="hold">
                                          <p:stCondLst>
                                            <p:cond delay="0"/>
                                          </p:stCondLst>
                                        </p:cTn>
                                        <p:tgtEl>
                                          <p:spTgt spid="88"/>
                                        </p:tgtEl>
                                        <p:attrNameLst>
                                          <p:attrName>style.visibility</p:attrName>
                                        </p:attrNameLst>
                                      </p:cBhvr>
                                      <p:to>
                                        <p:strVal val="visible"/>
                                      </p:to>
                                    </p:set>
                                    <p:animEffect transition="in" filter="fade">
                                      <p:cBhvr>
                                        <p:cTn id="79" dur="500"/>
                                        <p:tgtEl>
                                          <p:spTgt spid="88"/>
                                        </p:tgtEl>
                                      </p:cBhvr>
                                    </p:animEffect>
                                  </p:childTnLst>
                                </p:cTn>
                              </p:par>
                              <p:par>
                                <p:cTn id="80" presetID="42" presetClass="path" presetSubtype="0" decel="100000" fill="hold" nodeType="withEffect">
                                  <p:stCondLst>
                                    <p:cond delay="250"/>
                                  </p:stCondLst>
                                  <p:childTnLst>
                                    <p:animMotion origin="layout" path="M 6.25E-7 4.81481E-6 L 6.25E-7 0.03773 " pathEditMode="relative" rAng="0" ptsTypes="AA">
                                      <p:cBhvr>
                                        <p:cTn id="81" dur="750" spd="-100000" fill="hold"/>
                                        <p:tgtEl>
                                          <p:spTgt spid="88"/>
                                        </p:tgtEl>
                                        <p:attrNameLst>
                                          <p:attrName>ppt_x</p:attrName>
                                          <p:attrName>ppt_y</p:attrName>
                                        </p:attrNameLst>
                                      </p:cBhvr>
                                      <p:rCtr x="0" y="1875"/>
                                    </p:animMotion>
                                  </p:childTnLst>
                                </p:cTn>
                              </p:par>
                              <p:par>
                                <p:cTn id="82" presetID="10" presetClass="entr" presetSubtype="0" fill="hold" nodeType="withEffect">
                                  <p:stCondLst>
                                    <p:cond delay="250"/>
                                  </p:stCondLst>
                                  <p:childTnLst>
                                    <p:set>
                                      <p:cBhvr>
                                        <p:cTn id="83" dur="1" fill="hold">
                                          <p:stCondLst>
                                            <p:cond delay="0"/>
                                          </p:stCondLst>
                                        </p:cTn>
                                        <p:tgtEl>
                                          <p:spTgt spid="91"/>
                                        </p:tgtEl>
                                        <p:attrNameLst>
                                          <p:attrName>style.visibility</p:attrName>
                                        </p:attrNameLst>
                                      </p:cBhvr>
                                      <p:to>
                                        <p:strVal val="visible"/>
                                      </p:to>
                                    </p:set>
                                    <p:animEffect transition="in" filter="fade">
                                      <p:cBhvr>
                                        <p:cTn id="84" dur="500"/>
                                        <p:tgtEl>
                                          <p:spTgt spid="91"/>
                                        </p:tgtEl>
                                      </p:cBhvr>
                                    </p:animEffect>
                                  </p:childTnLst>
                                </p:cTn>
                              </p:par>
                              <p:par>
                                <p:cTn id="85" presetID="42" presetClass="path" presetSubtype="0" decel="100000" fill="hold" nodeType="withEffect">
                                  <p:stCondLst>
                                    <p:cond delay="250"/>
                                  </p:stCondLst>
                                  <p:childTnLst>
                                    <p:animMotion origin="layout" path="M -1.875E-6 4.81481E-6 L -1.875E-6 0.03773 " pathEditMode="relative" rAng="0" ptsTypes="AA">
                                      <p:cBhvr>
                                        <p:cTn id="86" dur="750" spd="-100000" fill="hold"/>
                                        <p:tgtEl>
                                          <p:spTgt spid="91"/>
                                        </p:tgtEl>
                                        <p:attrNameLst>
                                          <p:attrName>ppt_x</p:attrName>
                                          <p:attrName>ppt_y</p:attrName>
                                        </p:attrNameLst>
                                      </p:cBhvr>
                                      <p:rCtr x="0" y="1875"/>
                                    </p:animMotion>
                                  </p:childTnLst>
                                </p:cTn>
                              </p:par>
                              <p:par>
                                <p:cTn id="87" presetID="22" presetClass="entr" presetSubtype="8" fill="hold" nodeType="withEffect">
                                  <p:stCondLst>
                                    <p:cond delay="250"/>
                                  </p:stCondLst>
                                  <p:childTnLst>
                                    <p:set>
                                      <p:cBhvr>
                                        <p:cTn id="88" dur="1" fill="hold">
                                          <p:stCondLst>
                                            <p:cond delay="0"/>
                                          </p:stCondLst>
                                        </p:cTn>
                                        <p:tgtEl>
                                          <p:spTgt spid="98"/>
                                        </p:tgtEl>
                                        <p:attrNameLst>
                                          <p:attrName>style.visibility</p:attrName>
                                        </p:attrNameLst>
                                      </p:cBhvr>
                                      <p:to>
                                        <p:strVal val="visible"/>
                                      </p:to>
                                    </p:set>
                                    <p:animEffect transition="in" filter="wipe(left)">
                                      <p:cBhvr>
                                        <p:cTn id="89" dur="500"/>
                                        <p:tgtEl>
                                          <p:spTgt spid="98"/>
                                        </p:tgtEl>
                                      </p:cBhvr>
                                    </p:animEffect>
                                  </p:childTnLst>
                                </p:cTn>
                              </p:par>
                              <p:par>
                                <p:cTn id="90" presetID="10" presetClass="entr" presetSubtype="0" fill="hold" grpId="0" nodeType="withEffect">
                                  <p:stCondLst>
                                    <p:cond delay="250"/>
                                  </p:stCondLst>
                                  <p:childTnLst>
                                    <p:set>
                                      <p:cBhvr>
                                        <p:cTn id="91" dur="1" fill="hold">
                                          <p:stCondLst>
                                            <p:cond delay="0"/>
                                          </p:stCondLst>
                                        </p:cTn>
                                        <p:tgtEl>
                                          <p:spTgt spid="100"/>
                                        </p:tgtEl>
                                        <p:attrNameLst>
                                          <p:attrName>style.visibility</p:attrName>
                                        </p:attrNameLst>
                                      </p:cBhvr>
                                      <p:to>
                                        <p:strVal val="visible"/>
                                      </p:to>
                                    </p:set>
                                    <p:animEffect transition="in" filter="fade">
                                      <p:cBhvr>
                                        <p:cTn id="92" dur="500"/>
                                        <p:tgtEl>
                                          <p:spTgt spid="100"/>
                                        </p:tgtEl>
                                      </p:cBhvr>
                                    </p:animEffect>
                                  </p:childTnLst>
                                </p:cTn>
                              </p:par>
                              <p:par>
                                <p:cTn id="93" presetID="42" presetClass="path" presetSubtype="0" decel="100000" fill="hold" grpId="1" nodeType="withEffect">
                                  <p:stCondLst>
                                    <p:cond delay="250"/>
                                  </p:stCondLst>
                                  <p:childTnLst>
                                    <p:animMotion origin="layout" path="M 1.875E-6 1.11022E-16 L 1.875E-6 0.03773 " pathEditMode="relative" rAng="0" ptsTypes="AA">
                                      <p:cBhvr>
                                        <p:cTn id="94" dur="750" spd="-100000" fill="hold"/>
                                        <p:tgtEl>
                                          <p:spTgt spid="100"/>
                                        </p:tgtEl>
                                        <p:attrNameLst>
                                          <p:attrName>ppt_x</p:attrName>
                                          <p:attrName>ppt_y</p:attrName>
                                        </p:attrNameLst>
                                      </p:cBhvr>
                                      <p:rCtr x="0" y="187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p:bldP spid="56" grpId="1"/>
      <p:bldP spid="100" grpId="0"/>
      <p:bldP spid="100" grpId="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180C7DA3-9CEF-4B46-8870-0CB5A09035B8}"/>
              </a:ext>
            </a:extLst>
          </p:cNvPr>
          <p:cNvGrpSpPr/>
          <p:nvPr/>
        </p:nvGrpSpPr>
        <p:grpSpPr>
          <a:xfrm flipH="1">
            <a:off x="2843635" y="3619743"/>
            <a:ext cx="1221953" cy="337662"/>
            <a:chOff x="2773680" y="4047569"/>
            <a:chExt cx="1221953" cy="337662"/>
          </a:xfrm>
        </p:grpSpPr>
        <p:cxnSp>
          <p:nvCxnSpPr>
            <p:cNvPr id="4" name="Straight Connector 3">
              <a:extLst>
                <a:ext uri="{FF2B5EF4-FFF2-40B4-BE49-F238E27FC236}">
                  <a16:creationId xmlns:a16="http://schemas.microsoft.com/office/drawing/2014/main" id="{6AAC9681-0DC6-46B0-9361-951846761B12}"/>
                </a:ext>
              </a:extLst>
            </p:cNvPr>
            <p:cNvCxnSpPr>
              <a:cxnSpLocks/>
            </p:cNvCxnSpPr>
            <p:nvPr/>
          </p:nvCxnSpPr>
          <p:spPr>
            <a:xfrm>
              <a:off x="2773680" y="4220661"/>
              <a:ext cx="838200" cy="0"/>
            </a:xfrm>
            <a:prstGeom prst="line">
              <a:avLst/>
            </a:prstGeom>
            <a:ln w="317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 name="Oval 4">
              <a:extLst>
                <a:ext uri="{FF2B5EF4-FFF2-40B4-BE49-F238E27FC236}">
                  <a16:creationId xmlns:a16="http://schemas.microsoft.com/office/drawing/2014/main" id="{FC6ACC91-7C10-4AE5-A0C9-8DD8CE57B6A0}"/>
                </a:ext>
              </a:extLst>
            </p:cNvPr>
            <p:cNvSpPr/>
            <p:nvPr/>
          </p:nvSpPr>
          <p:spPr bwMode="auto">
            <a:xfrm>
              <a:off x="3604282" y="4047569"/>
              <a:ext cx="337664" cy="337662"/>
            </a:xfrm>
            <a:prstGeom prst="ellipse">
              <a:avLst/>
            </a:prstGeom>
            <a:noFill/>
            <a:ln w="317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Rectangle 5">
              <a:extLst>
                <a:ext uri="{FF2B5EF4-FFF2-40B4-BE49-F238E27FC236}">
                  <a16:creationId xmlns:a16="http://schemas.microsoft.com/office/drawing/2014/main" id="{3CB89A50-2E8D-4218-974C-47A4BEF87536}"/>
                </a:ext>
              </a:extLst>
            </p:cNvPr>
            <p:cNvSpPr/>
            <p:nvPr/>
          </p:nvSpPr>
          <p:spPr bwMode="auto">
            <a:xfrm>
              <a:off x="3820656" y="4129619"/>
              <a:ext cx="174977" cy="17356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7" name="Group 6">
            <a:extLst>
              <a:ext uri="{FF2B5EF4-FFF2-40B4-BE49-F238E27FC236}">
                <a16:creationId xmlns:a16="http://schemas.microsoft.com/office/drawing/2014/main" id="{29E23475-908C-414E-BB68-0E823BDFE889}"/>
              </a:ext>
            </a:extLst>
          </p:cNvPr>
          <p:cNvGrpSpPr/>
          <p:nvPr/>
        </p:nvGrpSpPr>
        <p:grpSpPr>
          <a:xfrm>
            <a:off x="9462701" y="2921503"/>
            <a:ext cx="1737360" cy="1734143"/>
            <a:chOff x="588263" y="2372175"/>
            <a:chExt cx="1737360" cy="1734143"/>
          </a:xfrm>
          <a:effectLst/>
        </p:grpSpPr>
        <p:sp>
          <p:nvSpPr>
            <p:cNvPr id="8" name="Rounded Rectangle 5">
              <a:extLst>
                <a:ext uri="{FF2B5EF4-FFF2-40B4-BE49-F238E27FC236}">
                  <a16:creationId xmlns:a16="http://schemas.microsoft.com/office/drawing/2014/main" id="{F83A0CAE-F62A-4B39-A798-CC81E4F6E022}"/>
                </a:ext>
              </a:extLst>
            </p:cNvPr>
            <p:cNvSpPr/>
            <p:nvPr/>
          </p:nvSpPr>
          <p:spPr bwMode="auto">
            <a:xfrm>
              <a:off x="588263" y="2372175"/>
              <a:ext cx="1737360" cy="1734143"/>
            </a:xfrm>
            <a:prstGeom prst="rect">
              <a:avLst/>
            </a:prstGeom>
            <a:solidFill>
              <a:schemeClr val="accent6">
                <a:lumMod val="20000"/>
                <a:lumOff val="80000"/>
              </a:schemeClr>
            </a:solidFill>
            <a:ln>
              <a:noFill/>
            </a:ln>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457200"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App</a:t>
              </a:r>
            </a:p>
          </p:txBody>
        </p:sp>
        <p:grpSp>
          <p:nvGrpSpPr>
            <p:cNvPr id="9" name="app development" descr="application development">
              <a:extLst>
                <a:ext uri="{FF2B5EF4-FFF2-40B4-BE49-F238E27FC236}">
                  <a16:creationId xmlns:a16="http://schemas.microsoft.com/office/drawing/2014/main" id="{A89AC377-4238-44A5-8155-B6F2AD7A2ABA}"/>
                </a:ext>
              </a:extLst>
            </p:cNvPr>
            <p:cNvGrpSpPr/>
            <p:nvPr/>
          </p:nvGrpSpPr>
          <p:grpSpPr>
            <a:xfrm>
              <a:off x="1203300" y="2913319"/>
              <a:ext cx="500421" cy="301755"/>
              <a:chOff x="1619314" y="4920550"/>
              <a:chExt cx="500421" cy="301755"/>
            </a:xfrm>
          </p:grpSpPr>
          <p:sp>
            <p:nvSpPr>
              <p:cNvPr id="10" name="Freeform: Shape 9">
                <a:extLst>
                  <a:ext uri="{FF2B5EF4-FFF2-40B4-BE49-F238E27FC236}">
                    <a16:creationId xmlns:a16="http://schemas.microsoft.com/office/drawing/2014/main" id="{C21FDF96-FDEC-461C-8840-D4B9803596C4}"/>
                  </a:ext>
                </a:extLst>
              </p:cNvPr>
              <p:cNvSpPr/>
              <p:nvPr/>
            </p:nvSpPr>
            <p:spPr>
              <a:xfrm>
                <a:off x="1974276" y="4920997"/>
                <a:ext cx="145459" cy="301308"/>
              </a:xfrm>
              <a:custGeom>
                <a:avLst/>
                <a:gdLst>
                  <a:gd name="connsiteX0" fmla="*/ 22237 w 145458"/>
                  <a:gd name="connsiteY0" fmla="*/ 300372 h 301307"/>
                  <a:gd name="connsiteX1" fmla="*/ 2089 w 145458"/>
                  <a:gd name="connsiteY1" fmla="*/ 283378 h 301307"/>
                  <a:gd name="connsiteX2" fmla="*/ 111941 w 145458"/>
                  <a:gd name="connsiteY2" fmla="*/ 153201 h 301307"/>
                  <a:gd name="connsiteX3" fmla="*/ 5505 w 145458"/>
                  <a:gd name="connsiteY3" fmla="*/ 18383 h 301307"/>
                  <a:gd name="connsiteX4" fmla="*/ 26092 w 145458"/>
                  <a:gd name="connsiteY4" fmla="*/ 2089 h 301307"/>
                  <a:gd name="connsiteX5" fmla="*/ 145843 w 145458"/>
                  <a:gd name="connsiteY5" fmla="*/ 153727 h 301307"/>
                  <a:gd name="connsiteX6" fmla="*/ 22237 w 145458"/>
                  <a:gd name="connsiteY6" fmla="*/ 300372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22237" y="300372"/>
                    </a:moveTo>
                    <a:lnTo>
                      <a:pt x="2089" y="283378"/>
                    </a:lnTo>
                    <a:lnTo>
                      <a:pt x="111941" y="153201"/>
                    </a:lnTo>
                    <a:lnTo>
                      <a:pt x="5505" y="18383"/>
                    </a:lnTo>
                    <a:lnTo>
                      <a:pt x="26092" y="2089"/>
                    </a:lnTo>
                    <a:lnTo>
                      <a:pt x="145843" y="153727"/>
                    </a:lnTo>
                    <a:lnTo>
                      <a:pt x="22237" y="300372"/>
                    </a:lnTo>
                    <a:close/>
                  </a:path>
                </a:pathLst>
              </a:custGeom>
              <a:solidFill>
                <a:srgbClr val="0078D4"/>
              </a:solidFill>
              <a:ln w="51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1" name="Freeform: Shape 10">
                <a:extLst>
                  <a:ext uri="{FF2B5EF4-FFF2-40B4-BE49-F238E27FC236}">
                    <a16:creationId xmlns:a16="http://schemas.microsoft.com/office/drawing/2014/main" id="{A7906560-FD4F-40D9-A076-74304D55121C}"/>
                  </a:ext>
                </a:extLst>
              </p:cNvPr>
              <p:cNvSpPr/>
              <p:nvPr/>
            </p:nvSpPr>
            <p:spPr>
              <a:xfrm>
                <a:off x="1619314" y="4920550"/>
                <a:ext cx="145459" cy="301308"/>
              </a:xfrm>
              <a:custGeom>
                <a:avLst/>
                <a:gdLst>
                  <a:gd name="connsiteX0" fmla="*/ 121840 w 145458"/>
                  <a:gd name="connsiteY0" fmla="*/ 300285 h 301307"/>
                  <a:gd name="connsiteX1" fmla="*/ 2089 w 145458"/>
                  <a:gd name="connsiteY1" fmla="*/ 148734 h 301307"/>
                  <a:gd name="connsiteX2" fmla="*/ 125782 w 145458"/>
                  <a:gd name="connsiteY2" fmla="*/ 2089 h 301307"/>
                  <a:gd name="connsiteX3" fmla="*/ 145843 w 145458"/>
                  <a:gd name="connsiteY3" fmla="*/ 18996 h 301307"/>
                  <a:gd name="connsiteX4" fmla="*/ 35991 w 145458"/>
                  <a:gd name="connsiteY4" fmla="*/ 149260 h 301307"/>
                  <a:gd name="connsiteX5" fmla="*/ 142427 w 145458"/>
                  <a:gd name="connsiteY5" fmla="*/ 283991 h 301307"/>
                  <a:gd name="connsiteX6" fmla="*/ 121840 w 145458"/>
                  <a:gd name="connsiteY6" fmla="*/ 300285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121840" y="300285"/>
                    </a:moveTo>
                    <a:lnTo>
                      <a:pt x="2089" y="148734"/>
                    </a:lnTo>
                    <a:lnTo>
                      <a:pt x="125782" y="2089"/>
                    </a:lnTo>
                    <a:lnTo>
                      <a:pt x="145843" y="18996"/>
                    </a:lnTo>
                    <a:lnTo>
                      <a:pt x="35991" y="149260"/>
                    </a:lnTo>
                    <a:lnTo>
                      <a:pt x="142427" y="283991"/>
                    </a:lnTo>
                    <a:lnTo>
                      <a:pt x="121840" y="300285"/>
                    </a:lnTo>
                    <a:close/>
                  </a:path>
                </a:pathLst>
              </a:custGeom>
              <a:solidFill>
                <a:srgbClr val="0078D4"/>
              </a:solidFill>
              <a:ln w="51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 name="Freeform: Shape 11">
                <a:extLst>
                  <a:ext uri="{FF2B5EF4-FFF2-40B4-BE49-F238E27FC236}">
                    <a16:creationId xmlns:a16="http://schemas.microsoft.com/office/drawing/2014/main" id="{6AF69974-51F8-4701-82A1-EE13DE287D05}"/>
                  </a:ext>
                </a:extLst>
              </p:cNvPr>
              <p:cNvSpPr/>
              <p:nvPr/>
            </p:nvSpPr>
            <p:spPr>
              <a:xfrm>
                <a:off x="1823511" y="5026804"/>
                <a:ext cx="93509" cy="93509"/>
              </a:xfrm>
              <a:custGeom>
                <a:avLst/>
                <a:gdLst>
                  <a:gd name="connsiteX0" fmla="*/ 48693 w 93509"/>
                  <a:gd name="connsiteY0" fmla="*/ 95297 h 93509"/>
                  <a:gd name="connsiteX1" fmla="*/ 95297 w 93509"/>
                  <a:gd name="connsiteY1" fmla="*/ 48693 h 93509"/>
                  <a:gd name="connsiteX2" fmla="*/ 48693 w 93509"/>
                  <a:gd name="connsiteY2" fmla="*/ 2089 h 93509"/>
                  <a:gd name="connsiteX3" fmla="*/ 2089 w 93509"/>
                  <a:gd name="connsiteY3" fmla="*/ 48693 h 93509"/>
                  <a:gd name="connsiteX4" fmla="*/ 48693 w 93509"/>
                  <a:gd name="connsiteY4" fmla="*/ 95297 h 93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509" h="93509">
                    <a:moveTo>
                      <a:pt x="48693" y="95297"/>
                    </a:moveTo>
                    <a:cubicBezTo>
                      <a:pt x="74432" y="95297"/>
                      <a:pt x="95297" y="74431"/>
                      <a:pt x="95297" y="48693"/>
                    </a:cubicBezTo>
                    <a:cubicBezTo>
                      <a:pt x="95297" y="22954"/>
                      <a:pt x="74432" y="2089"/>
                      <a:pt x="48693" y="2089"/>
                    </a:cubicBezTo>
                    <a:cubicBezTo>
                      <a:pt x="22954" y="2089"/>
                      <a:pt x="2089" y="22954"/>
                      <a:pt x="2089" y="48693"/>
                    </a:cubicBezTo>
                    <a:cubicBezTo>
                      <a:pt x="2089" y="74431"/>
                      <a:pt x="22954" y="95297"/>
                      <a:pt x="48693" y="95297"/>
                    </a:cubicBezTo>
                    <a:close/>
                  </a:path>
                </a:pathLst>
              </a:custGeom>
              <a:solidFill>
                <a:srgbClr val="50E6FF"/>
              </a:solidFill>
              <a:ln w="51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3" name="Freeform: Shape 12">
                <a:extLst>
                  <a:ext uri="{FF2B5EF4-FFF2-40B4-BE49-F238E27FC236}">
                    <a16:creationId xmlns:a16="http://schemas.microsoft.com/office/drawing/2014/main" id="{CBCD95ED-5259-495D-8D89-BB9ABCEF933D}"/>
                  </a:ext>
                </a:extLst>
              </p:cNvPr>
              <p:cNvSpPr/>
              <p:nvPr/>
            </p:nvSpPr>
            <p:spPr>
              <a:xfrm>
                <a:off x="1746245" y="4950259"/>
                <a:ext cx="249358" cy="244163"/>
              </a:xfrm>
              <a:custGeom>
                <a:avLst/>
                <a:gdLst>
                  <a:gd name="connsiteX0" fmla="*/ 245797 w 249358"/>
                  <a:gd name="connsiteY0" fmla="*/ 108787 h 244163"/>
                  <a:gd name="connsiteX1" fmla="*/ 210581 w 249358"/>
                  <a:gd name="connsiteY1" fmla="*/ 104670 h 244163"/>
                  <a:gd name="connsiteX2" fmla="*/ 209530 w 249358"/>
                  <a:gd name="connsiteY2" fmla="*/ 101079 h 244163"/>
                  <a:gd name="connsiteX3" fmla="*/ 201207 w 249358"/>
                  <a:gd name="connsiteY3" fmla="*/ 81631 h 244163"/>
                  <a:gd name="connsiteX4" fmla="*/ 199280 w 249358"/>
                  <a:gd name="connsiteY4" fmla="*/ 78302 h 244163"/>
                  <a:gd name="connsiteX5" fmla="*/ 218114 w 249358"/>
                  <a:gd name="connsiteY5" fmla="*/ 54562 h 244163"/>
                  <a:gd name="connsiteX6" fmla="*/ 218377 w 249358"/>
                  <a:gd name="connsiteY6" fmla="*/ 48868 h 244163"/>
                  <a:gd name="connsiteX7" fmla="*/ 200156 w 249358"/>
                  <a:gd name="connsiteY7" fmla="*/ 30647 h 244163"/>
                  <a:gd name="connsiteX8" fmla="*/ 194462 w 249358"/>
                  <a:gd name="connsiteY8" fmla="*/ 30909 h 244163"/>
                  <a:gd name="connsiteX9" fmla="*/ 170109 w 249358"/>
                  <a:gd name="connsiteY9" fmla="*/ 50182 h 244163"/>
                  <a:gd name="connsiteX10" fmla="*/ 166868 w 249358"/>
                  <a:gd name="connsiteY10" fmla="*/ 48430 h 244163"/>
                  <a:gd name="connsiteX11" fmla="*/ 147945 w 249358"/>
                  <a:gd name="connsiteY11" fmla="*/ 41159 h 244163"/>
                  <a:gd name="connsiteX12" fmla="*/ 144179 w 249358"/>
                  <a:gd name="connsiteY12" fmla="*/ 40195 h 244163"/>
                  <a:gd name="connsiteX13" fmla="*/ 140237 w 249358"/>
                  <a:gd name="connsiteY13" fmla="*/ 6293 h 244163"/>
                  <a:gd name="connsiteX14" fmla="*/ 136382 w 249358"/>
                  <a:gd name="connsiteY14" fmla="*/ 2089 h 244163"/>
                  <a:gd name="connsiteX15" fmla="*/ 110627 w 249358"/>
                  <a:gd name="connsiteY15" fmla="*/ 2089 h 244163"/>
                  <a:gd name="connsiteX16" fmla="*/ 106773 w 249358"/>
                  <a:gd name="connsiteY16" fmla="*/ 6293 h 244163"/>
                  <a:gd name="connsiteX17" fmla="*/ 102656 w 249358"/>
                  <a:gd name="connsiteY17" fmla="*/ 41422 h 244163"/>
                  <a:gd name="connsiteX18" fmla="*/ 99239 w 249358"/>
                  <a:gd name="connsiteY18" fmla="*/ 42561 h 244163"/>
                  <a:gd name="connsiteX19" fmla="*/ 81544 w 249358"/>
                  <a:gd name="connsiteY19" fmla="*/ 50707 h 244163"/>
                  <a:gd name="connsiteX20" fmla="*/ 78215 w 249358"/>
                  <a:gd name="connsiteY20" fmla="*/ 52722 h 244163"/>
                  <a:gd name="connsiteX21" fmla="*/ 52022 w 249358"/>
                  <a:gd name="connsiteY21" fmla="*/ 32049 h 244163"/>
                  <a:gd name="connsiteX22" fmla="*/ 46328 w 249358"/>
                  <a:gd name="connsiteY22" fmla="*/ 31786 h 244163"/>
                  <a:gd name="connsiteX23" fmla="*/ 28107 w 249358"/>
                  <a:gd name="connsiteY23" fmla="*/ 50006 h 244163"/>
                  <a:gd name="connsiteX24" fmla="*/ 28369 w 249358"/>
                  <a:gd name="connsiteY24" fmla="*/ 55701 h 244163"/>
                  <a:gd name="connsiteX25" fmla="*/ 50007 w 249358"/>
                  <a:gd name="connsiteY25" fmla="*/ 83120 h 244163"/>
                  <a:gd name="connsiteX26" fmla="*/ 48430 w 249358"/>
                  <a:gd name="connsiteY26" fmla="*/ 86361 h 244163"/>
                  <a:gd name="connsiteX27" fmla="*/ 42561 w 249358"/>
                  <a:gd name="connsiteY27" fmla="*/ 101254 h 244163"/>
                  <a:gd name="connsiteX28" fmla="*/ 41510 w 249358"/>
                  <a:gd name="connsiteY28" fmla="*/ 104845 h 244163"/>
                  <a:gd name="connsiteX29" fmla="*/ 6294 w 249358"/>
                  <a:gd name="connsiteY29" fmla="*/ 108963 h 244163"/>
                  <a:gd name="connsiteX30" fmla="*/ 2089 w 249358"/>
                  <a:gd name="connsiteY30" fmla="*/ 112817 h 244163"/>
                  <a:gd name="connsiteX31" fmla="*/ 2089 w 249358"/>
                  <a:gd name="connsiteY31" fmla="*/ 138572 h 244163"/>
                  <a:gd name="connsiteX32" fmla="*/ 6294 w 249358"/>
                  <a:gd name="connsiteY32" fmla="*/ 142426 h 244163"/>
                  <a:gd name="connsiteX33" fmla="*/ 41597 w 249358"/>
                  <a:gd name="connsiteY33" fmla="*/ 146544 h 244163"/>
                  <a:gd name="connsiteX34" fmla="*/ 42648 w 249358"/>
                  <a:gd name="connsiteY34" fmla="*/ 150135 h 244163"/>
                  <a:gd name="connsiteX35" fmla="*/ 48518 w 249358"/>
                  <a:gd name="connsiteY35" fmla="*/ 164765 h 244163"/>
                  <a:gd name="connsiteX36" fmla="*/ 50182 w 249358"/>
                  <a:gd name="connsiteY36" fmla="*/ 168006 h 244163"/>
                  <a:gd name="connsiteX37" fmla="*/ 28369 w 249358"/>
                  <a:gd name="connsiteY37" fmla="*/ 195600 h 244163"/>
                  <a:gd name="connsiteX38" fmla="*/ 28107 w 249358"/>
                  <a:gd name="connsiteY38" fmla="*/ 201295 h 244163"/>
                  <a:gd name="connsiteX39" fmla="*/ 46328 w 249358"/>
                  <a:gd name="connsiteY39" fmla="*/ 219516 h 244163"/>
                  <a:gd name="connsiteX40" fmla="*/ 52022 w 249358"/>
                  <a:gd name="connsiteY40" fmla="*/ 219253 h 244163"/>
                  <a:gd name="connsiteX41" fmla="*/ 78565 w 249358"/>
                  <a:gd name="connsiteY41" fmla="*/ 198229 h 244163"/>
                  <a:gd name="connsiteX42" fmla="*/ 81894 w 249358"/>
                  <a:gd name="connsiteY42" fmla="*/ 200244 h 244163"/>
                  <a:gd name="connsiteX43" fmla="*/ 98888 w 249358"/>
                  <a:gd name="connsiteY43" fmla="*/ 207952 h 244163"/>
                  <a:gd name="connsiteX44" fmla="*/ 102305 w 249358"/>
                  <a:gd name="connsiteY44" fmla="*/ 209091 h 244163"/>
                  <a:gd name="connsiteX45" fmla="*/ 106247 w 249358"/>
                  <a:gd name="connsiteY45" fmla="*/ 242818 h 244163"/>
                  <a:gd name="connsiteX46" fmla="*/ 110102 w 249358"/>
                  <a:gd name="connsiteY46" fmla="*/ 247023 h 244163"/>
                  <a:gd name="connsiteX47" fmla="*/ 135857 w 249358"/>
                  <a:gd name="connsiteY47" fmla="*/ 247023 h 244163"/>
                  <a:gd name="connsiteX48" fmla="*/ 139711 w 249358"/>
                  <a:gd name="connsiteY48" fmla="*/ 242818 h 244163"/>
                  <a:gd name="connsiteX49" fmla="*/ 143478 w 249358"/>
                  <a:gd name="connsiteY49" fmla="*/ 210581 h 244163"/>
                  <a:gd name="connsiteX50" fmla="*/ 147245 w 249358"/>
                  <a:gd name="connsiteY50" fmla="*/ 209617 h 244163"/>
                  <a:gd name="connsiteX51" fmla="*/ 166167 w 249358"/>
                  <a:gd name="connsiteY51" fmla="*/ 202433 h 244163"/>
                  <a:gd name="connsiteX52" fmla="*/ 169408 w 249358"/>
                  <a:gd name="connsiteY52" fmla="*/ 200769 h 244163"/>
                  <a:gd name="connsiteX53" fmla="*/ 193411 w 249358"/>
                  <a:gd name="connsiteY53" fmla="*/ 219779 h 244163"/>
                  <a:gd name="connsiteX54" fmla="*/ 199105 w 249358"/>
                  <a:gd name="connsiteY54" fmla="*/ 220042 h 244163"/>
                  <a:gd name="connsiteX55" fmla="*/ 217326 w 249358"/>
                  <a:gd name="connsiteY55" fmla="*/ 201820 h 244163"/>
                  <a:gd name="connsiteX56" fmla="*/ 217063 w 249358"/>
                  <a:gd name="connsiteY56" fmla="*/ 196126 h 244163"/>
                  <a:gd name="connsiteX57" fmla="*/ 198755 w 249358"/>
                  <a:gd name="connsiteY57" fmla="*/ 172999 h 244163"/>
                  <a:gd name="connsiteX58" fmla="*/ 200769 w 249358"/>
                  <a:gd name="connsiteY58" fmla="*/ 169670 h 244163"/>
                  <a:gd name="connsiteX59" fmla="*/ 209355 w 249358"/>
                  <a:gd name="connsiteY59" fmla="*/ 150135 h 244163"/>
                  <a:gd name="connsiteX60" fmla="*/ 210405 w 249358"/>
                  <a:gd name="connsiteY60" fmla="*/ 146544 h 244163"/>
                  <a:gd name="connsiteX61" fmla="*/ 245797 w 249358"/>
                  <a:gd name="connsiteY61" fmla="*/ 142426 h 244163"/>
                  <a:gd name="connsiteX62" fmla="*/ 250001 w 249358"/>
                  <a:gd name="connsiteY62" fmla="*/ 138572 h 244163"/>
                  <a:gd name="connsiteX63" fmla="*/ 250001 w 249358"/>
                  <a:gd name="connsiteY63" fmla="*/ 112817 h 244163"/>
                  <a:gd name="connsiteX64" fmla="*/ 245797 w 249358"/>
                  <a:gd name="connsiteY64" fmla="*/ 108787 h 244163"/>
                  <a:gd name="connsiteX65" fmla="*/ 125958 w 249358"/>
                  <a:gd name="connsiteY65" fmla="*/ 183161 h 244163"/>
                  <a:gd name="connsiteX66" fmla="*/ 68053 w 249358"/>
                  <a:gd name="connsiteY66" fmla="*/ 125256 h 244163"/>
                  <a:gd name="connsiteX67" fmla="*/ 125958 w 249358"/>
                  <a:gd name="connsiteY67" fmla="*/ 67352 h 244163"/>
                  <a:gd name="connsiteX68" fmla="*/ 183862 w 249358"/>
                  <a:gd name="connsiteY68" fmla="*/ 125256 h 244163"/>
                  <a:gd name="connsiteX69" fmla="*/ 125958 w 249358"/>
                  <a:gd name="connsiteY69" fmla="*/ 183161 h 244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49358" h="244163">
                    <a:moveTo>
                      <a:pt x="245797" y="108787"/>
                    </a:moveTo>
                    <a:lnTo>
                      <a:pt x="210581" y="104670"/>
                    </a:lnTo>
                    <a:lnTo>
                      <a:pt x="209530" y="101079"/>
                    </a:lnTo>
                    <a:cubicBezTo>
                      <a:pt x="207602" y="94333"/>
                      <a:pt x="204799" y="87763"/>
                      <a:pt x="201207" y="81631"/>
                    </a:cubicBezTo>
                    <a:lnTo>
                      <a:pt x="199280" y="78302"/>
                    </a:lnTo>
                    <a:lnTo>
                      <a:pt x="218114" y="54562"/>
                    </a:lnTo>
                    <a:cubicBezTo>
                      <a:pt x="219604" y="52635"/>
                      <a:pt x="219692" y="50182"/>
                      <a:pt x="218377" y="48868"/>
                    </a:cubicBezTo>
                    <a:lnTo>
                      <a:pt x="200156" y="30647"/>
                    </a:lnTo>
                    <a:cubicBezTo>
                      <a:pt x="198755" y="29245"/>
                      <a:pt x="196302" y="29333"/>
                      <a:pt x="194462" y="30909"/>
                    </a:cubicBezTo>
                    <a:lnTo>
                      <a:pt x="170109" y="50182"/>
                    </a:lnTo>
                    <a:lnTo>
                      <a:pt x="166868" y="48430"/>
                    </a:lnTo>
                    <a:cubicBezTo>
                      <a:pt x="161086" y="45364"/>
                      <a:pt x="154691" y="42911"/>
                      <a:pt x="147945" y="41159"/>
                    </a:cubicBezTo>
                    <a:lnTo>
                      <a:pt x="144179" y="40195"/>
                    </a:lnTo>
                    <a:lnTo>
                      <a:pt x="140237" y="6293"/>
                    </a:lnTo>
                    <a:cubicBezTo>
                      <a:pt x="139974" y="3928"/>
                      <a:pt x="138309" y="2089"/>
                      <a:pt x="136382" y="2089"/>
                    </a:cubicBezTo>
                    <a:lnTo>
                      <a:pt x="110627" y="2089"/>
                    </a:lnTo>
                    <a:cubicBezTo>
                      <a:pt x="108700" y="2089"/>
                      <a:pt x="107036" y="3928"/>
                      <a:pt x="106773" y="6293"/>
                    </a:cubicBezTo>
                    <a:lnTo>
                      <a:pt x="102656" y="41422"/>
                    </a:lnTo>
                    <a:lnTo>
                      <a:pt x="99239" y="42561"/>
                    </a:lnTo>
                    <a:cubicBezTo>
                      <a:pt x="93195" y="44488"/>
                      <a:pt x="87238" y="47203"/>
                      <a:pt x="81544" y="50707"/>
                    </a:cubicBezTo>
                    <a:lnTo>
                      <a:pt x="78215" y="52722"/>
                    </a:lnTo>
                    <a:lnTo>
                      <a:pt x="52022" y="32049"/>
                    </a:lnTo>
                    <a:cubicBezTo>
                      <a:pt x="50095" y="30559"/>
                      <a:pt x="47642" y="30471"/>
                      <a:pt x="46328" y="31786"/>
                    </a:cubicBezTo>
                    <a:lnTo>
                      <a:pt x="28107" y="50006"/>
                    </a:lnTo>
                    <a:cubicBezTo>
                      <a:pt x="26705" y="51408"/>
                      <a:pt x="26880" y="53861"/>
                      <a:pt x="28369" y="55701"/>
                    </a:cubicBezTo>
                    <a:lnTo>
                      <a:pt x="50007" y="83120"/>
                    </a:lnTo>
                    <a:lnTo>
                      <a:pt x="48430" y="86361"/>
                    </a:lnTo>
                    <a:cubicBezTo>
                      <a:pt x="45977" y="91180"/>
                      <a:pt x="44050" y="96173"/>
                      <a:pt x="42561" y="101254"/>
                    </a:cubicBezTo>
                    <a:lnTo>
                      <a:pt x="41510" y="104845"/>
                    </a:lnTo>
                    <a:lnTo>
                      <a:pt x="6294" y="108963"/>
                    </a:lnTo>
                    <a:cubicBezTo>
                      <a:pt x="3929" y="109225"/>
                      <a:pt x="2089" y="110890"/>
                      <a:pt x="2089" y="112817"/>
                    </a:cubicBezTo>
                    <a:lnTo>
                      <a:pt x="2089" y="138572"/>
                    </a:lnTo>
                    <a:cubicBezTo>
                      <a:pt x="2089" y="140499"/>
                      <a:pt x="3929" y="142163"/>
                      <a:pt x="6294" y="142426"/>
                    </a:cubicBezTo>
                    <a:lnTo>
                      <a:pt x="41597" y="146544"/>
                    </a:lnTo>
                    <a:lnTo>
                      <a:pt x="42648" y="150135"/>
                    </a:lnTo>
                    <a:cubicBezTo>
                      <a:pt x="44138" y="155041"/>
                      <a:pt x="46065" y="160034"/>
                      <a:pt x="48518" y="164765"/>
                    </a:cubicBezTo>
                    <a:lnTo>
                      <a:pt x="50182" y="168006"/>
                    </a:lnTo>
                    <a:lnTo>
                      <a:pt x="28369" y="195600"/>
                    </a:lnTo>
                    <a:cubicBezTo>
                      <a:pt x="26880" y="197528"/>
                      <a:pt x="26793" y="199981"/>
                      <a:pt x="28107" y="201295"/>
                    </a:cubicBezTo>
                    <a:lnTo>
                      <a:pt x="46328" y="219516"/>
                    </a:lnTo>
                    <a:cubicBezTo>
                      <a:pt x="47730" y="220918"/>
                      <a:pt x="50182" y="220742"/>
                      <a:pt x="52022" y="219253"/>
                    </a:cubicBezTo>
                    <a:lnTo>
                      <a:pt x="78565" y="198229"/>
                    </a:lnTo>
                    <a:lnTo>
                      <a:pt x="81894" y="200244"/>
                    </a:lnTo>
                    <a:cubicBezTo>
                      <a:pt x="87326" y="203485"/>
                      <a:pt x="93107" y="206113"/>
                      <a:pt x="98888" y="207952"/>
                    </a:cubicBezTo>
                    <a:lnTo>
                      <a:pt x="102305" y="209091"/>
                    </a:lnTo>
                    <a:lnTo>
                      <a:pt x="106247" y="242818"/>
                    </a:lnTo>
                    <a:cubicBezTo>
                      <a:pt x="106510" y="245183"/>
                      <a:pt x="108174" y="247023"/>
                      <a:pt x="110102" y="247023"/>
                    </a:cubicBezTo>
                    <a:lnTo>
                      <a:pt x="135857" y="247023"/>
                    </a:lnTo>
                    <a:cubicBezTo>
                      <a:pt x="137784" y="247023"/>
                      <a:pt x="139448" y="245183"/>
                      <a:pt x="139711" y="242818"/>
                    </a:cubicBezTo>
                    <a:lnTo>
                      <a:pt x="143478" y="210581"/>
                    </a:lnTo>
                    <a:lnTo>
                      <a:pt x="147245" y="209617"/>
                    </a:lnTo>
                    <a:cubicBezTo>
                      <a:pt x="153903" y="207952"/>
                      <a:pt x="160298" y="205499"/>
                      <a:pt x="166167" y="202433"/>
                    </a:cubicBezTo>
                    <a:lnTo>
                      <a:pt x="169408" y="200769"/>
                    </a:lnTo>
                    <a:lnTo>
                      <a:pt x="193411" y="219779"/>
                    </a:lnTo>
                    <a:cubicBezTo>
                      <a:pt x="195338" y="221268"/>
                      <a:pt x="197791" y="221355"/>
                      <a:pt x="199105" y="220042"/>
                    </a:cubicBezTo>
                    <a:lnTo>
                      <a:pt x="217326" y="201820"/>
                    </a:lnTo>
                    <a:cubicBezTo>
                      <a:pt x="218728" y="200419"/>
                      <a:pt x="218640" y="197966"/>
                      <a:pt x="217063" y="196126"/>
                    </a:cubicBezTo>
                    <a:lnTo>
                      <a:pt x="198755" y="172999"/>
                    </a:lnTo>
                    <a:lnTo>
                      <a:pt x="200769" y="169670"/>
                    </a:lnTo>
                    <a:cubicBezTo>
                      <a:pt x="204536" y="163363"/>
                      <a:pt x="207427" y="156793"/>
                      <a:pt x="209355" y="150135"/>
                    </a:cubicBezTo>
                    <a:lnTo>
                      <a:pt x="210405" y="146544"/>
                    </a:lnTo>
                    <a:lnTo>
                      <a:pt x="245797" y="142426"/>
                    </a:lnTo>
                    <a:cubicBezTo>
                      <a:pt x="248162" y="142163"/>
                      <a:pt x="250001" y="140499"/>
                      <a:pt x="250001" y="138572"/>
                    </a:cubicBezTo>
                    <a:lnTo>
                      <a:pt x="250001" y="112817"/>
                    </a:lnTo>
                    <a:cubicBezTo>
                      <a:pt x="250001" y="110715"/>
                      <a:pt x="248162" y="109050"/>
                      <a:pt x="245797" y="108787"/>
                    </a:cubicBezTo>
                    <a:close/>
                    <a:moveTo>
                      <a:pt x="125958" y="183161"/>
                    </a:moveTo>
                    <a:cubicBezTo>
                      <a:pt x="93983" y="183161"/>
                      <a:pt x="68053" y="157144"/>
                      <a:pt x="68053" y="125256"/>
                    </a:cubicBezTo>
                    <a:cubicBezTo>
                      <a:pt x="68053" y="93282"/>
                      <a:pt x="94071" y="67352"/>
                      <a:pt x="125958" y="67352"/>
                    </a:cubicBezTo>
                    <a:cubicBezTo>
                      <a:pt x="157844" y="67352"/>
                      <a:pt x="183862" y="93369"/>
                      <a:pt x="183862" y="125256"/>
                    </a:cubicBezTo>
                    <a:cubicBezTo>
                      <a:pt x="183862" y="157144"/>
                      <a:pt x="157844" y="183161"/>
                      <a:pt x="125958" y="183161"/>
                    </a:cubicBezTo>
                    <a:close/>
                  </a:path>
                </a:pathLst>
              </a:custGeom>
              <a:solidFill>
                <a:srgbClr val="0078D7"/>
              </a:solidFill>
              <a:ln w="51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68" name="Group 67">
            <a:extLst>
              <a:ext uri="{FF2B5EF4-FFF2-40B4-BE49-F238E27FC236}">
                <a16:creationId xmlns:a16="http://schemas.microsoft.com/office/drawing/2014/main" id="{73451A55-898B-43EA-8C38-1119C6DC451C}"/>
              </a:ext>
            </a:extLst>
          </p:cNvPr>
          <p:cNvGrpSpPr/>
          <p:nvPr/>
        </p:nvGrpSpPr>
        <p:grpSpPr>
          <a:xfrm>
            <a:off x="5672117" y="1841485"/>
            <a:ext cx="3461603" cy="1573515"/>
            <a:chOff x="6081444" y="1841485"/>
            <a:chExt cx="3461603" cy="1573515"/>
          </a:xfrm>
        </p:grpSpPr>
        <p:sp>
          <p:nvSpPr>
            <p:cNvPr id="17" name="TextBox 16">
              <a:extLst>
                <a:ext uri="{FF2B5EF4-FFF2-40B4-BE49-F238E27FC236}">
                  <a16:creationId xmlns:a16="http://schemas.microsoft.com/office/drawing/2014/main" id="{E390FDB8-664D-43CB-80C3-3463CD5C88B7}"/>
                </a:ext>
              </a:extLst>
            </p:cNvPr>
            <p:cNvSpPr txBox="1"/>
            <p:nvPr/>
          </p:nvSpPr>
          <p:spPr>
            <a:xfrm>
              <a:off x="6493800" y="1841485"/>
              <a:ext cx="2636890" cy="523220"/>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0000"/>
                  </a:solidFill>
                  <a:effectLst/>
                  <a:uLnTx/>
                  <a:uFillTx/>
                  <a:latin typeface="Segoe UI Semibold"/>
                  <a:ea typeface="+mn-ea"/>
                  <a:cs typeface="+mn-cs"/>
                </a:rPr>
                <a:t>Get / Post</a:t>
              </a:r>
              <a:endParaRPr kumimoji="0" lang="en-US" sz="1600" b="0" i="0" u="none" strike="noStrike" kern="1200" cap="none" spc="0" normalizeH="0" baseline="0" noProof="0">
                <a:ln>
                  <a:noFill/>
                </a:ln>
                <a:solidFill>
                  <a:srgbClr val="000000"/>
                </a:solidFill>
                <a:effectLst/>
                <a:uLnTx/>
                <a:uFillTx/>
                <a:latin typeface="Segoe UI Semibold"/>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4"/>
                  </a:solidFill>
                  <a:effectLst/>
                  <a:uLnTx/>
                  <a:uFillTx/>
                  <a:latin typeface="Segoe UI"/>
                  <a:ea typeface="+mn-ea"/>
                  <a:cs typeface="+mn-cs"/>
                </a:rPr>
                <a:t>http://localhost:8000/trigger</a:t>
              </a:r>
            </a:p>
          </p:txBody>
        </p:sp>
        <p:sp>
          <p:nvSpPr>
            <p:cNvPr id="18" name="Rectangle 17">
              <a:extLst>
                <a:ext uri="{FF2B5EF4-FFF2-40B4-BE49-F238E27FC236}">
                  <a16:creationId xmlns:a16="http://schemas.microsoft.com/office/drawing/2014/main" id="{7CCA687D-C75E-4D5C-843E-AD302D7A5EB1}"/>
                </a:ext>
              </a:extLst>
            </p:cNvPr>
            <p:cNvSpPr/>
            <p:nvPr/>
          </p:nvSpPr>
          <p:spPr bwMode="auto">
            <a:xfrm>
              <a:off x="6081444" y="2496760"/>
              <a:ext cx="3461603" cy="918240"/>
            </a:xfrm>
            <a:prstGeom prst="rect">
              <a:avLst/>
            </a:prstGeom>
            <a:solidFill>
              <a:schemeClr val="bg1"/>
            </a:solidFill>
            <a:ln w="7710" cap="flat">
              <a:noFill/>
              <a:prstDash val="solid"/>
              <a:miter/>
            </a:ln>
            <a:effectLst>
              <a:outerShdw blurRad="190500" sx="102000" sy="102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91440" rIns="36576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onsolas" panose="020B0609020204030204" pitchFamily="49" charset="0"/>
                  <a:ea typeface="Segoe UI Symbol"/>
                  <a:cs typeface="+mn-cs"/>
                </a:rPr>
                <a:t>{</a:t>
              </a:r>
            </a:p>
            <a:p>
              <a:pPr marL="0" marR="0" lvl="0" indent="0" algn="l" defTabSz="932472" rtl="0" eaLnBrk="1" fontAlgn="base"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onsolas" panose="020B0609020204030204" pitchFamily="49" charset="0"/>
                  <a:ea typeface="Segoe UI Symbol"/>
                  <a:cs typeface="+mn-cs"/>
                </a:rPr>
                <a:t>  "user":"</a:t>
              </a:r>
              <a:r>
                <a:rPr kumimoji="0" lang="en-US" sz="1200" b="0" i="0" u="none" strike="noStrike" kern="1200" cap="none" spc="0" normalizeH="0" baseline="0" noProof="0" err="1">
                  <a:ln>
                    <a:noFill/>
                  </a:ln>
                  <a:solidFill>
                    <a:srgbClr val="000000"/>
                  </a:solidFill>
                  <a:effectLst/>
                  <a:uLnTx/>
                  <a:uFillTx/>
                  <a:latin typeface="Consolas" panose="020B0609020204030204" pitchFamily="49" charset="0"/>
                  <a:ea typeface="Segoe UI Symbol"/>
                  <a:cs typeface="+mn-cs"/>
                </a:rPr>
                <a:t>johndoe</a:t>
              </a:r>
              <a:r>
                <a:rPr kumimoji="0" lang="en-US" sz="1200" b="0" i="0" u="none" strike="noStrike" kern="1200" cap="none" spc="0" normalizeH="0" baseline="0" noProof="0">
                  <a:ln>
                    <a:noFill/>
                  </a:ln>
                  <a:solidFill>
                    <a:srgbClr val="000000"/>
                  </a:solidFill>
                  <a:effectLst/>
                  <a:uLnTx/>
                  <a:uFillTx/>
                  <a:latin typeface="Consolas" panose="020B0609020204030204" pitchFamily="49" charset="0"/>
                  <a:ea typeface="Segoe UI Symbol"/>
                  <a:cs typeface="+mn-cs"/>
                </a:rPr>
                <a:t>"</a:t>
              </a:r>
            </a:p>
            <a:p>
              <a:pPr marL="0" marR="0" lvl="0" indent="0" algn="l" defTabSz="932472" rtl="0" eaLnBrk="1" fontAlgn="base"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onsolas" panose="020B0609020204030204" pitchFamily="49" charset="0"/>
                  <a:ea typeface="Segoe UI Symbol"/>
                  <a:cs typeface="+mn-cs"/>
                </a:rPr>
                <a:t>}</a:t>
              </a:r>
            </a:p>
          </p:txBody>
        </p:sp>
      </p:grpSp>
      <p:cxnSp>
        <p:nvCxnSpPr>
          <p:cNvPr id="19" name="Straight Arrow Connector 18">
            <a:extLst>
              <a:ext uri="{FF2B5EF4-FFF2-40B4-BE49-F238E27FC236}">
                <a16:creationId xmlns:a16="http://schemas.microsoft.com/office/drawing/2014/main" id="{C6D9C89D-09EA-478F-8A07-7D7C95844A9E}"/>
              </a:ext>
            </a:extLst>
          </p:cNvPr>
          <p:cNvCxnSpPr>
            <a:cxnSpLocks/>
          </p:cNvCxnSpPr>
          <p:nvPr/>
        </p:nvCxnSpPr>
        <p:spPr>
          <a:xfrm>
            <a:off x="5343136" y="3781045"/>
            <a:ext cx="4119565" cy="7530"/>
          </a:xfrm>
          <a:prstGeom prst="straightConnector1">
            <a:avLst/>
          </a:prstGeom>
          <a:ln w="19050">
            <a:solidFill>
              <a:schemeClr val="accent6"/>
            </a:solidFill>
            <a:headEnd type="none"/>
            <a:tailEnd type="arrow"/>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FC8FB8A9-EB90-42DE-99AF-BC336328877A}"/>
              </a:ext>
            </a:extLst>
          </p:cNvPr>
          <p:cNvGrpSpPr/>
          <p:nvPr/>
        </p:nvGrpSpPr>
        <p:grpSpPr>
          <a:xfrm>
            <a:off x="617035" y="3509069"/>
            <a:ext cx="2535379" cy="558532"/>
            <a:chOff x="1125576" y="2080319"/>
            <a:chExt cx="2535379" cy="558532"/>
          </a:xfrm>
        </p:grpSpPr>
        <p:grpSp>
          <p:nvGrpSpPr>
            <p:cNvPr id="21" name="Group 20">
              <a:extLst>
                <a:ext uri="{FF2B5EF4-FFF2-40B4-BE49-F238E27FC236}">
                  <a16:creationId xmlns:a16="http://schemas.microsoft.com/office/drawing/2014/main" id="{49A41A57-0A95-4686-90F8-A95CBF7A718F}"/>
                </a:ext>
              </a:extLst>
            </p:cNvPr>
            <p:cNvGrpSpPr/>
            <p:nvPr/>
          </p:nvGrpSpPr>
          <p:grpSpPr>
            <a:xfrm rot="10800000" flipH="1">
              <a:off x="2649566" y="2272990"/>
              <a:ext cx="1011389" cy="173189"/>
              <a:chOff x="2804160" y="4136418"/>
              <a:chExt cx="1011389" cy="173189"/>
            </a:xfrm>
          </p:grpSpPr>
          <p:cxnSp>
            <p:nvCxnSpPr>
              <p:cNvPr id="24" name="Straight Connector 23">
                <a:extLst>
                  <a:ext uri="{FF2B5EF4-FFF2-40B4-BE49-F238E27FC236}">
                    <a16:creationId xmlns:a16="http://schemas.microsoft.com/office/drawing/2014/main" id="{93B5D292-0631-49BD-BD87-85105026F5C5}"/>
                  </a:ext>
                </a:extLst>
              </p:cNvPr>
              <p:cNvCxnSpPr>
                <a:cxnSpLocks/>
              </p:cNvCxnSpPr>
              <p:nvPr/>
            </p:nvCxnSpPr>
            <p:spPr>
              <a:xfrm>
                <a:off x="2804160" y="4220661"/>
                <a:ext cx="838200" cy="0"/>
              </a:xfrm>
              <a:prstGeom prst="line">
                <a:avLst/>
              </a:prstGeom>
              <a:ln w="317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0C132672-0578-4335-B661-A71A39DC6714}"/>
                  </a:ext>
                </a:extLst>
              </p:cNvPr>
              <p:cNvSpPr/>
              <p:nvPr/>
            </p:nvSpPr>
            <p:spPr bwMode="auto">
              <a:xfrm>
                <a:off x="3642360" y="4136418"/>
                <a:ext cx="173189" cy="173189"/>
              </a:xfrm>
              <a:prstGeom prst="ellipse">
                <a:avLst/>
              </a:prstGeom>
              <a:solidFill>
                <a:schemeClr val="tx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2" name="Rectangle 21">
              <a:extLst>
                <a:ext uri="{FF2B5EF4-FFF2-40B4-BE49-F238E27FC236}">
                  <a16:creationId xmlns:a16="http://schemas.microsoft.com/office/drawing/2014/main" id="{56BD976A-7013-4B52-BF18-67F5C1C133DA}"/>
                </a:ext>
              </a:extLst>
            </p:cNvPr>
            <p:cNvSpPr/>
            <p:nvPr/>
          </p:nvSpPr>
          <p:spPr bwMode="auto">
            <a:xfrm>
              <a:off x="1125576" y="2080319"/>
              <a:ext cx="2009194" cy="558532"/>
            </a:xfrm>
            <a:prstGeom prst="rect">
              <a:avLst/>
            </a:prstGeom>
            <a:solidFill>
              <a:schemeClr val="bg1"/>
            </a:solidFill>
            <a:ln>
              <a:noFill/>
              <a:headEnd type="none" w="med" len="med"/>
              <a:tailEnd type="none" w="med" len="med"/>
            </a:ln>
            <a:effectLst>
              <a:outerShdw blurRad="152400" sx="101000" sy="101000" algn="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Redis</a:t>
              </a:r>
              <a:endParaRPr kumimoji="0" lang="en-US" sz="12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pic>
          <p:nvPicPr>
            <p:cNvPr id="23" name="Graphic 22">
              <a:extLst>
                <a:ext uri="{FF2B5EF4-FFF2-40B4-BE49-F238E27FC236}">
                  <a16:creationId xmlns:a16="http://schemas.microsoft.com/office/drawing/2014/main" id="{C1836658-CF3A-447B-A03F-73615972B82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358668" y="2171803"/>
              <a:ext cx="375566" cy="375564"/>
            </a:xfrm>
            <a:prstGeom prst="rect">
              <a:avLst/>
            </a:prstGeom>
          </p:spPr>
        </p:pic>
      </p:grpSp>
      <p:grpSp>
        <p:nvGrpSpPr>
          <p:cNvPr id="26" name="Group 25">
            <a:extLst>
              <a:ext uri="{FF2B5EF4-FFF2-40B4-BE49-F238E27FC236}">
                <a16:creationId xmlns:a16="http://schemas.microsoft.com/office/drawing/2014/main" id="{F39C8542-AD98-4D3F-8B09-32180EEFC3F5}"/>
              </a:ext>
            </a:extLst>
          </p:cNvPr>
          <p:cNvGrpSpPr/>
          <p:nvPr/>
        </p:nvGrpSpPr>
        <p:grpSpPr>
          <a:xfrm>
            <a:off x="617035" y="3509069"/>
            <a:ext cx="2535379" cy="558532"/>
            <a:chOff x="1125576" y="5032341"/>
            <a:chExt cx="2535379" cy="558532"/>
          </a:xfrm>
        </p:grpSpPr>
        <p:grpSp>
          <p:nvGrpSpPr>
            <p:cNvPr id="27" name="Group 26">
              <a:extLst>
                <a:ext uri="{FF2B5EF4-FFF2-40B4-BE49-F238E27FC236}">
                  <a16:creationId xmlns:a16="http://schemas.microsoft.com/office/drawing/2014/main" id="{D56A330E-3112-47A5-A7DF-A1EF0D5FA416}"/>
                </a:ext>
              </a:extLst>
            </p:cNvPr>
            <p:cNvGrpSpPr/>
            <p:nvPr/>
          </p:nvGrpSpPr>
          <p:grpSpPr>
            <a:xfrm rot="10800000" flipH="1">
              <a:off x="2649566" y="5225012"/>
              <a:ext cx="1011389" cy="173189"/>
              <a:chOff x="2804160" y="4136418"/>
              <a:chExt cx="1011389" cy="173189"/>
            </a:xfrm>
          </p:grpSpPr>
          <p:cxnSp>
            <p:nvCxnSpPr>
              <p:cNvPr id="30" name="Straight Connector 29">
                <a:extLst>
                  <a:ext uri="{FF2B5EF4-FFF2-40B4-BE49-F238E27FC236}">
                    <a16:creationId xmlns:a16="http://schemas.microsoft.com/office/drawing/2014/main" id="{7C7346F0-06C3-4538-B294-88E21A16E528}"/>
                  </a:ext>
                </a:extLst>
              </p:cNvPr>
              <p:cNvCxnSpPr>
                <a:cxnSpLocks/>
              </p:cNvCxnSpPr>
              <p:nvPr/>
            </p:nvCxnSpPr>
            <p:spPr>
              <a:xfrm>
                <a:off x="2804160" y="4220661"/>
                <a:ext cx="838200" cy="0"/>
              </a:xfrm>
              <a:prstGeom prst="line">
                <a:avLst/>
              </a:prstGeom>
              <a:ln w="317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1" name="Oval 30">
                <a:extLst>
                  <a:ext uri="{FF2B5EF4-FFF2-40B4-BE49-F238E27FC236}">
                    <a16:creationId xmlns:a16="http://schemas.microsoft.com/office/drawing/2014/main" id="{B33212FB-A358-475B-AF90-ACEF8BDF9E2F}"/>
                  </a:ext>
                </a:extLst>
              </p:cNvPr>
              <p:cNvSpPr/>
              <p:nvPr/>
            </p:nvSpPr>
            <p:spPr bwMode="auto">
              <a:xfrm>
                <a:off x="3642360" y="4136418"/>
                <a:ext cx="173189" cy="173189"/>
              </a:xfrm>
              <a:prstGeom prst="ellipse">
                <a:avLst/>
              </a:prstGeom>
              <a:solidFill>
                <a:schemeClr val="tx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8" name="Rectangle 27">
              <a:extLst>
                <a:ext uri="{FF2B5EF4-FFF2-40B4-BE49-F238E27FC236}">
                  <a16:creationId xmlns:a16="http://schemas.microsoft.com/office/drawing/2014/main" id="{86F45BF7-E062-4F06-8AF3-D8BBA231BA9F}"/>
                </a:ext>
              </a:extLst>
            </p:cNvPr>
            <p:cNvSpPr/>
            <p:nvPr/>
          </p:nvSpPr>
          <p:spPr bwMode="auto">
            <a:xfrm>
              <a:off x="1125576" y="5032341"/>
              <a:ext cx="2009194" cy="558532"/>
            </a:xfrm>
            <a:prstGeom prst="rect">
              <a:avLst/>
            </a:prstGeom>
            <a:solidFill>
              <a:schemeClr val="bg1"/>
            </a:solidFill>
            <a:ln>
              <a:noFill/>
              <a:headEnd type="none" w="med" len="med"/>
              <a:tailEnd type="none" w="med" len="med"/>
            </a:ln>
            <a:effectLst>
              <a:outerShdw blurRad="152400" sx="101000" sy="101000" algn="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SQS</a:t>
              </a:r>
              <a:endParaRPr kumimoji="0" lang="en-US" sz="12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pic>
          <p:nvPicPr>
            <p:cNvPr id="29" name="Picture 6" descr="See the source image">
              <a:extLst>
                <a:ext uri="{FF2B5EF4-FFF2-40B4-BE49-F238E27FC236}">
                  <a16:creationId xmlns:a16="http://schemas.microsoft.com/office/drawing/2014/main" id="{76F7C2BE-7370-4A9E-8E7B-30BE11F3CDA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4049" y="5039206"/>
              <a:ext cx="544804" cy="5448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2" name="Group 31">
            <a:extLst>
              <a:ext uri="{FF2B5EF4-FFF2-40B4-BE49-F238E27FC236}">
                <a16:creationId xmlns:a16="http://schemas.microsoft.com/office/drawing/2014/main" id="{6009FD6E-7725-4AF1-B902-F0FCD0E6036B}"/>
              </a:ext>
            </a:extLst>
          </p:cNvPr>
          <p:cNvGrpSpPr/>
          <p:nvPr/>
        </p:nvGrpSpPr>
        <p:grpSpPr>
          <a:xfrm>
            <a:off x="617035" y="3509069"/>
            <a:ext cx="2535379" cy="558532"/>
            <a:chOff x="1125576" y="3064326"/>
            <a:chExt cx="2535379" cy="558532"/>
          </a:xfrm>
        </p:grpSpPr>
        <p:grpSp>
          <p:nvGrpSpPr>
            <p:cNvPr id="33" name="Group 32">
              <a:extLst>
                <a:ext uri="{FF2B5EF4-FFF2-40B4-BE49-F238E27FC236}">
                  <a16:creationId xmlns:a16="http://schemas.microsoft.com/office/drawing/2014/main" id="{DB376B2F-B7A5-4CB8-856C-0987682839AB}"/>
                </a:ext>
              </a:extLst>
            </p:cNvPr>
            <p:cNvGrpSpPr/>
            <p:nvPr/>
          </p:nvGrpSpPr>
          <p:grpSpPr>
            <a:xfrm rot="10800000" flipH="1">
              <a:off x="2649566" y="3256997"/>
              <a:ext cx="1011389" cy="173189"/>
              <a:chOff x="2804160" y="4136418"/>
              <a:chExt cx="1011389" cy="173189"/>
            </a:xfrm>
          </p:grpSpPr>
          <p:cxnSp>
            <p:nvCxnSpPr>
              <p:cNvPr id="36" name="Straight Connector 35">
                <a:extLst>
                  <a:ext uri="{FF2B5EF4-FFF2-40B4-BE49-F238E27FC236}">
                    <a16:creationId xmlns:a16="http://schemas.microsoft.com/office/drawing/2014/main" id="{0209EE25-7E17-44C8-B8B7-4E8DA29C23DB}"/>
                  </a:ext>
                </a:extLst>
              </p:cNvPr>
              <p:cNvCxnSpPr>
                <a:cxnSpLocks/>
              </p:cNvCxnSpPr>
              <p:nvPr/>
            </p:nvCxnSpPr>
            <p:spPr>
              <a:xfrm>
                <a:off x="2804160" y="4220661"/>
                <a:ext cx="838200" cy="0"/>
              </a:xfrm>
              <a:prstGeom prst="line">
                <a:avLst/>
              </a:prstGeom>
              <a:ln w="317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7" name="Oval 36">
                <a:extLst>
                  <a:ext uri="{FF2B5EF4-FFF2-40B4-BE49-F238E27FC236}">
                    <a16:creationId xmlns:a16="http://schemas.microsoft.com/office/drawing/2014/main" id="{2F89A88E-92FA-4C36-B4EC-C5F1A3FF35E2}"/>
                  </a:ext>
                </a:extLst>
              </p:cNvPr>
              <p:cNvSpPr/>
              <p:nvPr/>
            </p:nvSpPr>
            <p:spPr bwMode="auto">
              <a:xfrm>
                <a:off x="3642360" y="4136418"/>
                <a:ext cx="173189" cy="173189"/>
              </a:xfrm>
              <a:prstGeom prst="ellipse">
                <a:avLst/>
              </a:prstGeom>
              <a:solidFill>
                <a:schemeClr val="tx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34" name="Rectangle 33">
              <a:extLst>
                <a:ext uri="{FF2B5EF4-FFF2-40B4-BE49-F238E27FC236}">
                  <a16:creationId xmlns:a16="http://schemas.microsoft.com/office/drawing/2014/main" id="{B3CBE59B-F4C0-42B5-84BC-27AF31AA4377}"/>
                </a:ext>
              </a:extLst>
            </p:cNvPr>
            <p:cNvSpPr/>
            <p:nvPr/>
          </p:nvSpPr>
          <p:spPr bwMode="auto">
            <a:xfrm>
              <a:off x="1125576" y="3064326"/>
              <a:ext cx="2009194" cy="558532"/>
            </a:xfrm>
            <a:prstGeom prst="rect">
              <a:avLst/>
            </a:prstGeom>
            <a:solidFill>
              <a:schemeClr val="bg1"/>
            </a:solidFill>
            <a:ln>
              <a:noFill/>
              <a:headEnd type="none" w="med" len="med"/>
              <a:tailEnd type="none" w="med" len="med"/>
            </a:ln>
            <a:effectLst>
              <a:outerShdw blurRad="152400" sx="101000" sy="101000" algn="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Event Hubs</a:t>
              </a:r>
              <a:endParaRPr kumimoji="0" lang="en-US" sz="12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pic>
          <p:nvPicPr>
            <p:cNvPr id="35" name="Graphic 34">
              <a:extLst>
                <a:ext uri="{FF2B5EF4-FFF2-40B4-BE49-F238E27FC236}">
                  <a16:creationId xmlns:a16="http://schemas.microsoft.com/office/drawing/2014/main" id="{46C4BC75-24EB-4BE4-9C23-2C5BF8B62EB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378121" y="3175263"/>
              <a:ext cx="336658" cy="336658"/>
            </a:xfrm>
            <a:prstGeom prst="rect">
              <a:avLst/>
            </a:prstGeom>
          </p:spPr>
        </p:pic>
      </p:grpSp>
      <p:grpSp>
        <p:nvGrpSpPr>
          <p:cNvPr id="38" name="Group 37">
            <a:extLst>
              <a:ext uri="{FF2B5EF4-FFF2-40B4-BE49-F238E27FC236}">
                <a16:creationId xmlns:a16="http://schemas.microsoft.com/office/drawing/2014/main" id="{A6972057-59C2-4C68-A89C-634EB8652270}"/>
              </a:ext>
            </a:extLst>
          </p:cNvPr>
          <p:cNvGrpSpPr/>
          <p:nvPr/>
        </p:nvGrpSpPr>
        <p:grpSpPr>
          <a:xfrm>
            <a:off x="617035" y="3509069"/>
            <a:ext cx="2535379" cy="558532"/>
            <a:chOff x="1125576" y="4048333"/>
            <a:chExt cx="2535379" cy="558532"/>
          </a:xfrm>
        </p:grpSpPr>
        <p:grpSp>
          <p:nvGrpSpPr>
            <p:cNvPr id="39" name="Group 38">
              <a:extLst>
                <a:ext uri="{FF2B5EF4-FFF2-40B4-BE49-F238E27FC236}">
                  <a16:creationId xmlns:a16="http://schemas.microsoft.com/office/drawing/2014/main" id="{1E3D35BD-D489-4841-8B55-3A49099910C3}"/>
                </a:ext>
              </a:extLst>
            </p:cNvPr>
            <p:cNvGrpSpPr/>
            <p:nvPr/>
          </p:nvGrpSpPr>
          <p:grpSpPr>
            <a:xfrm rot="10800000" flipH="1">
              <a:off x="2649566" y="4241004"/>
              <a:ext cx="1011389" cy="173189"/>
              <a:chOff x="2804160" y="4136418"/>
              <a:chExt cx="1011389" cy="173189"/>
            </a:xfrm>
          </p:grpSpPr>
          <p:cxnSp>
            <p:nvCxnSpPr>
              <p:cNvPr id="42" name="Straight Connector 41">
                <a:extLst>
                  <a:ext uri="{FF2B5EF4-FFF2-40B4-BE49-F238E27FC236}">
                    <a16:creationId xmlns:a16="http://schemas.microsoft.com/office/drawing/2014/main" id="{58323605-0B43-4FDA-976F-6BF56CEF07DD}"/>
                  </a:ext>
                </a:extLst>
              </p:cNvPr>
              <p:cNvCxnSpPr>
                <a:cxnSpLocks/>
              </p:cNvCxnSpPr>
              <p:nvPr/>
            </p:nvCxnSpPr>
            <p:spPr>
              <a:xfrm>
                <a:off x="2804160" y="4220661"/>
                <a:ext cx="838200" cy="0"/>
              </a:xfrm>
              <a:prstGeom prst="line">
                <a:avLst/>
              </a:prstGeom>
              <a:ln w="317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30711FEC-C026-4FEA-9445-F7DB342359D2}"/>
                  </a:ext>
                </a:extLst>
              </p:cNvPr>
              <p:cNvSpPr/>
              <p:nvPr/>
            </p:nvSpPr>
            <p:spPr bwMode="auto">
              <a:xfrm>
                <a:off x="3642360" y="4136418"/>
                <a:ext cx="173189" cy="173189"/>
              </a:xfrm>
              <a:prstGeom prst="ellipse">
                <a:avLst/>
              </a:prstGeom>
              <a:solidFill>
                <a:schemeClr val="tx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40" name="Rectangle 39">
              <a:extLst>
                <a:ext uri="{FF2B5EF4-FFF2-40B4-BE49-F238E27FC236}">
                  <a16:creationId xmlns:a16="http://schemas.microsoft.com/office/drawing/2014/main" id="{E60B0F8C-4D87-44FE-9F51-313CECA16EDE}"/>
                </a:ext>
              </a:extLst>
            </p:cNvPr>
            <p:cNvSpPr/>
            <p:nvPr/>
          </p:nvSpPr>
          <p:spPr bwMode="auto">
            <a:xfrm>
              <a:off x="1125576" y="4048333"/>
              <a:ext cx="2009194" cy="558532"/>
            </a:xfrm>
            <a:prstGeom prst="rect">
              <a:avLst/>
            </a:prstGeom>
            <a:solidFill>
              <a:schemeClr val="bg1"/>
            </a:solidFill>
            <a:ln>
              <a:noFill/>
              <a:headEnd type="none" w="med" len="med"/>
              <a:tailEnd type="none" w="med" len="med"/>
            </a:ln>
            <a:effectLst>
              <a:outerShdw blurRad="152400" sx="101000" sy="101000" algn="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Kafka</a:t>
              </a:r>
              <a:endParaRPr kumimoji="0" lang="en-US" sz="12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pic>
          <p:nvPicPr>
            <p:cNvPr id="41" name="Picture 2" descr="See the source image">
              <a:extLst>
                <a:ext uri="{FF2B5EF4-FFF2-40B4-BE49-F238E27FC236}">
                  <a16:creationId xmlns:a16="http://schemas.microsoft.com/office/drawing/2014/main" id="{A1E820D6-CEA4-4278-B31F-BE1E77F1DD8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15540" y="4115072"/>
              <a:ext cx="261822" cy="42505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4" name="Group 43">
            <a:extLst>
              <a:ext uri="{FF2B5EF4-FFF2-40B4-BE49-F238E27FC236}">
                <a16:creationId xmlns:a16="http://schemas.microsoft.com/office/drawing/2014/main" id="{5B6F1A72-FC0B-416B-861F-E2C2513A9EE5}"/>
              </a:ext>
            </a:extLst>
          </p:cNvPr>
          <p:cNvGrpSpPr/>
          <p:nvPr/>
        </p:nvGrpSpPr>
        <p:grpSpPr>
          <a:xfrm>
            <a:off x="617035" y="2080319"/>
            <a:ext cx="2535379" cy="558532"/>
            <a:chOff x="1125576" y="2080319"/>
            <a:chExt cx="2535379" cy="558532"/>
          </a:xfrm>
        </p:grpSpPr>
        <p:grpSp>
          <p:nvGrpSpPr>
            <p:cNvPr id="45" name="Group 44">
              <a:extLst>
                <a:ext uri="{FF2B5EF4-FFF2-40B4-BE49-F238E27FC236}">
                  <a16:creationId xmlns:a16="http://schemas.microsoft.com/office/drawing/2014/main" id="{4B510228-2E09-4C24-909C-D173C8ED397E}"/>
                </a:ext>
              </a:extLst>
            </p:cNvPr>
            <p:cNvGrpSpPr/>
            <p:nvPr/>
          </p:nvGrpSpPr>
          <p:grpSpPr>
            <a:xfrm rot="10800000" flipH="1">
              <a:off x="2649566" y="2272990"/>
              <a:ext cx="1011389" cy="173189"/>
              <a:chOff x="2804160" y="4136418"/>
              <a:chExt cx="1011389" cy="173189"/>
            </a:xfrm>
          </p:grpSpPr>
          <p:cxnSp>
            <p:nvCxnSpPr>
              <p:cNvPr id="48" name="Straight Connector 47">
                <a:extLst>
                  <a:ext uri="{FF2B5EF4-FFF2-40B4-BE49-F238E27FC236}">
                    <a16:creationId xmlns:a16="http://schemas.microsoft.com/office/drawing/2014/main" id="{6AF53E19-7635-48EB-A4C1-E40CA2F9E0E1}"/>
                  </a:ext>
                </a:extLst>
              </p:cNvPr>
              <p:cNvCxnSpPr>
                <a:cxnSpLocks/>
              </p:cNvCxnSpPr>
              <p:nvPr/>
            </p:nvCxnSpPr>
            <p:spPr>
              <a:xfrm>
                <a:off x="2804160" y="4220661"/>
                <a:ext cx="838200" cy="0"/>
              </a:xfrm>
              <a:prstGeom prst="line">
                <a:avLst/>
              </a:prstGeom>
              <a:ln w="317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9" name="Oval 48">
                <a:extLst>
                  <a:ext uri="{FF2B5EF4-FFF2-40B4-BE49-F238E27FC236}">
                    <a16:creationId xmlns:a16="http://schemas.microsoft.com/office/drawing/2014/main" id="{77C5E0C4-21DE-4B46-BF9A-C8BA395C6CA5}"/>
                  </a:ext>
                </a:extLst>
              </p:cNvPr>
              <p:cNvSpPr/>
              <p:nvPr/>
            </p:nvSpPr>
            <p:spPr bwMode="auto">
              <a:xfrm>
                <a:off x="3642360" y="4136418"/>
                <a:ext cx="173189" cy="173189"/>
              </a:xfrm>
              <a:prstGeom prst="ellipse">
                <a:avLst/>
              </a:prstGeom>
              <a:solidFill>
                <a:schemeClr val="tx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46" name="Rectangle 45">
              <a:extLst>
                <a:ext uri="{FF2B5EF4-FFF2-40B4-BE49-F238E27FC236}">
                  <a16:creationId xmlns:a16="http://schemas.microsoft.com/office/drawing/2014/main" id="{26ECA049-EDE3-42D8-B79D-BA1545AAD0D9}"/>
                </a:ext>
              </a:extLst>
            </p:cNvPr>
            <p:cNvSpPr/>
            <p:nvPr/>
          </p:nvSpPr>
          <p:spPr bwMode="auto">
            <a:xfrm>
              <a:off x="1125576" y="2080319"/>
              <a:ext cx="2009194" cy="558532"/>
            </a:xfrm>
            <a:prstGeom prst="rect">
              <a:avLst/>
            </a:prstGeom>
            <a:solidFill>
              <a:schemeClr val="bg1"/>
            </a:solidFill>
            <a:ln>
              <a:noFill/>
              <a:headEnd type="none" w="med" len="med"/>
              <a:tailEnd type="none" w="med" len="med"/>
            </a:ln>
            <a:effectLst>
              <a:outerShdw blurRad="152400" sx="101000" sy="101000" algn="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Redis</a:t>
              </a:r>
              <a:endParaRPr kumimoji="0" lang="en-US" sz="12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pic>
          <p:nvPicPr>
            <p:cNvPr id="47" name="Graphic 46">
              <a:extLst>
                <a:ext uri="{FF2B5EF4-FFF2-40B4-BE49-F238E27FC236}">
                  <a16:creationId xmlns:a16="http://schemas.microsoft.com/office/drawing/2014/main" id="{BB318E88-7DFC-41A3-87E5-885F59C814C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358668" y="2171803"/>
              <a:ext cx="375566" cy="375564"/>
            </a:xfrm>
            <a:prstGeom prst="rect">
              <a:avLst/>
            </a:prstGeom>
          </p:spPr>
        </p:pic>
      </p:grpSp>
      <p:grpSp>
        <p:nvGrpSpPr>
          <p:cNvPr id="50" name="Group 49">
            <a:extLst>
              <a:ext uri="{FF2B5EF4-FFF2-40B4-BE49-F238E27FC236}">
                <a16:creationId xmlns:a16="http://schemas.microsoft.com/office/drawing/2014/main" id="{4FDE9900-36A7-45F6-9CF6-B0AFF5BC6F5A}"/>
              </a:ext>
            </a:extLst>
          </p:cNvPr>
          <p:cNvGrpSpPr/>
          <p:nvPr/>
        </p:nvGrpSpPr>
        <p:grpSpPr>
          <a:xfrm>
            <a:off x="617035" y="4048333"/>
            <a:ext cx="2535379" cy="558532"/>
            <a:chOff x="1125576" y="4048333"/>
            <a:chExt cx="2535379" cy="558532"/>
          </a:xfrm>
        </p:grpSpPr>
        <p:grpSp>
          <p:nvGrpSpPr>
            <p:cNvPr id="51" name="Group 50">
              <a:extLst>
                <a:ext uri="{FF2B5EF4-FFF2-40B4-BE49-F238E27FC236}">
                  <a16:creationId xmlns:a16="http://schemas.microsoft.com/office/drawing/2014/main" id="{01A740F4-D6E1-436F-84C3-D950497F241B}"/>
                </a:ext>
              </a:extLst>
            </p:cNvPr>
            <p:cNvGrpSpPr/>
            <p:nvPr/>
          </p:nvGrpSpPr>
          <p:grpSpPr>
            <a:xfrm rot="10800000" flipH="1">
              <a:off x="2649566" y="4241004"/>
              <a:ext cx="1011389" cy="173189"/>
              <a:chOff x="2804160" y="4136418"/>
              <a:chExt cx="1011389" cy="173189"/>
            </a:xfrm>
          </p:grpSpPr>
          <p:cxnSp>
            <p:nvCxnSpPr>
              <p:cNvPr id="54" name="Straight Connector 53">
                <a:extLst>
                  <a:ext uri="{FF2B5EF4-FFF2-40B4-BE49-F238E27FC236}">
                    <a16:creationId xmlns:a16="http://schemas.microsoft.com/office/drawing/2014/main" id="{B6671D71-E9D0-4D54-BACF-155EF7F0FE7E}"/>
                  </a:ext>
                </a:extLst>
              </p:cNvPr>
              <p:cNvCxnSpPr>
                <a:cxnSpLocks/>
              </p:cNvCxnSpPr>
              <p:nvPr/>
            </p:nvCxnSpPr>
            <p:spPr>
              <a:xfrm>
                <a:off x="2804160" y="4220661"/>
                <a:ext cx="838200" cy="0"/>
              </a:xfrm>
              <a:prstGeom prst="line">
                <a:avLst/>
              </a:prstGeom>
              <a:ln w="317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5" name="Oval 54">
                <a:extLst>
                  <a:ext uri="{FF2B5EF4-FFF2-40B4-BE49-F238E27FC236}">
                    <a16:creationId xmlns:a16="http://schemas.microsoft.com/office/drawing/2014/main" id="{9F2D9D78-AD11-4BC2-8251-9428542C7E00}"/>
                  </a:ext>
                </a:extLst>
              </p:cNvPr>
              <p:cNvSpPr/>
              <p:nvPr/>
            </p:nvSpPr>
            <p:spPr bwMode="auto">
              <a:xfrm>
                <a:off x="3642360" y="4136418"/>
                <a:ext cx="173189" cy="173189"/>
              </a:xfrm>
              <a:prstGeom prst="ellipse">
                <a:avLst/>
              </a:prstGeom>
              <a:solidFill>
                <a:schemeClr val="tx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52" name="Rectangle 51">
              <a:extLst>
                <a:ext uri="{FF2B5EF4-FFF2-40B4-BE49-F238E27FC236}">
                  <a16:creationId xmlns:a16="http://schemas.microsoft.com/office/drawing/2014/main" id="{B9F937EE-AC27-46D4-B8B8-EC725EA4340A}"/>
                </a:ext>
              </a:extLst>
            </p:cNvPr>
            <p:cNvSpPr/>
            <p:nvPr/>
          </p:nvSpPr>
          <p:spPr bwMode="auto">
            <a:xfrm>
              <a:off x="1125576" y="4048333"/>
              <a:ext cx="2009194" cy="558532"/>
            </a:xfrm>
            <a:prstGeom prst="rect">
              <a:avLst/>
            </a:prstGeom>
            <a:solidFill>
              <a:schemeClr val="bg1"/>
            </a:solidFill>
            <a:ln>
              <a:noFill/>
              <a:headEnd type="none" w="med" len="med"/>
              <a:tailEnd type="none" w="med" len="med"/>
            </a:ln>
            <a:effectLst>
              <a:outerShdw blurRad="152400" sx="101000" sy="101000" algn="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Kafka</a:t>
              </a:r>
              <a:endParaRPr kumimoji="0" lang="en-US" sz="12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pic>
          <p:nvPicPr>
            <p:cNvPr id="53" name="Picture 2" descr="See the source image">
              <a:extLst>
                <a:ext uri="{FF2B5EF4-FFF2-40B4-BE49-F238E27FC236}">
                  <a16:creationId xmlns:a16="http://schemas.microsoft.com/office/drawing/2014/main" id="{C1BF3EAC-A234-4AA5-9418-2D332276C13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15540" y="4115072"/>
              <a:ext cx="261822" cy="42505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6" name="Group 55">
            <a:extLst>
              <a:ext uri="{FF2B5EF4-FFF2-40B4-BE49-F238E27FC236}">
                <a16:creationId xmlns:a16="http://schemas.microsoft.com/office/drawing/2014/main" id="{DDE4B258-F068-4C78-99BF-B821D83DF900}"/>
              </a:ext>
            </a:extLst>
          </p:cNvPr>
          <p:cNvGrpSpPr/>
          <p:nvPr/>
        </p:nvGrpSpPr>
        <p:grpSpPr>
          <a:xfrm>
            <a:off x="617035" y="5032341"/>
            <a:ext cx="2535379" cy="558532"/>
            <a:chOff x="1125576" y="5032341"/>
            <a:chExt cx="2535379" cy="558532"/>
          </a:xfrm>
        </p:grpSpPr>
        <p:grpSp>
          <p:nvGrpSpPr>
            <p:cNvPr id="57" name="Group 56">
              <a:extLst>
                <a:ext uri="{FF2B5EF4-FFF2-40B4-BE49-F238E27FC236}">
                  <a16:creationId xmlns:a16="http://schemas.microsoft.com/office/drawing/2014/main" id="{016C90E4-6C2D-44E0-BD28-5C7769EA99C3}"/>
                </a:ext>
              </a:extLst>
            </p:cNvPr>
            <p:cNvGrpSpPr/>
            <p:nvPr/>
          </p:nvGrpSpPr>
          <p:grpSpPr>
            <a:xfrm rot="10800000" flipH="1">
              <a:off x="2649566" y="5225012"/>
              <a:ext cx="1011389" cy="173189"/>
              <a:chOff x="2804160" y="4136418"/>
              <a:chExt cx="1011389" cy="173189"/>
            </a:xfrm>
          </p:grpSpPr>
          <p:cxnSp>
            <p:nvCxnSpPr>
              <p:cNvPr id="60" name="Straight Connector 59">
                <a:extLst>
                  <a:ext uri="{FF2B5EF4-FFF2-40B4-BE49-F238E27FC236}">
                    <a16:creationId xmlns:a16="http://schemas.microsoft.com/office/drawing/2014/main" id="{29600694-9B2D-4029-8B9B-8BA7C27AE8DC}"/>
                  </a:ext>
                </a:extLst>
              </p:cNvPr>
              <p:cNvCxnSpPr>
                <a:cxnSpLocks/>
              </p:cNvCxnSpPr>
              <p:nvPr/>
            </p:nvCxnSpPr>
            <p:spPr>
              <a:xfrm>
                <a:off x="2804160" y="4220661"/>
                <a:ext cx="838200" cy="0"/>
              </a:xfrm>
              <a:prstGeom prst="line">
                <a:avLst/>
              </a:prstGeom>
              <a:ln w="317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1" name="Oval 60">
                <a:extLst>
                  <a:ext uri="{FF2B5EF4-FFF2-40B4-BE49-F238E27FC236}">
                    <a16:creationId xmlns:a16="http://schemas.microsoft.com/office/drawing/2014/main" id="{25C4C169-1E43-4580-A8E7-0BC04C77D484}"/>
                  </a:ext>
                </a:extLst>
              </p:cNvPr>
              <p:cNvSpPr/>
              <p:nvPr/>
            </p:nvSpPr>
            <p:spPr bwMode="auto">
              <a:xfrm>
                <a:off x="3642360" y="4136418"/>
                <a:ext cx="173189" cy="173189"/>
              </a:xfrm>
              <a:prstGeom prst="ellipse">
                <a:avLst/>
              </a:prstGeom>
              <a:solidFill>
                <a:schemeClr val="tx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58" name="Rectangle 57">
              <a:extLst>
                <a:ext uri="{FF2B5EF4-FFF2-40B4-BE49-F238E27FC236}">
                  <a16:creationId xmlns:a16="http://schemas.microsoft.com/office/drawing/2014/main" id="{CA59D97D-D2C6-47C1-B9E9-F82399717F0B}"/>
                </a:ext>
              </a:extLst>
            </p:cNvPr>
            <p:cNvSpPr/>
            <p:nvPr/>
          </p:nvSpPr>
          <p:spPr bwMode="auto">
            <a:xfrm>
              <a:off x="1125576" y="5032341"/>
              <a:ext cx="2009194" cy="558532"/>
            </a:xfrm>
            <a:prstGeom prst="rect">
              <a:avLst/>
            </a:prstGeom>
            <a:solidFill>
              <a:schemeClr val="bg1"/>
            </a:solidFill>
            <a:ln>
              <a:noFill/>
              <a:headEnd type="none" w="med" len="med"/>
              <a:tailEnd type="none" w="med" len="med"/>
            </a:ln>
            <a:effectLst>
              <a:outerShdw blurRad="152400" sx="101000" sy="101000" algn="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SQS</a:t>
              </a:r>
              <a:endParaRPr kumimoji="0" lang="en-US" sz="12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pic>
          <p:nvPicPr>
            <p:cNvPr id="59" name="Picture 6" descr="See the source image">
              <a:extLst>
                <a:ext uri="{FF2B5EF4-FFF2-40B4-BE49-F238E27FC236}">
                  <a16:creationId xmlns:a16="http://schemas.microsoft.com/office/drawing/2014/main" id="{E2F0016D-4739-4014-B3B3-CA85331BF0B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4049" y="5039206"/>
              <a:ext cx="544804" cy="5448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2" name="Group 61">
            <a:extLst>
              <a:ext uri="{FF2B5EF4-FFF2-40B4-BE49-F238E27FC236}">
                <a16:creationId xmlns:a16="http://schemas.microsoft.com/office/drawing/2014/main" id="{113833A8-9A59-409E-BD18-9A1D925AFED9}"/>
              </a:ext>
            </a:extLst>
          </p:cNvPr>
          <p:cNvGrpSpPr/>
          <p:nvPr/>
        </p:nvGrpSpPr>
        <p:grpSpPr>
          <a:xfrm>
            <a:off x="617035" y="3064326"/>
            <a:ext cx="2535379" cy="558532"/>
            <a:chOff x="1125576" y="3064326"/>
            <a:chExt cx="2535379" cy="558532"/>
          </a:xfrm>
        </p:grpSpPr>
        <p:grpSp>
          <p:nvGrpSpPr>
            <p:cNvPr id="63" name="Group 62">
              <a:extLst>
                <a:ext uri="{FF2B5EF4-FFF2-40B4-BE49-F238E27FC236}">
                  <a16:creationId xmlns:a16="http://schemas.microsoft.com/office/drawing/2014/main" id="{C1371D32-9F78-49D5-9CA6-4C296A40C88C}"/>
                </a:ext>
              </a:extLst>
            </p:cNvPr>
            <p:cNvGrpSpPr/>
            <p:nvPr/>
          </p:nvGrpSpPr>
          <p:grpSpPr>
            <a:xfrm rot="10800000" flipH="1">
              <a:off x="2649566" y="3256997"/>
              <a:ext cx="1011389" cy="173189"/>
              <a:chOff x="2804160" y="4136418"/>
              <a:chExt cx="1011389" cy="173189"/>
            </a:xfrm>
          </p:grpSpPr>
          <p:cxnSp>
            <p:nvCxnSpPr>
              <p:cNvPr id="66" name="Straight Connector 65">
                <a:extLst>
                  <a:ext uri="{FF2B5EF4-FFF2-40B4-BE49-F238E27FC236}">
                    <a16:creationId xmlns:a16="http://schemas.microsoft.com/office/drawing/2014/main" id="{72079CD4-9B35-41CD-929F-02F41836CA67}"/>
                  </a:ext>
                </a:extLst>
              </p:cNvPr>
              <p:cNvCxnSpPr>
                <a:cxnSpLocks/>
              </p:cNvCxnSpPr>
              <p:nvPr/>
            </p:nvCxnSpPr>
            <p:spPr>
              <a:xfrm>
                <a:off x="2804160" y="4220661"/>
                <a:ext cx="838200" cy="0"/>
              </a:xfrm>
              <a:prstGeom prst="line">
                <a:avLst/>
              </a:prstGeom>
              <a:ln w="317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7" name="Oval 66">
                <a:extLst>
                  <a:ext uri="{FF2B5EF4-FFF2-40B4-BE49-F238E27FC236}">
                    <a16:creationId xmlns:a16="http://schemas.microsoft.com/office/drawing/2014/main" id="{D521DA5F-CA7D-408C-816C-1157D0F0B82E}"/>
                  </a:ext>
                </a:extLst>
              </p:cNvPr>
              <p:cNvSpPr/>
              <p:nvPr/>
            </p:nvSpPr>
            <p:spPr bwMode="auto">
              <a:xfrm>
                <a:off x="3642360" y="4136418"/>
                <a:ext cx="173189" cy="173189"/>
              </a:xfrm>
              <a:prstGeom prst="ellipse">
                <a:avLst/>
              </a:prstGeom>
              <a:solidFill>
                <a:schemeClr val="tx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64" name="Rectangle 63">
              <a:extLst>
                <a:ext uri="{FF2B5EF4-FFF2-40B4-BE49-F238E27FC236}">
                  <a16:creationId xmlns:a16="http://schemas.microsoft.com/office/drawing/2014/main" id="{2DFDC2D3-31BA-441E-9586-A89A7C31B8D2}"/>
                </a:ext>
              </a:extLst>
            </p:cNvPr>
            <p:cNvSpPr/>
            <p:nvPr/>
          </p:nvSpPr>
          <p:spPr bwMode="auto">
            <a:xfrm>
              <a:off x="1125576" y="3064326"/>
              <a:ext cx="2009194" cy="558532"/>
            </a:xfrm>
            <a:prstGeom prst="rect">
              <a:avLst/>
            </a:prstGeom>
            <a:solidFill>
              <a:schemeClr val="bg1"/>
            </a:solidFill>
            <a:ln>
              <a:noFill/>
              <a:headEnd type="none" w="med" len="med"/>
              <a:tailEnd type="none" w="med" len="med"/>
            </a:ln>
            <a:effectLst>
              <a:outerShdw blurRad="152400" sx="101000" sy="101000" algn="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Event Hubs</a:t>
              </a:r>
              <a:endParaRPr kumimoji="0" lang="en-US" sz="12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pic>
          <p:nvPicPr>
            <p:cNvPr id="65" name="Graphic 64">
              <a:extLst>
                <a:ext uri="{FF2B5EF4-FFF2-40B4-BE49-F238E27FC236}">
                  <a16:creationId xmlns:a16="http://schemas.microsoft.com/office/drawing/2014/main" id="{672D7B61-F695-4554-8EDE-59D0BA287EC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378121" y="3175263"/>
              <a:ext cx="336658" cy="336658"/>
            </a:xfrm>
            <a:prstGeom prst="rect">
              <a:avLst/>
            </a:prstGeom>
          </p:spPr>
        </p:pic>
      </p:grpSp>
      <p:sp>
        <p:nvSpPr>
          <p:cNvPr id="79" name="Freeform: Shape 78">
            <a:extLst>
              <a:ext uri="{FF2B5EF4-FFF2-40B4-BE49-F238E27FC236}">
                <a16:creationId xmlns:a16="http://schemas.microsoft.com/office/drawing/2014/main" id="{F1FC6E3E-7B21-4308-A1BD-D1FA565DC3DF}"/>
              </a:ext>
            </a:extLst>
          </p:cNvPr>
          <p:cNvSpPr/>
          <p:nvPr/>
        </p:nvSpPr>
        <p:spPr>
          <a:xfrm>
            <a:off x="584199" y="855663"/>
            <a:ext cx="5657851" cy="332399"/>
          </a:xfrm>
          <a:custGeom>
            <a:avLst/>
            <a:gdLst>
              <a:gd name="connsiteX0" fmla="*/ 0 w 4732020"/>
              <a:gd name="connsiteY0" fmla="*/ 0 h 1164569"/>
              <a:gd name="connsiteX1" fmla="*/ 4732020 w 4732020"/>
              <a:gd name="connsiteY1" fmla="*/ 0 h 1164569"/>
              <a:gd name="connsiteX2" fmla="*/ 4732020 w 4732020"/>
              <a:gd name="connsiteY2" fmla="*/ 1164569 h 1164569"/>
              <a:gd name="connsiteX3" fmla="*/ 0 w 4732020"/>
              <a:gd name="connsiteY3" fmla="*/ 1164569 h 1164569"/>
              <a:gd name="connsiteX4" fmla="*/ 0 w 4732020"/>
              <a:gd name="connsiteY4" fmla="*/ 0 h 1164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2020" h="1164569">
                <a:moveTo>
                  <a:pt x="0" y="0"/>
                </a:moveTo>
                <a:lnTo>
                  <a:pt x="4732020" y="0"/>
                </a:lnTo>
                <a:lnTo>
                  <a:pt x="4732020" y="1164569"/>
                </a:lnTo>
                <a:lnTo>
                  <a:pt x="0" y="116456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spAutoFit/>
          </a:bodyPr>
          <a:lstStyle/>
          <a:p>
            <a:pPr lvl="0" defTabSz="1422400">
              <a:lnSpc>
                <a:spcPct val="90000"/>
              </a:lnSpc>
              <a:spcBef>
                <a:spcPct val="0"/>
              </a:spcBef>
              <a:spcAft>
                <a:spcPts val="600"/>
              </a:spcAft>
              <a:defRPr/>
            </a:pPr>
            <a:r>
              <a:rPr kumimoji="0" lang="en-US" sz="2400" b="0" i="0" u="none" strike="noStrike" kern="1200" cap="none" spc="0" normalizeH="0" baseline="0" noProof="0" dirty="0">
                <a:ln>
                  <a:noFill/>
                </a:ln>
                <a:solidFill>
                  <a:srgbClr val="0078D4"/>
                </a:solidFill>
                <a:effectLst/>
                <a:uLnTx/>
                <a:uFillTx/>
                <a:latin typeface="Segoe UI Semibold"/>
                <a:ea typeface="+mn-ea"/>
                <a:cs typeface="+mn-cs"/>
              </a:rPr>
              <a:t>Resource </a:t>
            </a:r>
            <a:r>
              <a:rPr lang="en-US" sz="2400" dirty="0">
                <a:solidFill>
                  <a:srgbClr val="0078D4"/>
                </a:solidFill>
                <a:latin typeface="Segoe UI Semibold"/>
              </a:rPr>
              <a:t>bindings: </a:t>
            </a:r>
            <a:r>
              <a:rPr kumimoji="0" lang="en-US" sz="2400" b="0" i="0" u="none" strike="noStrike" kern="1200" cap="none" spc="0" normalizeH="0" baseline="0" noProof="0" dirty="0">
                <a:ln>
                  <a:noFill/>
                </a:ln>
                <a:solidFill>
                  <a:srgbClr val="0078D4"/>
                </a:solidFill>
                <a:effectLst/>
                <a:uLnTx/>
                <a:uFillTx/>
                <a:latin typeface="Segoe UI Semibold"/>
                <a:ea typeface="+mn-ea"/>
                <a:cs typeface="+mn-cs"/>
              </a:rPr>
              <a:t>Input</a:t>
            </a:r>
          </a:p>
        </p:txBody>
      </p:sp>
      <p:sp>
        <p:nvSpPr>
          <p:cNvPr id="80" name="Freeform: Shape 79">
            <a:extLst>
              <a:ext uri="{FF2B5EF4-FFF2-40B4-BE49-F238E27FC236}">
                <a16:creationId xmlns:a16="http://schemas.microsoft.com/office/drawing/2014/main" id="{F279AD2F-4067-4658-87C8-CD58CDA29888}"/>
              </a:ext>
            </a:extLst>
          </p:cNvPr>
          <p:cNvSpPr/>
          <p:nvPr/>
        </p:nvSpPr>
        <p:spPr>
          <a:xfrm>
            <a:off x="584199" y="585788"/>
            <a:ext cx="4714875" cy="221599"/>
          </a:xfrm>
          <a:custGeom>
            <a:avLst/>
            <a:gdLst>
              <a:gd name="connsiteX0" fmla="*/ 0 w 4732020"/>
              <a:gd name="connsiteY0" fmla="*/ 0 h 1164569"/>
              <a:gd name="connsiteX1" fmla="*/ 4732020 w 4732020"/>
              <a:gd name="connsiteY1" fmla="*/ 0 h 1164569"/>
              <a:gd name="connsiteX2" fmla="*/ 4732020 w 4732020"/>
              <a:gd name="connsiteY2" fmla="*/ 1164569 h 1164569"/>
              <a:gd name="connsiteX3" fmla="*/ 0 w 4732020"/>
              <a:gd name="connsiteY3" fmla="*/ 1164569 h 1164569"/>
              <a:gd name="connsiteX4" fmla="*/ 0 w 4732020"/>
              <a:gd name="connsiteY4" fmla="*/ 0 h 1164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2020" h="1164569">
                <a:moveTo>
                  <a:pt x="0" y="0"/>
                </a:moveTo>
                <a:lnTo>
                  <a:pt x="4732020" y="0"/>
                </a:lnTo>
                <a:lnTo>
                  <a:pt x="4732020" y="1164569"/>
                </a:lnTo>
                <a:lnTo>
                  <a:pt x="0" y="116456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spAutoFit/>
          </a:bodyPr>
          <a:lstStyle/>
          <a:p>
            <a:pPr marL="0" marR="0" lvl="0" indent="0" algn="l" defTabSz="1422400" rtl="0" eaLnBrk="1" fontAlgn="auto" latinLnBrk="0" hangingPunct="1">
              <a:lnSpc>
                <a:spcPct val="90000"/>
              </a:lnSpc>
              <a:spcBef>
                <a:spcPct val="0"/>
              </a:spcBef>
              <a:spcAft>
                <a:spcPts val="60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Microservice building blocks</a:t>
            </a:r>
          </a:p>
        </p:txBody>
      </p:sp>
      <p:grpSp>
        <p:nvGrpSpPr>
          <p:cNvPr id="70" name="Group 69">
            <a:extLst>
              <a:ext uri="{FF2B5EF4-FFF2-40B4-BE49-F238E27FC236}">
                <a16:creationId xmlns:a16="http://schemas.microsoft.com/office/drawing/2014/main" id="{A6E2D296-649D-46CE-8C39-F122BD591A09}"/>
              </a:ext>
            </a:extLst>
          </p:cNvPr>
          <p:cNvGrpSpPr/>
          <p:nvPr/>
        </p:nvGrpSpPr>
        <p:grpSpPr>
          <a:xfrm>
            <a:off x="3656261" y="2918286"/>
            <a:ext cx="1737360" cy="1737360"/>
            <a:chOff x="7552123" y="135561"/>
            <a:chExt cx="1737360" cy="1737360"/>
          </a:xfrm>
        </p:grpSpPr>
        <p:sp>
          <p:nvSpPr>
            <p:cNvPr id="71" name="Rounded Rectangle 5">
              <a:extLst>
                <a:ext uri="{FF2B5EF4-FFF2-40B4-BE49-F238E27FC236}">
                  <a16:creationId xmlns:a16="http://schemas.microsoft.com/office/drawing/2014/main" id="{0A608E6D-E6BD-4350-BBEA-B7EF9DD7D84E}"/>
                </a:ext>
              </a:extLst>
            </p:cNvPr>
            <p:cNvSpPr/>
            <p:nvPr/>
          </p:nvSpPr>
          <p:spPr bwMode="auto">
            <a:xfrm>
              <a:off x="7552123" y="135561"/>
              <a:ext cx="1737360" cy="1737360"/>
            </a:xfrm>
            <a:prstGeom prst="rect">
              <a:avLst/>
            </a:prstGeom>
            <a:solidFill>
              <a:schemeClr val="bg1"/>
            </a:solidFill>
            <a:ln>
              <a:noFill/>
            </a:ln>
            <a:effectLst>
              <a:outerShdw blurRad="152400" sx="102000" sy="102000" algn="ctr" rotWithShape="0">
                <a:prstClr val="black">
                  <a:alpha val="5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Semibold"/>
                <a:ea typeface="+mn-ea"/>
                <a:cs typeface="+mn-cs"/>
              </a:endParaRPr>
            </a:p>
          </p:txBody>
        </p:sp>
        <p:pic>
          <p:nvPicPr>
            <p:cNvPr id="72" name="Graphic 71">
              <a:extLst>
                <a:ext uri="{FF2B5EF4-FFF2-40B4-BE49-F238E27FC236}">
                  <a16:creationId xmlns:a16="http://schemas.microsoft.com/office/drawing/2014/main" id="{F9598936-B943-4D2D-B93C-270AA0B59DF0}"/>
                </a:ext>
              </a:extLst>
            </p:cNvPr>
            <p:cNvPicPr>
              <a:picLocks noChangeAspect="1"/>
            </p:cNvPicPr>
            <p:nvPr/>
          </p:nvPicPr>
          <p:blipFill rotWithShape="1">
            <a:blip r:embed="rId8">
              <a:extLst>
                <a:ext uri="{96DAC541-7B7A-43D3-8B79-37D633B846F1}">
                  <asvg:svgBlip xmlns:asvg="http://schemas.microsoft.com/office/drawing/2016/SVG/main" r:embed="rId9"/>
                </a:ext>
              </a:extLst>
            </a:blip>
            <a:srcRect l="9333" t="18330" r="9333" b="18330"/>
            <a:stretch/>
          </p:blipFill>
          <p:spPr>
            <a:xfrm>
              <a:off x="7936554" y="627119"/>
              <a:ext cx="968498" cy="754245"/>
            </a:xfrm>
            <a:prstGeom prst="rect">
              <a:avLst/>
            </a:prstGeom>
          </p:spPr>
        </p:pic>
      </p:grpSp>
    </p:spTree>
    <p:extLst>
      <p:ext uri="{BB962C8B-B14F-4D97-AF65-F5344CB8AC3E}">
        <p14:creationId xmlns:p14="http://schemas.microsoft.com/office/powerpoint/2010/main" val="160439343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9"/>
                                        </p:tgtEl>
                                        <p:attrNameLst>
                                          <p:attrName>style.visibility</p:attrName>
                                        </p:attrNameLst>
                                      </p:cBhvr>
                                      <p:to>
                                        <p:strVal val="visible"/>
                                      </p:to>
                                    </p:set>
                                    <p:animEffect transition="in" filter="fade">
                                      <p:cBhvr>
                                        <p:cTn id="7" dur="500"/>
                                        <p:tgtEl>
                                          <p:spTgt spid="79"/>
                                        </p:tgtEl>
                                      </p:cBhvr>
                                    </p:animEffect>
                                  </p:childTnLst>
                                </p:cTn>
                              </p:par>
                              <p:par>
                                <p:cTn id="8" presetID="42" presetClass="path" presetSubtype="0" decel="100000" fill="hold" grpId="1" nodeType="withEffect">
                                  <p:stCondLst>
                                    <p:cond delay="0"/>
                                  </p:stCondLst>
                                  <p:childTnLst>
                                    <p:animMotion origin="layout" path="M 1.66667E-6 -1.85185E-6 L 1.66667E-6 0.03773 " pathEditMode="relative" rAng="0" ptsTypes="AA">
                                      <p:cBhvr>
                                        <p:cTn id="9" dur="750" spd="-100000" fill="hold"/>
                                        <p:tgtEl>
                                          <p:spTgt spid="79"/>
                                        </p:tgtEl>
                                        <p:attrNameLst>
                                          <p:attrName>ppt_x</p:attrName>
                                          <p:attrName>ppt_y</p:attrName>
                                        </p:attrNameLst>
                                      </p:cBhvr>
                                      <p:rCtr x="0" y="1875"/>
                                    </p:animMotion>
                                  </p:childTnLst>
                                </p:cTn>
                              </p:par>
                              <p:par>
                                <p:cTn id="10" presetID="10" presetClass="entr" presetSubtype="0" fill="hold" nodeType="withEffect">
                                  <p:stCondLst>
                                    <p:cond delay="0"/>
                                  </p:stCondLst>
                                  <p:childTnLst>
                                    <p:set>
                                      <p:cBhvr>
                                        <p:cTn id="11" dur="1" fill="hold">
                                          <p:stCondLst>
                                            <p:cond delay="0"/>
                                          </p:stCondLst>
                                        </p:cTn>
                                        <p:tgtEl>
                                          <p:spTgt spid="70"/>
                                        </p:tgtEl>
                                        <p:attrNameLst>
                                          <p:attrName>style.visibility</p:attrName>
                                        </p:attrNameLst>
                                      </p:cBhvr>
                                      <p:to>
                                        <p:strVal val="visible"/>
                                      </p:to>
                                    </p:set>
                                    <p:animEffect transition="in" filter="fade">
                                      <p:cBhvr>
                                        <p:cTn id="12" dur="500"/>
                                        <p:tgtEl>
                                          <p:spTgt spid="70"/>
                                        </p:tgtEl>
                                      </p:cBhvr>
                                    </p:animEffect>
                                  </p:childTnLst>
                                </p:cTn>
                              </p:par>
                              <p:par>
                                <p:cTn id="13" presetID="42" presetClass="path" presetSubtype="0" decel="100000" fill="hold" nodeType="withEffect">
                                  <p:stCondLst>
                                    <p:cond delay="0"/>
                                  </p:stCondLst>
                                  <p:childTnLst>
                                    <p:animMotion origin="layout" path="M -3.75E-6 -3.33333E-6 L -3.75E-6 0.03773 " pathEditMode="relative" rAng="0" ptsTypes="AA">
                                      <p:cBhvr>
                                        <p:cTn id="14" dur="750" spd="-100000" fill="hold"/>
                                        <p:tgtEl>
                                          <p:spTgt spid="70"/>
                                        </p:tgtEl>
                                        <p:attrNameLst>
                                          <p:attrName>ppt_x</p:attrName>
                                          <p:attrName>ppt_y</p:attrName>
                                        </p:attrNameLst>
                                      </p:cBhvr>
                                      <p:rCtr x="0" y="1875"/>
                                    </p:animMotion>
                                  </p:childTnLst>
                                </p:cTn>
                              </p:par>
                              <p:par>
                                <p:cTn id="15" presetID="22" presetClass="entr" presetSubtype="8" fill="hold" nodeType="withEffect">
                                  <p:stCondLst>
                                    <p:cond delay="250"/>
                                  </p:stCondLst>
                                  <p:childTnLst>
                                    <p:set>
                                      <p:cBhvr>
                                        <p:cTn id="16" dur="1" fill="hold">
                                          <p:stCondLst>
                                            <p:cond delay="0"/>
                                          </p:stCondLst>
                                        </p:cTn>
                                        <p:tgtEl>
                                          <p:spTgt spid="19"/>
                                        </p:tgtEl>
                                        <p:attrNameLst>
                                          <p:attrName>style.visibility</p:attrName>
                                        </p:attrNameLst>
                                      </p:cBhvr>
                                      <p:to>
                                        <p:strVal val="visible"/>
                                      </p:to>
                                    </p:set>
                                    <p:animEffect transition="in" filter="wipe(left)">
                                      <p:cBhvr>
                                        <p:cTn id="17" dur="500"/>
                                        <p:tgtEl>
                                          <p:spTgt spid="19"/>
                                        </p:tgtEl>
                                      </p:cBhvr>
                                    </p:animEffect>
                                  </p:childTnLst>
                                </p:cTn>
                              </p:par>
                              <p:par>
                                <p:cTn id="18" presetID="10" presetClass="entr" presetSubtype="0" fill="hold" nodeType="with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par>
                                <p:cTn id="21" presetID="42" presetClass="path" presetSubtype="0" decel="100000" fill="hold" nodeType="withEffect">
                                  <p:stCondLst>
                                    <p:cond delay="0"/>
                                  </p:stCondLst>
                                  <p:childTnLst>
                                    <p:animMotion origin="layout" path="M 4.16667E-6 -4.81481E-6 L 4.16667E-6 0.03774 " pathEditMode="relative" rAng="0" ptsTypes="AA">
                                      <p:cBhvr>
                                        <p:cTn id="22" dur="750" spd="-100000" fill="hold"/>
                                        <p:tgtEl>
                                          <p:spTgt spid="7"/>
                                        </p:tgtEl>
                                        <p:attrNameLst>
                                          <p:attrName>ppt_x</p:attrName>
                                          <p:attrName>ppt_y</p:attrName>
                                        </p:attrNameLst>
                                      </p:cBhvr>
                                      <p:rCtr x="0" y="1875"/>
                                    </p:animMotion>
                                  </p:childTnLst>
                                </p:cTn>
                              </p:par>
                            </p:childTnLst>
                          </p:cTn>
                        </p:par>
                      </p:childTnLst>
                    </p:cTn>
                  </p:par>
                  <p:par>
                    <p:cTn id="23" fill="hold">
                      <p:stCondLst>
                        <p:cond delay="indefinite"/>
                      </p:stCondLst>
                      <p:childTnLst>
                        <p:par>
                          <p:cTn id="24" fill="hold">
                            <p:stCondLst>
                              <p:cond delay="0"/>
                            </p:stCondLst>
                            <p:childTnLst>
                              <p:par>
                                <p:cTn id="25" presetID="22" presetClass="entr" presetSubtype="2"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wipe(right)">
                                      <p:cBhvr>
                                        <p:cTn id="27" dur="500"/>
                                        <p:tgtEl>
                                          <p:spTgt spid="3"/>
                                        </p:tgtEl>
                                      </p:cBhvr>
                                    </p:animEffect>
                                  </p:childTnLst>
                                </p:cTn>
                              </p:par>
                              <p:par>
                                <p:cTn id="28" presetID="2" presetClass="entr" presetSubtype="8" decel="100000" fill="hold" nodeType="withEffect">
                                  <p:stCondLst>
                                    <p:cond delay="0"/>
                                  </p:stCondLst>
                                  <p:childTnLst>
                                    <p:set>
                                      <p:cBhvr>
                                        <p:cTn id="29" dur="1" fill="hold">
                                          <p:stCondLst>
                                            <p:cond delay="0"/>
                                          </p:stCondLst>
                                        </p:cTn>
                                        <p:tgtEl>
                                          <p:spTgt spid="20"/>
                                        </p:tgtEl>
                                        <p:attrNameLst>
                                          <p:attrName>style.visibility</p:attrName>
                                        </p:attrNameLst>
                                      </p:cBhvr>
                                      <p:to>
                                        <p:strVal val="visible"/>
                                      </p:to>
                                    </p:set>
                                    <p:anim calcmode="lin" valueType="num">
                                      <p:cBhvr additive="base">
                                        <p:cTn id="30" dur="500" fill="hold"/>
                                        <p:tgtEl>
                                          <p:spTgt spid="20"/>
                                        </p:tgtEl>
                                        <p:attrNameLst>
                                          <p:attrName>ppt_x</p:attrName>
                                        </p:attrNameLst>
                                      </p:cBhvr>
                                      <p:tavLst>
                                        <p:tav tm="0">
                                          <p:val>
                                            <p:strVal val="0-#ppt_w/2"/>
                                          </p:val>
                                        </p:tav>
                                        <p:tav tm="100000">
                                          <p:val>
                                            <p:strVal val="#ppt_x"/>
                                          </p:val>
                                        </p:tav>
                                      </p:tavLst>
                                    </p:anim>
                                    <p:anim calcmode="lin" valueType="num">
                                      <p:cBhvr additive="base">
                                        <p:cTn id="31" dur="500" fill="hold"/>
                                        <p:tgtEl>
                                          <p:spTgt spid="20"/>
                                        </p:tgtEl>
                                        <p:attrNameLst>
                                          <p:attrName>ppt_y</p:attrName>
                                        </p:attrNameLst>
                                      </p:cBhvr>
                                      <p:tavLst>
                                        <p:tav tm="0">
                                          <p:val>
                                            <p:strVal val="#ppt_y"/>
                                          </p:val>
                                        </p:tav>
                                        <p:tav tm="100000">
                                          <p:val>
                                            <p:strVal val="#ppt_y"/>
                                          </p:val>
                                        </p:tav>
                                      </p:tavLst>
                                    </p:anim>
                                  </p:childTnLst>
                                </p:cTn>
                              </p:par>
                              <p:par>
                                <p:cTn id="32" presetID="64" presetClass="path" presetSubtype="0" accel="50000" decel="50000" fill="hold" nodeType="withEffect">
                                  <p:stCondLst>
                                    <p:cond delay="500"/>
                                  </p:stCondLst>
                                  <p:childTnLst>
                                    <p:animMotion origin="layout" path="M 2.70833E-6 -4.81481E-6 L 2.70833E-6 -0.20879 " pathEditMode="relative" rAng="0" ptsTypes="AA">
                                      <p:cBhvr>
                                        <p:cTn id="33" dur="1000" fill="hold"/>
                                        <p:tgtEl>
                                          <p:spTgt spid="20"/>
                                        </p:tgtEl>
                                        <p:attrNameLst>
                                          <p:attrName>ppt_x</p:attrName>
                                          <p:attrName>ppt_y</p:attrName>
                                        </p:attrNameLst>
                                      </p:cBhvr>
                                      <p:rCtr x="0" y="-10440"/>
                                    </p:animMotion>
                                  </p:childTnLst>
                                </p:cTn>
                              </p:par>
                              <p:par>
                                <p:cTn id="34" presetID="2" presetClass="entr" presetSubtype="8" decel="100000" fill="hold" nodeType="withEffect">
                                  <p:stCondLst>
                                    <p:cond delay="0"/>
                                  </p:stCondLst>
                                  <p:childTnLst>
                                    <p:set>
                                      <p:cBhvr>
                                        <p:cTn id="35" dur="1" fill="hold">
                                          <p:stCondLst>
                                            <p:cond delay="0"/>
                                          </p:stCondLst>
                                        </p:cTn>
                                        <p:tgtEl>
                                          <p:spTgt spid="26"/>
                                        </p:tgtEl>
                                        <p:attrNameLst>
                                          <p:attrName>style.visibility</p:attrName>
                                        </p:attrNameLst>
                                      </p:cBhvr>
                                      <p:to>
                                        <p:strVal val="visible"/>
                                      </p:to>
                                    </p:set>
                                    <p:anim calcmode="lin" valueType="num">
                                      <p:cBhvr additive="base">
                                        <p:cTn id="36" dur="500" fill="hold"/>
                                        <p:tgtEl>
                                          <p:spTgt spid="26"/>
                                        </p:tgtEl>
                                        <p:attrNameLst>
                                          <p:attrName>ppt_x</p:attrName>
                                        </p:attrNameLst>
                                      </p:cBhvr>
                                      <p:tavLst>
                                        <p:tav tm="0">
                                          <p:val>
                                            <p:strVal val="0-#ppt_w/2"/>
                                          </p:val>
                                        </p:tav>
                                        <p:tav tm="100000">
                                          <p:val>
                                            <p:strVal val="#ppt_x"/>
                                          </p:val>
                                        </p:tav>
                                      </p:tavLst>
                                    </p:anim>
                                    <p:anim calcmode="lin" valueType="num">
                                      <p:cBhvr additive="base">
                                        <p:cTn id="37" dur="500" fill="hold"/>
                                        <p:tgtEl>
                                          <p:spTgt spid="26"/>
                                        </p:tgtEl>
                                        <p:attrNameLst>
                                          <p:attrName>ppt_y</p:attrName>
                                        </p:attrNameLst>
                                      </p:cBhvr>
                                      <p:tavLst>
                                        <p:tav tm="0">
                                          <p:val>
                                            <p:strVal val="#ppt_y"/>
                                          </p:val>
                                        </p:tav>
                                        <p:tav tm="100000">
                                          <p:val>
                                            <p:strVal val="#ppt_y"/>
                                          </p:val>
                                        </p:tav>
                                      </p:tavLst>
                                    </p:anim>
                                  </p:childTnLst>
                                </p:cTn>
                              </p:par>
                              <p:par>
                                <p:cTn id="38" presetID="64" presetClass="path" presetSubtype="0" accel="50000" decel="50000" fill="hold" nodeType="withEffect">
                                  <p:stCondLst>
                                    <p:cond delay="500"/>
                                  </p:stCondLst>
                                  <p:childTnLst>
                                    <p:animMotion origin="layout" path="M 2.70833E-6 -4.81481E-6 L 2.70833E-6 0.22246 " pathEditMode="relative" rAng="0" ptsTypes="AA">
                                      <p:cBhvr>
                                        <p:cTn id="39" dur="1000" fill="hold"/>
                                        <p:tgtEl>
                                          <p:spTgt spid="26"/>
                                        </p:tgtEl>
                                        <p:attrNameLst>
                                          <p:attrName>ppt_x</p:attrName>
                                          <p:attrName>ppt_y</p:attrName>
                                        </p:attrNameLst>
                                      </p:cBhvr>
                                      <p:rCtr x="0" y="11111"/>
                                    </p:animMotion>
                                  </p:childTnLst>
                                </p:cTn>
                              </p:par>
                              <p:par>
                                <p:cTn id="40" presetID="2" presetClass="entr" presetSubtype="8" decel="100000" fill="hold" nodeType="withEffect">
                                  <p:stCondLst>
                                    <p:cond delay="0"/>
                                  </p:stCondLst>
                                  <p:childTnLst>
                                    <p:set>
                                      <p:cBhvr>
                                        <p:cTn id="41" dur="1" fill="hold">
                                          <p:stCondLst>
                                            <p:cond delay="0"/>
                                          </p:stCondLst>
                                        </p:cTn>
                                        <p:tgtEl>
                                          <p:spTgt spid="32"/>
                                        </p:tgtEl>
                                        <p:attrNameLst>
                                          <p:attrName>style.visibility</p:attrName>
                                        </p:attrNameLst>
                                      </p:cBhvr>
                                      <p:to>
                                        <p:strVal val="visible"/>
                                      </p:to>
                                    </p:set>
                                    <p:anim calcmode="lin" valueType="num">
                                      <p:cBhvr additive="base">
                                        <p:cTn id="42" dur="500" fill="hold"/>
                                        <p:tgtEl>
                                          <p:spTgt spid="32"/>
                                        </p:tgtEl>
                                        <p:attrNameLst>
                                          <p:attrName>ppt_x</p:attrName>
                                        </p:attrNameLst>
                                      </p:cBhvr>
                                      <p:tavLst>
                                        <p:tav tm="0">
                                          <p:val>
                                            <p:strVal val="0-#ppt_w/2"/>
                                          </p:val>
                                        </p:tav>
                                        <p:tav tm="100000">
                                          <p:val>
                                            <p:strVal val="#ppt_x"/>
                                          </p:val>
                                        </p:tav>
                                      </p:tavLst>
                                    </p:anim>
                                    <p:anim calcmode="lin" valueType="num">
                                      <p:cBhvr additive="base">
                                        <p:cTn id="43" dur="500" fill="hold"/>
                                        <p:tgtEl>
                                          <p:spTgt spid="32"/>
                                        </p:tgtEl>
                                        <p:attrNameLst>
                                          <p:attrName>ppt_y</p:attrName>
                                        </p:attrNameLst>
                                      </p:cBhvr>
                                      <p:tavLst>
                                        <p:tav tm="0">
                                          <p:val>
                                            <p:strVal val="#ppt_y"/>
                                          </p:val>
                                        </p:tav>
                                        <p:tav tm="100000">
                                          <p:val>
                                            <p:strVal val="#ppt_y"/>
                                          </p:val>
                                        </p:tav>
                                      </p:tavLst>
                                    </p:anim>
                                  </p:childTnLst>
                                </p:cTn>
                              </p:par>
                              <p:par>
                                <p:cTn id="44" presetID="64" presetClass="path" presetSubtype="0" accel="50000" decel="50000" fill="hold" nodeType="withEffect">
                                  <p:stCondLst>
                                    <p:cond delay="500"/>
                                  </p:stCondLst>
                                  <p:childTnLst>
                                    <p:animMotion origin="layout" path="M 2.70833E-6 -4.81481E-6 L 2.70833E-6 -0.06435 " pathEditMode="relative" rAng="0" ptsTypes="AA">
                                      <p:cBhvr>
                                        <p:cTn id="45" dur="1000" fill="hold"/>
                                        <p:tgtEl>
                                          <p:spTgt spid="32"/>
                                        </p:tgtEl>
                                        <p:attrNameLst>
                                          <p:attrName>ppt_x</p:attrName>
                                          <p:attrName>ppt_y</p:attrName>
                                        </p:attrNameLst>
                                      </p:cBhvr>
                                      <p:rCtr x="0" y="-3218"/>
                                    </p:animMotion>
                                  </p:childTnLst>
                                </p:cTn>
                              </p:par>
                              <p:par>
                                <p:cTn id="46" presetID="2" presetClass="entr" presetSubtype="8" decel="100000" fill="hold" nodeType="withEffect">
                                  <p:stCondLst>
                                    <p:cond delay="0"/>
                                  </p:stCondLst>
                                  <p:childTnLst>
                                    <p:set>
                                      <p:cBhvr>
                                        <p:cTn id="47" dur="1" fill="hold">
                                          <p:stCondLst>
                                            <p:cond delay="0"/>
                                          </p:stCondLst>
                                        </p:cTn>
                                        <p:tgtEl>
                                          <p:spTgt spid="38"/>
                                        </p:tgtEl>
                                        <p:attrNameLst>
                                          <p:attrName>style.visibility</p:attrName>
                                        </p:attrNameLst>
                                      </p:cBhvr>
                                      <p:to>
                                        <p:strVal val="visible"/>
                                      </p:to>
                                    </p:set>
                                    <p:anim calcmode="lin" valueType="num">
                                      <p:cBhvr additive="base">
                                        <p:cTn id="48" dur="500" fill="hold"/>
                                        <p:tgtEl>
                                          <p:spTgt spid="38"/>
                                        </p:tgtEl>
                                        <p:attrNameLst>
                                          <p:attrName>ppt_x</p:attrName>
                                        </p:attrNameLst>
                                      </p:cBhvr>
                                      <p:tavLst>
                                        <p:tav tm="0">
                                          <p:val>
                                            <p:strVal val="0-#ppt_w/2"/>
                                          </p:val>
                                        </p:tav>
                                        <p:tav tm="100000">
                                          <p:val>
                                            <p:strVal val="#ppt_x"/>
                                          </p:val>
                                        </p:tav>
                                      </p:tavLst>
                                    </p:anim>
                                    <p:anim calcmode="lin" valueType="num">
                                      <p:cBhvr additive="base">
                                        <p:cTn id="49" dur="500" fill="hold"/>
                                        <p:tgtEl>
                                          <p:spTgt spid="38"/>
                                        </p:tgtEl>
                                        <p:attrNameLst>
                                          <p:attrName>ppt_y</p:attrName>
                                        </p:attrNameLst>
                                      </p:cBhvr>
                                      <p:tavLst>
                                        <p:tav tm="0">
                                          <p:val>
                                            <p:strVal val="#ppt_y"/>
                                          </p:val>
                                        </p:tav>
                                        <p:tav tm="100000">
                                          <p:val>
                                            <p:strVal val="#ppt_y"/>
                                          </p:val>
                                        </p:tav>
                                      </p:tavLst>
                                    </p:anim>
                                  </p:childTnLst>
                                </p:cTn>
                              </p:par>
                              <p:par>
                                <p:cTn id="50" presetID="64" presetClass="path" presetSubtype="0" accel="50000" decel="50000" fill="hold" nodeType="withEffect">
                                  <p:stCondLst>
                                    <p:cond delay="500"/>
                                  </p:stCondLst>
                                  <p:childTnLst>
                                    <p:animMotion origin="layout" path="M 2.70833E-6 -4.81481E-6 L 2.70833E-6 0.07848 " pathEditMode="relative" rAng="0" ptsTypes="AA">
                                      <p:cBhvr>
                                        <p:cTn id="51" dur="1000" fill="hold"/>
                                        <p:tgtEl>
                                          <p:spTgt spid="38"/>
                                        </p:tgtEl>
                                        <p:attrNameLst>
                                          <p:attrName>ppt_x</p:attrName>
                                          <p:attrName>ppt_y</p:attrName>
                                        </p:attrNameLst>
                                      </p:cBhvr>
                                      <p:rCtr x="0" y="3912"/>
                                    </p:animMotion>
                                  </p:childTnLst>
                                </p:cTn>
                              </p:par>
                            </p:childTnLst>
                          </p:cTn>
                        </p:par>
                        <p:par>
                          <p:cTn id="52" fill="hold">
                            <p:stCondLst>
                              <p:cond delay="1500"/>
                            </p:stCondLst>
                            <p:childTnLst>
                              <p:par>
                                <p:cTn id="53" presetID="1" presetClass="entr" presetSubtype="0" fill="hold" nodeType="afterEffect">
                                  <p:stCondLst>
                                    <p:cond delay="0"/>
                                  </p:stCondLst>
                                  <p:childTnLst>
                                    <p:set>
                                      <p:cBhvr>
                                        <p:cTn id="54" dur="1" fill="hold">
                                          <p:stCondLst>
                                            <p:cond delay="0"/>
                                          </p:stCondLst>
                                        </p:cTn>
                                        <p:tgtEl>
                                          <p:spTgt spid="62"/>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4"/>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50"/>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56"/>
                                        </p:tgtEl>
                                        <p:attrNameLst>
                                          <p:attrName>style.visibility</p:attrName>
                                        </p:attrNameLst>
                                      </p:cBhvr>
                                      <p:to>
                                        <p:strVal val="visible"/>
                                      </p:to>
                                    </p:set>
                                  </p:childTnLst>
                                </p:cTn>
                              </p:par>
                              <p:par>
                                <p:cTn id="61" presetID="1" presetClass="exit" presetSubtype="0" fill="hold" nodeType="withEffect">
                                  <p:stCondLst>
                                    <p:cond delay="0"/>
                                  </p:stCondLst>
                                  <p:childTnLst>
                                    <p:set>
                                      <p:cBhvr>
                                        <p:cTn id="62" dur="1" fill="hold">
                                          <p:stCondLst>
                                            <p:cond delay="0"/>
                                          </p:stCondLst>
                                        </p:cTn>
                                        <p:tgtEl>
                                          <p:spTgt spid="20"/>
                                        </p:tgtEl>
                                        <p:attrNameLst>
                                          <p:attrName>style.visibility</p:attrName>
                                        </p:attrNameLst>
                                      </p:cBhvr>
                                      <p:to>
                                        <p:strVal val="hidden"/>
                                      </p:to>
                                    </p:set>
                                  </p:childTnLst>
                                </p:cTn>
                              </p:par>
                              <p:par>
                                <p:cTn id="63" presetID="1" presetClass="exit" presetSubtype="0" fill="hold" nodeType="withEffect">
                                  <p:stCondLst>
                                    <p:cond delay="0"/>
                                  </p:stCondLst>
                                  <p:childTnLst>
                                    <p:set>
                                      <p:cBhvr>
                                        <p:cTn id="64" dur="1" fill="hold">
                                          <p:stCondLst>
                                            <p:cond delay="0"/>
                                          </p:stCondLst>
                                        </p:cTn>
                                        <p:tgtEl>
                                          <p:spTgt spid="26"/>
                                        </p:tgtEl>
                                        <p:attrNameLst>
                                          <p:attrName>style.visibility</p:attrName>
                                        </p:attrNameLst>
                                      </p:cBhvr>
                                      <p:to>
                                        <p:strVal val="hidden"/>
                                      </p:to>
                                    </p:set>
                                  </p:childTnLst>
                                </p:cTn>
                              </p:par>
                              <p:par>
                                <p:cTn id="65" presetID="1" presetClass="exit" presetSubtype="0" fill="hold" nodeType="withEffect">
                                  <p:stCondLst>
                                    <p:cond delay="0"/>
                                  </p:stCondLst>
                                  <p:childTnLst>
                                    <p:set>
                                      <p:cBhvr>
                                        <p:cTn id="66" dur="1" fill="hold">
                                          <p:stCondLst>
                                            <p:cond delay="0"/>
                                          </p:stCondLst>
                                        </p:cTn>
                                        <p:tgtEl>
                                          <p:spTgt spid="32"/>
                                        </p:tgtEl>
                                        <p:attrNameLst>
                                          <p:attrName>style.visibility</p:attrName>
                                        </p:attrNameLst>
                                      </p:cBhvr>
                                      <p:to>
                                        <p:strVal val="hidden"/>
                                      </p:to>
                                    </p:set>
                                  </p:childTnLst>
                                </p:cTn>
                              </p:par>
                              <p:par>
                                <p:cTn id="67" presetID="1" presetClass="exit" presetSubtype="0" fill="hold" nodeType="withEffect">
                                  <p:stCondLst>
                                    <p:cond delay="0"/>
                                  </p:stCondLst>
                                  <p:childTnLst>
                                    <p:set>
                                      <p:cBhvr>
                                        <p:cTn id="68" dur="1" fill="hold">
                                          <p:stCondLst>
                                            <p:cond delay="0"/>
                                          </p:stCondLst>
                                        </p:cTn>
                                        <p:tgtEl>
                                          <p:spTgt spid="38"/>
                                        </p:tgtEl>
                                        <p:attrNameLst>
                                          <p:attrName>style.visibility</p:attrName>
                                        </p:attrNameLst>
                                      </p:cBhvr>
                                      <p:to>
                                        <p:strVal val="hidden"/>
                                      </p:to>
                                    </p:se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68"/>
                                        </p:tgtEl>
                                        <p:attrNameLst>
                                          <p:attrName>style.visibility</p:attrName>
                                        </p:attrNameLst>
                                      </p:cBhvr>
                                      <p:to>
                                        <p:strVal val="visible"/>
                                      </p:to>
                                    </p:set>
                                    <p:animEffect transition="in" filter="fade">
                                      <p:cBhvr>
                                        <p:cTn id="73" dur="500"/>
                                        <p:tgtEl>
                                          <p:spTgt spid="68"/>
                                        </p:tgtEl>
                                      </p:cBhvr>
                                    </p:animEffect>
                                  </p:childTnLst>
                                </p:cTn>
                              </p:par>
                              <p:par>
                                <p:cTn id="74" presetID="42" presetClass="path" presetSubtype="0" decel="100000" fill="hold" nodeType="withEffect">
                                  <p:stCondLst>
                                    <p:cond delay="0"/>
                                  </p:stCondLst>
                                  <p:childTnLst>
                                    <p:animMotion origin="layout" path="M -1.45833E-6 -1.85185E-6 L -1.45833E-6 0.03773 " pathEditMode="relative" rAng="0" ptsTypes="AA">
                                      <p:cBhvr>
                                        <p:cTn id="75" dur="750" spd="-100000" fill="hold"/>
                                        <p:tgtEl>
                                          <p:spTgt spid="68"/>
                                        </p:tgtEl>
                                        <p:attrNameLst>
                                          <p:attrName>ppt_x</p:attrName>
                                          <p:attrName>ppt_y</p:attrName>
                                        </p:attrNameLst>
                                      </p:cBhvr>
                                      <p:rCtr x="0" y="187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 grpId="0"/>
      <p:bldP spid="79" grpId="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8" name="Group 117">
            <a:extLst>
              <a:ext uri="{FF2B5EF4-FFF2-40B4-BE49-F238E27FC236}">
                <a16:creationId xmlns:a16="http://schemas.microsoft.com/office/drawing/2014/main" id="{5B6F57A0-17F3-4E82-A11E-9D6C5ADBAA56}"/>
              </a:ext>
            </a:extLst>
          </p:cNvPr>
          <p:cNvGrpSpPr/>
          <p:nvPr/>
        </p:nvGrpSpPr>
        <p:grpSpPr>
          <a:xfrm>
            <a:off x="2625298" y="3705289"/>
            <a:ext cx="3471712" cy="2563749"/>
            <a:chOff x="2625298" y="3705289"/>
            <a:chExt cx="3471712" cy="2563749"/>
          </a:xfrm>
        </p:grpSpPr>
        <p:sp>
          <p:nvSpPr>
            <p:cNvPr id="18" name="Rectangle 17">
              <a:extLst>
                <a:ext uri="{FF2B5EF4-FFF2-40B4-BE49-F238E27FC236}">
                  <a16:creationId xmlns:a16="http://schemas.microsoft.com/office/drawing/2014/main" id="{5E33AEC3-F077-4C29-BA31-2AA8A20BE054}"/>
                </a:ext>
              </a:extLst>
            </p:cNvPr>
            <p:cNvSpPr/>
            <p:nvPr/>
          </p:nvSpPr>
          <p:spPr bwMode="auto">
            <a:xfrm>
              <a:off x="2625298" y="4333998"/>
              <a:ext cx="3461603" cy="1935040"/>
            </a:xfrm>
            <a:prstGeom prst="rect">
              <a:avLst/>
            </a:prstGeom>
            <a:solidFill>
              <a:schemeClr val="bg1"/>
            </a:solidFill>
            <a:ln w="7710" cap="flat">
              <a:noFill/>
              <a:prstDash val="solid"/>
              <a:miter/>
            </a:ln>
            <a:effectLst>
              <a:outerShdw blurRad="190500" sx="102000" sy="102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91440" rIns="36576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onsolas" panose="020B0609020204030204" pitchFamily="49" charset="0"/>
                  <a:ea typeface="Segoe UI Symbol"/>
                  <a:cs typeface="+mn-cs"/>
                </a:rPr>
                <a:t>{</a:t>
              </a:r>
            </a:p>
            <a:p>
              <a:pPr marL="0" marR="0" lvl="0" indent="0" algn="l" defTabSz="932472" rtl="0" eaLnBrk="1" fontAlgn="base"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onsolas" panose="020B0609020204030204" pitchFamily="49" charset="0"/>
                  <a:ea typeface="Segoe UI Symbol"/>
                  <a:cs typeface="+mn-cs"/>
                </a:rPr>
                <a:t>  "data":</a:t>
              </a:r>
            </a:p>
            <a:p>
              <a:pPr marL="0" marR="0" lvl="0" indent="0" algn="l" defTabSz="932472" rtl="0" eaLnBrk="1" fontAlgn="base"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onsolas" panose="020B0609020204030204" pitchFamily="49" charset="0"/>
                  <a:ea typeface="Segoe UI Symbol"/>
                  <a:cs typeface="+mn-cs"/>
                </a:rPr>
                <a:t>  {</a:t>
              </a:r>
            </a:p>
            <a:p>
              <a:pPr marL="0" marR="0" lvl="0" indent="0" algn="l" defTabSz="932472" rtl="0" eaLnBrk="1" fontAlgn="base"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onsolas" panose="020B0609020204030204" pitchFamily="49" charset="0"/>
                  <a:ea typeface="Segoe UI Symbol"/>
                  <a:cs typeface="+mn-cs"/>
                </a:rPr>
                <a:t>    "sku":"v100",</a:t>
              </a:r>
            </a:p>
            <a:p>
              <a:pPr marL="0" marR="0" lvl="0" indent="0" algn="l" defTabSz="932472" rtl="0" eaLnBrk="1" fontAlgn="base"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onsolas" panose="020B0609020204030204" pitchFamily="49" charset="0"/>
                  <a:ea typeface="Segoe UI Symbol"/>
                  <a:cs typeface="+mn-cs"/>
                </a:rPr>
                <a:t>    "quantity":"50"</a:t>
              </a:r>
            </a:p>
            <a:p>
              <a:pPr marL="0" marR="0" lvl="0" indent="0" algn="l" defTabSz="932472" rtl="0" eaLnBrk="1" fontAlgn="base"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onsolas" panose="020B0609020204030204" pitchFamily="49" charset="0"/>
                  <a:ea typeface="Segoe UI Symbol"/>
                  <a:cs typeface="+mn-cs"/>
                </a:rPr>
                <a:t>  }</a:t>
              </a:r>
            </a:p>
            <a:p>
              <a:pPr marL="0" marR="0" lvl="0" indent="0" algn="l" defTabSz="932472" rtl="0" eaLnBrk="1" fontAlgn="base"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onsolas" panose="020B0609020204030204" pitchFamily="49" charset="0"/>
                  <a:ea typeface="Segoe UI Symbol"/>
                  <a:cs typeface="+mn-cs"/>
                </a:rPr>
                <a:t>}</a:t>
              </a:r>
            </a:p>
          </p:txBody>
        </p:sp>
        <p:sp>
          <p:nvSpPr>
            <p:cNvPr id="28" name="TextBox 27">
              <a:extLst>
                <a:ext uri="{FF2B5EF4-FFF2-40B4-BE49-F238E27FC236}">
                  <a16:creationId xmlns:a16="http://schemas.microsoft.com/office/drawing/2014/main" id="{BF978B7B-F569-4BC7-BF69-106AF7E13848}"/>
                </a:ext>
              </a:extLst>
            </p:cNvPr>
            <p:cNvSpPr txBox="1"/>
            <p:nvPr/>
          </p:nvSpPr>
          <p:spPr>
            <a:xfrm>
              <a:off x="2629842" y="3705289"/>
              <a:ext cx="3467168" cy="523220"/>
            </a:xfrm>
            <a:prstGeom prst="rect">
              <a:avLst/>
            </a:prstGeom>
            <a:noFill/>
          </p:spPr>
          <p:txBody>
            <a:bodyPr wrap="non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Post</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4"/>
                  </a:solidFill>
                  <a:effectLst/>
                  <a:uLnTx/>
                  <a:uFillTx/>
                  <a:latin typeface="Segoe UI"/>
                  <a:ea typeface="+mn-ea"/>
                  <a:cs typeface="+mn-cs"/>
                </a:rPr>
                <a:t>http://localhost:3500/v1.0/bindings/myDatabase</a:t>
              </a:r>
            </a:p>
          </p:txBody>
        </p:sp>
      </p:grpSp>
      <p:sp>
        <p:nvSpPr>
          <p:cNvPr id="104" name="Freeform: Shape 103">
            <a:extLst>
              <a:ext uri="{FF2B5EF4-FFF2-40B4-BE49-F238E27FC236}">
                <a16:creationId xmlns:a16="http://schemas.microsoft.com/office/drawing/2014/main" id="{D126FED5-8E37-4BFA-8B39-F353E0DB940B}"/>
              </a:ext>
            </a:extLst>
          </p:cNvPr>
          <p:cNvSpPr/>
          <p:nvPr/>
        </p:nvSpPr>
        <p:spPr>
          <a:xfrm>
            <a:off x="584199" y="855663"/>
            <a:ext cx="5657851" cy="332399"/>
          </a:xfrm>
          <a:custGeom>
            <a:avLst/>
            <a:gdLst>
              <a:gd name="connsiteX0" fmla="*/ 0 w 4732020"/>
              <a:gd name="connsiteY0" fmla="*/ 0 h 1164569"/>
              <a:gd name="connsiteX1" fmla="*/ 4732020 w 4732020"/>
              <a:gd name="connsiteY1" fmla="*/ 0 h 1164569"/>
              <a:gd name="connsiteX2" fmla="*/ 4732020 w 4732020"/>
              <a:gd name="connsiteY2" fmla="*/ 1164569 h 1164569"/>
              <a:gd name="connsiteX3" fmla="*/ 0 w 4732020"/>
              <a:gd name="connsiteY3" fmla="*/ 1164569 h 1164569"/>
              <a:gd name="connsiteX4" fmla="*/ 0 w 4732020"/>
              <a:gd name="connsiteY4" fmla="*/ 0 h 1164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2020" h="1164569">
                <a:moveTo>
                  <a:pt x="0" y="0"/>
                </a:moveTo>
                <a:lnTo>
                  <a:pt x="4732020" y="0"/>
                </a:lnTo>
                <a:lnTo>
                  <a:pt x="4732020" y="1164569"/>
                </a:lnTo>
                <a:lnTo>
                  <a:pt x="0" y="116456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spAutoFit/>
          </a:bodyPr>
          <a:lstStyle/>
          <a:p>
            <a:pPr marL="0" marR="0" lvl="0" indent="0" algn="l" defTabSz="1422400" rtl="0" eaLnBrk="1" fontAlgn="auto" latinLnBrk="0" hangingPunct="1">
              <a:lnSpc>
                <a:spcPct val="90000"/>
              </a:lnSpc>
              <a:spcBef>
                <a:spcPct val="0"/>
              </a:spcBef>
              <a:spcAft>
                <a:spcPts val="600"/>
              </a:spcAft>
              <a:buClrTx/>
              <a:buSzTx/>
              <a:buFontTx/>
              <a:buNone/>
              <a:tabLst/>
              <a:defRPr/>
            </a:pPr>
            <a:r>
              <a:rPr kumimoji="0" lang="en-US" sz="2400" b="0" i="0" u="none" strike="noStrike" kern="1200" cap="none" spc="0" normalizeH="0" baseline="0" noProof="0" dirty="0">
                <a:ln>
                  <a:noFill/>
                </a:ln>
                <a:solidFill>
                  <a:srgbClr val="0078D4"/>
                </a:solidFill>
                <a:effectLst/>
                <a:uLnTx/>
                <a:uFillTx/>
                <a:latin typeface="Segoe UI Semibold"/>
                <a:ea typeface="+mn-ea"/>
                <a:cs typeface="+mn-cs"/>
              </a:rPr>
              <a:t>Resource bindings: Output</a:t>
            </a:r>
          </a:p>
        </p:txBody>
      </p:sp>
      <p:sp>
        <p:nvSpPr>
          <p:cNvPr id="105" name="Freeform: Shape 104">
            <a:extLst>
              <a:ext uri="{FF2B5EF4-FFF2-40B4-BE49-F238E27FC236}">
                <a16:creationId xmlns:a16="http://schemas.microsoft.com/office/drawing/2014/main" id="{E901E3C1-9B7A-417F-B10C-F7F980068B43}"/>
              </a:ext>
            </a:extLst>
          </p:cNvPr>
          <p:cNvSpPr/>
          <p:nvPr/>
        </p:nvSpPr>
        <p:spPr>
          <a:xfrm>
            <a:off x="584199" y="585788"/>
            <a:ext cx="4714875" cy="221599"/>
          </a:xfrm>
          <a:custGeom>
            <a:avLst/>
            <a:gdLst>
              <a:gd name="connsiteX0" fmla="*/ 0 w 4732020"/>
              <a:gd name="connsiteY0" fmla="*/ 0 h 1164569"/>
              <a:gd name="connsiteX1" fmla="*/ 4732020 w 4732020"/>
              <a:gd name="connsiteY1" fmla="*/ 0 h 1164569"/>
              <a:gd name="connsiteX2" fmla="*/ 4732020 w 4732020"/>
              <a:gd name="connsiteY2" fmla="*/ 1164569 h 1164569"/>
              <a:gd name="connsiteX3" fmla="*/ 0 w 4732020"/>
              <a:gd name="connsiteY3" fmla="*/ 1164569 h 1164569"/>
              <a:gd name="connsiteX4" fmla="*/ 0 w 4732020"/>
              <a:gd name="connsiteY4" fmla="*/ 0 h 1164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2020" h="1164569">
                <a:moveTo>
                  <a:pt x="0" y="0"/>
                </a:moveTo>
                <a:lnTo>
                  <a:pt x="4732020" y="0"/>
                </a:lnTo>
                <a:lnTo>
                  <a:pt x="4732020" y="1164569"/>
                </a:lnTo>
                <a:lnTo>
                  <a:pt x="0" y="116456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spAutoFit/>
          </a:bodyPr>
          <a:lstStyle/>
          <a:p>
            <a:pPr marL="0" marR="0" lvl="0" indent="0" algn="l" defTabSz="1422400" rtl="0" eaLnBrk="1" fontAlgn="auto" latinLnBrk="0" hangingPunct="1">
              <a:lnSpc>
                <a:spcPct val="90000"/>
              </a:lnSpc>
              <a:spcBef>
                <a:spcPct val="0"/>
              </a:spcBef>
              <a:spcAft>
                <a:spcPts val="60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Microservice building blocks</a:t>
            </a:r>
          </a:p>
        </p:txBody>
      </p:sp>
      <p:grpSp>
        <p:nvGrpSpPr>
          <p:cNvPr id="106" name="Group 105">
            <a:extLst>
              <a:ext uri="{FF2B5EF4-FFF2-40B4-BE49-F238E27FC236}">
                <a16:creationId xmlns:a16="http://schemas.microsoft.com/office/drawing/2014/main" id="{ECCD1501-B765-4EB5-B987-F7409A6BDE8E}"/>
              </a:ext>
            </a:extLst>
          </p:cNvPr>
          <p:cNvGrpSpPr/>
          <p:nvPr/>
        </p:nvGrpSpPr>
        <p:grpSpPr>
          <a:xfrm>
            <a:off x="588263" y="2536457"/>
            <a:ext cx="1737360" cy="1734143"/>
            <a:chOff x="588263" y="2372175"/>
            <a:chExt cx="1737360" cy="1734143"/>
          </a:xfrm>
        </p:grpSpPr>
        <p:sp>
          <p:nvSpPr>
            <p:cNvPr id="107" name="Rounded Rectangle 5">
              <a:extLst>
                <a:ext uri="{FF2B5EF4-FFF2-40B4-BE49-F238E27FC236}">
                  <a16:creationId xmlns:a16="http://schemas.microsoft.com/office/drawing/2014/main" id="{E78EB08C-2B7A-48A7-9F57-E7E1E4569EE2}"/>
                </a:ext>
              </a:extLst>
            </p:cNvPr>
            <p:cNvSpPr/>
            <p:nvPr/>
          </p:nvSpPr>
          <p:spPr bwMode="auto">
            <a:xfrm>
              <a:off x="588263" y="2372175"/>
              <a:ext cx="1737360" cy="1734143"/>
            </a:xfrm>
            <a:prstGeom prst="rect">
              <a:avLst/>
            </a:prstGeom>
            <a:solidFill>
              <a:schemeClr val="accent6">
                <a:lumMod val="20000"/>
                <a:lumOff val="80000"/>
              </a:schemeClr>
            </a:solidFill>
            <a:ln>
              <a:noFill/>
            </a:ln>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457200"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App</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a:t>
              </a:r>
              <a:r>
                <a:rPr kumimoji="0" lang="en-US" sz="1600" b="0" i="0" u="none" strike="noStrike" kern="1200" cap="none" spc="0" normalizeH="0" baseline="0" noProof="0" err="1">
                  <a:ln>
                    <a:noFill/>
                  </a:ln>
                  <a:solidFill>
                    <a:srgbClr val="000000"/>
                  </a:solidFill>
                  <a:effectLst/>
                  <a:uLnTx/>
                  <a:uFillTx/>
                  <a:latin typeface="Segoe UI Semibold"/>
                  <a:ea typeface="+mn-ea"/>
                  <a:cs typeface="+mn-cs"/>
                </a:rPr>
                <a:t>myApp</a:t>
              </a:r>
              <a:r>
                <a:rPr kumimoji="0" lang="en-US" sz="1600" b="0" i="0" u="none" strike="noStrike" kern="1200" cap="none" spc="0" normalizeH="0" baseline="0" noProof="0">
                  <a:ln>
                    <a:noFill/>
                  </a:ln>
                  <a:solidFill>
                    <a:srgbClr val="000000"/>
                  </a:solidFill>
                  <a:effectLst/>
                  <a:uLnTx/>
                  <a:uFillTx/>
                  <a:latin typeface="Segoe UI Semibold"/>
                  <a:ea typeface="+mn-ea"/>
                  <a:cs typeface="+mn-cs"/>
                </a:rPr>
                <a:t>”</a:t>
              </a:r>
              <a:endParaRPr kumimoji="0" lang="en-US" sz="1400" b="0" i="0" u="none" strike="noStrike" kern="1200" cap="none" spc="0" normalizeH="0" baseline="0" noProof="0">
                <a:ln>
                  <a:noFill/>
                </a:ln>
                <a:solidFill>
                  <a:srgbClr val="000000"/>
                </a:solidFill>
                <a:effectLst/>
                <a:uLnTx/>
                <a:uFillTx/>
                <a:latin typeface="Segoe UI Semibold"/>
                <a:ea typeface="+mn-ea"/>
                <a:cs typeface="+mn-cs"/>
              </a:endParaRPr>
            </a:p>
          </p:txBody>
        </p:sp>
        <p:grpSp>
          <p:nvGrpSpPr>
            <p:cNvPr id="108" name="app development" descr="application development">
              <a:extLst>
                <a:ext uri="{FF2B5EF4-FFF2-40B4-BE49-F238E27FC236}">
                  <a16:creationId xmlns:a16="http://schemas.microsoft.com/office/drawing/2014/main" id="{1C614BF9-BBCC-42D6-9C31-E15EC7BB9FB1}"/>
                </a:ext>
              </a:extLst>
            </p:cNvPr>
            <p:cNvGrpSpPr/>
            <p:nvPr/>
          </p:nvGrpSpPr>
          <p:grpSpPr>
            <a:xfrm>
              <a:off x="1203300" y="2791399"/>
              <a:ext cx="500421" cy="301755"/>
              <a:chOff x="1619314" y="4798630"/>
              <a:chExt cx="500421" cy="301755"/>
            </a:xfrm>
          </p:grpSpPr>
          <p:sp>
            <p:nvSpPr>
              <p:cNvPr id="109" name="Freeform: Shape 108">
                <a:extLst>
                  <a:ext uri="{FF2B5EF4-FFF2-40B4-BE49-F238E27FC236}">
                    <a16:creationId xmlns:a16="http://schemas.microsoft.com/office/drawing/2014/main" id="{C8991A41-D182-41C9-859D-86CAA774E670}"/>
                  </a:ext>
                </a:extLst>
              </p:cNvPr>
              <p:cNvSpPr/>
              <p:nvPr/>
            </p:nvSpPr>
            <p:spPr>
              <a:xfrm>
                <a:off x="1974276" y="4799077"/>
                <a:ext cx="145459" cy="301308"/>
              </a:xfrm>
              <a:custGeom>
                <a:avLst/>
                <a:gdLst>
                  <a:gd name="connsiteX0" fmla="*/ 22237 w 145458"/>
                  <a:gd name="connsiteY0" fmla="*/ 300372 h 301307"/>
                  <a:gd name="connsiteX1" fmla="*/ 2089 w 145458"/>
                  <a:gd name="connsiteY1" fmla="*/ 283378 h 301307"/>
                  <a:gd name="connsiteX2" fmla="*/ 111941 w 145458"/>
                  <a:gd name="connsiteY2" fmla="*/ 153201 h 301307"/>
                  <a:gd name="connsiteX3" fmla="*/ 5505 w 145458"/>
                  <a:gd name="connsiteY3" fmla="*/ 18383 h 301307"/>
                  <a:gd name="connsiteX4" fmla="*/ 26092 w 145458"/>
                  <a:gd name="connsiteY4" fmla="*/ 2089 h 301307"/>
                  <a:gd name="connsiteX5" fmla="*/ 145843 w 145458"/>
                  <a:gd name="connsiteY5" fmla="*/ 153727 h 301307"/>
                  <a:gd name="connsiteX6" fmla="*/ 22237 w 145458"/>
                  <a:gd name="connsiteY6" fmla="*/ 300372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22237" y="300372"/>
                    </a:moveTo>
                    <a:lnTo>
                      <a:pt x="2089" y="283378"/>
                    </a:lnTo>
                    <a:lnTo>
                      <a:pt x="111941" y="153201"/>
                    </a:lnTo>
                    <a:lnTo>
                      <a:pt x="5505" y="18383"/>
                    </a:lnTo>
                    <a:lnTo>
                      <a:pt x="26092" y="2089"/>
                    </a:lnTo>
                    <a:lnTo>
                      <a:pt x="145843" y="153727"/>
                    </a:lnTo>
                    <a:lnTo>
                      <a:pt x="22237" y="300372"/>
                    </a:lnTo>
                    <a:close/>
                  </a:path>
                </a:pathLst>
              </a:custGeom>
              <a:solidFill>
                <a:srgbClr val="0078D4"/>
              </a:solidFill>
              <a:ln w="51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10" name="Freeform: Shape 109">
                <a:extLst>
                  <a:ext uri="{FF2B5EF4-FFF2-40B4-BE49-F238E27FC236}">
                    <a16:creationId xmlns:a16="http://schemas.microsoft.com/office/drawing/2014/main" id="{857B7CF4-7C1C-4827-B65A-7DC1926862F1}"/>
                  </a:ext>
                </a:extLst>
              </p:cNvPr>
              <p:cNvSpPr/>
              <p:nvPr/>
            </p:nvSpPr>
            <p:spPr>
              <a:xfrm>
                <a:off x="1619314" y="4798630"/>
                <a:ext cx="145459" cy="301308"/>
              </a:xfrm>
              <a:custGeom>
                <a:avLst/>
                <a:gdLst>
                  <a:gd name="connsiteX0" fmla="*/ 121840 w 145458"/>
                  <a:gd name="connsiteY0" fmla="*/ 300285 h 301307"/>
                  <a:gd name="connsiteX1" fmla="*/ 2089 w 145458"/>
                  <a:gd name="connsiteY1" fmla="*/ 148734 h 301307"/>
                  <a:gd name="connsiteX2" fmla="*/ 125782 w 145458"/>
                  <a:gd name="connsiteY2" fmla="*/ 2089 h 301307"/>
                  <a:gd name="connsiteX3" fmla="*/ 145843 w 145458"/>
                  <a:gd name="connsiteY3" fmla="*/ 18996 h 301307"/>
                  <a:gd name="connsiteX4" fmla="*/ 35991 w 145458"/>
                  <a:gd name="connsiteY4" fmla="*/ 149260 h 301307"/>
                  <a:gd name="connsiteX5" fmla="*/ 142427 w 145458"/>
                  <a:gd name="connsiteY5" fmla="*/ 283991 h 301307"/>
                  <a:gd name="connsiteX6" fmla="*/ 121840 w 145458"/>
                  <a:gd name="connsiteY6" fmla="*/ 300285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121840" y="300285"/>
                    </a:moveTo>
                    <a:lnTo>
                      <a:pt x="2089" y="148734"/>
                    </a:lnTo>
                    <a:lnTo>
                      <a:pt x="125782" y="2089"/>
                    </a:lnTo>
                    <a:lnTo>
                      <a:pt x="145843" y="18996"/>
                    </a:lnTo>
                    <a:lnTo>
                      <a:pt x="35991" y="149260"/>
                    </a:lnTo>
                    <a:lnTo>
                      <a:pt x="142427" y="283991"/>
                    </a:lnTo>
                    <a:lnTo>
                      <a:pt x="121840" y="300285"/>
                    </a:lnTo>
                    <a:close/>
                  </a:path>
                </a:pathLst>
              </a:custGeom>
              <a:solidFill>
                <a:srgbClr val="0078D4"/>
              </a:solidFill>
              <a:ln w="51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11" name="Freeform: Shape 110">
                <a:extLst>
                  <a:ext uri="{FF2B5EF4-FFF2-40B4-BE49-F238E27FC236}">
                    <a16:creationId xmlns:a16="http://schemas.microsoft.com/office/drawing/2014/main" id="{11DA56E0-3531-49D4-AE75-43962D025346}"/>
                  </a:ext>
                </a:extLst>
              </p:cNvPr>
              <p:cNvSpPr/>
              <p:nvPr/>
            </p:nvSpPr>
            <p:spPr>
              <a:xfrm>
                <a:off x="1823511" y="4904884"/>
                <a:ext cx="93509" cy="93509"/>
              </a:xfrm>
              <a:custGeom>
                <a:avLst/>
                <a:gdLst>
                  <a:gd name="connsiteX0" fmla="*/ 48693 w 93509"/>
                  <a:gd name="connsiteY0" fmla="*/ 95297 h 93509"/>
                  <a:gd name="connsiteX1" fmla="*/ 95297 w 93509"/>
                  <a:gd name="connsiteY1" fmla="*/ 48693 h 93509"/>
                  <a:gd name="connsiteX2" fmla="*/ 48693 w 93509"/>
                  <a:gd name="connsiteY2" fmla="*/ 2089 h 93509"/>
                  <a:gd name="connsiteX3" fmla="*/ 2089 w 93509"/>
                  <a:gd name="connsiteY3" fmla="*/ 48693 h 93509"/>
                  <a:gd name="connsiteX4" fmla="*/ 48693 w 93509"/>
                  <a:gd name="connsiteY4" fmla="*/ 95297 h 93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509" h="93509">
                    <a:moveTo>
                      <a:pt x="48693" y="95297"/>
                    </a:moveTo>
                    <a:cubicBezTo>
                      <a:pt x="74432" y="95297"/>
                      <a:pt x="95297" y="74431"/>
                      <a:pt x="95297" y="48693"/>
                    </a:cubicBezTo>
                    <a:cubicBezTo>
                      <a:pt x="95297" y="22954"/>
                      <a:pt x="74432" y="2089"/>
                      <a:pt x="48693" y="2089"/>
                    </a:cubicBezTo>
                    <a:cubicBezTo>
                      <a:pt x="22954" y="2089"/>
                      <a:pt x="2089" y="22954"/>
                      <a:pt x="2089" y="48693"/>
                    </a:cubicBezTo>
                    <a:cubicBezTo>
                      <a:pt x="2089" y="74431"/>
                      <a:pt x="22954" y="95297"/>
                      <a:pt x="48693" y="95297"/>
                    </a:cubicBezTo>
                    <a:close/>
                  </a:path>
                </a:pathLst>
              </a:custGeom>
              <a:solidFill>
                <a:srgbClr val="50E6FF"/>
              </a:solidFill>
              <a:ln w="51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12" name="Freeform: Shape 111">
                <a:extLst>
                  <a:ext uri="{FF2B5EF4-FFF2-40B4-BE49-F238E27FC236}">
                    <a16:creationId xmlns:a16="http://schemas.microsoft.com/office/drawing/2014/main" id="{636CADC0-FF90-49A9-8896-655C47FE5D72}"/>
                  </a:ext>
                </a:extLst>
              </p:cNvPr>
              <p:cNvSpPr/>
              <p:nvPr/>
            </p:nvSpPr>
            <p:spPr>
              <a:xfrm>
                <a:off x="1746245" y="4828339"/>
                <a:ext cx="249358" cy="244163"/>
              </a:xfrm>
              <a:custGeom>
                <a:avLst/>
                <a:gdLst>
                  <a:gd name="connsiteX0" fmla="*/ 245797 w 249358"/>
                  <a:gd name="connsiteY0" fmla="*/ 108787 h 244163"/>
                  <a:gd name="connsiteX1" fmla="*/ 210581 w 249358"/>
                  <a:gd name="connsiteY1" fmla="*/ 104670 h 244163"/>
                  <a:gd name="connsiteX2" fmla="*/ 209530 w 249358"/>
                  <a:gd name="connsiteY2" fmla="*/ 101079 h 244163"/>
                  <a:gd name="connsiteX3" fmla="*/ 201207 w 249358"/>
                  <a:gd name="connsiteY3" fmla="*/ 81631 h 244163"/>
                  <a:gd name="connsiteX4" fmla="*/ 199280 w 249358"/>
                  <a:gd name="connsiteY4" fmla="*/ 78302 h 244163"/>
                  <a:gd name="connsiteX5" fmla="*/ 218114 w 249358"/>
                  <a:gd name="connsiteY5" fmla="*/ 54562 h 244163"/>
                  <a:gd name="connsiteX6" fmla="*/ 218377 w 249358"/>
                  <a:gd name="connsiteY6" fmla="*/ 48868 h 244163"/>
                  <a:gd name="connsiteX7" fmla="*/ 200156 w 249358"/>
                  <a:gd name="connsiteY7" fmla="*/ 30647 h 244163"/>
                  <a:gd name="connsiteX8" fmla="*/ 194462 w 249358"/>
                  <a:gd name="connsiteY8" fmla="*/ 30909 h 244163"/>
                  <a:gd name="connsiteX9" fmla="*/ 170109 w 249358"/>
                  <a:gd name="connsiteY9" fmla="*/ 50182 h 244163"/>
                  <a:gd name="connsiteX10" fmla="*/ 166868 w 249358"/>
                  <a:gd name="connsiteY10" fmla="*/ 48430 h 244163"/>
                  <a:gd name="connsiteX11" fmla="*/ 147945 w 249358"/>
                  <a:gd name="connsiteY11" fmla="*/ 41159 h 244163"/>
                  <a:gd name="connsiteX12" fmla="*/ 144179 w 249358"/>
                  <a:gd name="connsiteY12" fmla="*/ 40195 h 244163"/>
                  <a:gd name="connsiteX13" fmla="*/ 140237 w 249358"/>
                  <a:gd name="connsiteY13" fmla="*/ 6293 h 244163"/>
                  <a:gd name="connsiteX14" fmla="*/ 136382 w 249358"/>
                  <a:gd name="connsiteY14" fmla="*/ 2089 h 244163"/>
                  <a:gd name="connsiteX15" fmla="*/ 110627 w 249358"/>
                  <a:gd name="connsiteY15" fmla="*/ 2089 h 244163"/>
                  <a:gd name="connsiteX16" fmla="*/ 106773 w 249358"/>
                  <a:gd name="connsiteY16" fmla="*/ 6293 h 244163"/>
                  <a:gd name="connsiteX17" fmla="*/ 102656 w 249358"/>
                  <a:gd name="connsiteY17" fmla="*/ 41422 h 244163"/>
                  <a:gd name="connsiteX18" fmla="*/ 99239 w 249358"/>
                  <a:gd name="connsiteY18" fmla="*/ 42561 h 244163"/>
                  <a:gd name="connsiteX19" fmla="*/ 81544 w 249358"/>
                  <a:gd name="connsiteY19" fmla="*/ 50707 h 244163"/>
                  <a:gd name="connsiteX20" fmla="*/ 78215 w 249358"/>
                  <a:gd name="connsiteY20" fmla="*/ 52722 h 244163"/>
                  <a:gd name="connsiteX21" fmla="*/ 52022 w 249358"/>
                  <a:gd name="connsiteY21" fmla="*/ 32049 h 244163"/>
                  <a:gd name="connsiteX22" fmla="*/ 46328 w 249358"/>
                  <a:gd name="connsiteY22" fmla="*/ 31786 h 244163"/>
                  <a:gd name="connsiteX23" fmla="*/ 28107 w 249358"/>
                  <a:gd name="connsiteY23" fmla="*/ 50006 h 244163"/>
                  <a:gd name="connsiteX24" fmla="*/ 28369 w 249358"/>
                  <a:gd name="connsiteY24" fmla="*/ 55701 h 244163"/>
                  <a:gd name="connsiteX25" fmla="*/ 50007 w 249358"/>
                  <a:gd name="connsiteY25" fmla="*/ 83120 h 244163"/>
                  <a:gd name="connsiteX26" fmla="*/ 48430 w 249358"/>
                  <a:gd name="connsiteY26" fmla="*/ 86361 h 244163"/>
                  <a:gd name="connsiteX27" fmla="*/ 42561 w 249358"/>
                  <a:gd name="connsiteY27" fmla="*/ 101254 h 244163"/>
                  <a:gd name="connsiteX28" fmla="*/ 41510 w 249358"/>
                  <a:gd name="connsiteY28" fmla="*/ 104845 h 244163"/>
                  <a:gd name="connsiteX29" fmla="*/ 6294 w 249358"/>
                  <a:gd name="connsiteY29" fmla="*/ 108963 h 244163"/>
                  <a:gd name="connsiteX30" fmla="*/ 2089 w 249358"/>
                  <a:gd name="connsiteY30" fmla="*/ 112817 h 244163"/>
                  <a:gd name="connsiteX31" fmla="*/ 2089 w 249358"/>
                  <a:gd name="connsiteY31" fmla="*/ 138572 h 244163"/>
                  <a:gd name="connsiteX32" fmla="*/ 6294 w 249358"/>
                  <a:gd name="connsiteY32" fmla="*/ 142426 h 244163"/>
                  <a:gd name="connsiteX33" fmla="*/ 41597 w 249358"/>
                  <a:gd name="connsiteY33" fmla="*/ 146544 h 244163"/>
                  <a:gd name="connsiteX34" fmla="*/ 42648 w 249358"/>
                  <a:gd name="connsiteY34" fmla="*/ 150135 h 244163"/>
                  <a:gd name="connsiteX35" fmla="*/ 48518 w 249358"/>
                  <a:gd name="connsiteY35" fmla="*/ 164765 h 244163"/>
                  <a:gd name="connsiteX36" fmla="*/ 50182 w 249358"/>
                  <a:gd name="connsiteY36" fmla="*/ 168006 h 244163"/>
                  <a:gd name="connsiteX37" fmla="*/ 28369 w 249358"/>
                  <a:gd name="connsiteY37" fmla="*/ 195600 h 244163"/>
                  <a:gd name="connsiteX38" fmla="*/ 28107 w 249358"/>
                  <a:gd name="connsiteY38" fmla="*/ 201295 h 244163"/>
                  <a:gd name="connsiteX39" fmla="*/ 46328 w 249358"/>
                  <a:gd name="connsiteY39" fmla="*/ 219516 h 244163"/>
                  <a:gd name="connsiteX40" fmla="*/ 52022 w 249358"/>
                  <a:gd name="connsiteY40" fmla="*/ 219253 h 244163"/>
                  <a:gd name="connsiteX41" fmla="*/ 78565 w 249358"/>
                  <a:gd name="connsiteY41" fmla="*/ 198229 h 244163"/>
                  <a:gd name="connsiteX42" fmla="*/ 81894 w 249358"/>
                  <a:gd name="connsiteY42" fmla="*/ 200244 h 244163"/>
                  <a:gd name="connsiteX43" fmla="*/ 98888 w 249358"/>
                  <a:gd name="connsiteY43" fmla="*/ 207952 h 244163"/>
                  <a:gd name="connsiteX44" fmla="*/ 102305 w 249358"/>
                  <a:gd name="connsiteY44" fmla="*/ 209091 h 244163"/>
                  <a:gd name="connsiteX45" fmla="*/ 106247 w 249358"/>
                  <a:gd name="connsiteY45" fmla="*/ 242818 h 244163"/>
                  <a:gd name="connsiteX46" fmla="*/ 110102 w 249358"/>
                  <a:gd name="connsiteY46" fmla="*/ 247023 h 244163"/>
                  <a:gd name="connsiteX47" fmla="*/ 135857 w 249358"/>
                  <a:gd name="connsiteY47" fmla="*/ 247023 h 244163"/>
                  <a:gd name="connsiteX48" fmla="*/ 139711 w 249358"/>
                  <a:gd name="connsiteY48" fmla="*/ 242818 h 244163"/>
                  <a:gd name="connsiteX49" fmla="*/ 143478 w 249358"/>
                  <a:gd name="connsiteY49" fmla="*/ 210581 h 244163"/>
                  <a:gd name="connsiteX50" fmla="*/ 147245 w 249358"/>
                  <a:gd name="connsiteY50" fmla="*/ 209617 h 244163"/>
                  <a:gd name="connsiteX51" fmla="*/ 166167 w 249358"/>
                  <a:gd name="connsiteY51" fmla="*/ 202433 h 244163"/>
                  <a:gd name="connsiteX52" fmla="*/ 169408 w 249358"/>
                  <a:gd name="connsiteY52" fmla="*/ 200769 h 244163"/>
                  <a:gd name="connsiteX53" fmla="*/ 193411 w 249358"/>
                  <a:gd name="connsiteY53" fmla="*/ 219779 h 244163"/>
                  <a:gd name="connsiteX54" fmla="*/ 199105 w 249358"/>
                  <a:gd name="connsiteY54" fmla="*/ 220042 h 244163"/>
                  <a:gd name="connsiteX55" fmla="*/ 217326 w 249358"/>
                  <a:gd name="connsiteY55" fmla="*/ 201820 h 244163"/>
                  <a:gd name="connsiteX56" fmla="*/ 217063 w 249358"/>
                  <a:gd name="connsiteY56" fmla="*/ 196126 h 244163"/>
                  <a:gd name="connsiteX57" fmla="*/ 198755 w 249358"/>
                  <a:gd name="connsiteY57" fmla="*/ 172999 h 244163"/>
                  <a:gd name="connsiteX58" fmla="*/ 200769 w 249358"/>
                  <a:gd name="connsiteY58" fmla="*/ 169670 h 244163"/>
                  <a:gd name="connsiteX59" fmla="*/ 209355 w 249358"/>
                  <a:gd name="connsiteY59" fmla="*/ 150135 h 244163"/>
                  <a:gd name="connsiteX60" fmla="*/ 210405 w 249358"/>
                  <a:gd name="connsiteY60" fmla="*/ 146544 h 244163"/>
                  <a:gd name="connsiteX61" fmla="*/ 245797 w 249358"/>
                  <a:gd name="connsiteY61" fmla="*/ 142426 h 244163"/>
                  <a:gd name="connsiteX62" fmla="*/ 250001 w 249358"/>
                  <a:gd name="connsiteY62" fmla="*/ 138572 h 244163"/>
                  <a:gd name="connsiteX63" fmla="*/ 250001 w 249358"/>
                  <a:gd name="connsiteY63" fmla="*/ 112817 h 244163"/>
                  <a:gd name="connsiteX64" fmla="*/ 245797 w 249358"/>
                  <a:gd name="connsiteY64" fmla="*/ 108787 h 244163"/>
                  <a:gd name="connsiteX65" fmla="*/ 125958 w 249358"/>
                  <a:gd name="connsiteY65" fmla="*/ 183161 h 244163"/>
                  <a:gd name="connsiteX66" fmla="*/ 68053 w 249358"/>
                  <a:gd name="connsiteY66" fmla="*/ 125256 h 244163"/>
                  <a:gd name="connsiteX67" fmla="*/ 125958 w 249358"/>
                  <a:gd name="connsiteY67" fmla="*/ 67352 h 244163"/>
                  <a:gd name="connsiteX68" fmla="*/ 183862 w 249358"/>
                  <a:gd name="connsiteY68" fmla="*/ 125256 h 244163"/>
                  <a:gd name="connsiteX69" fmla="*/ 125958 w 249358"/>
                  <a:gd name="connsiteY69" fmla="*/ 183161 h 244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49358" h="244163">
                    <a:moveTo>
                      <a:pt x="245797" y="108787"/>
                    </a:moveTo>
                    <a:lnTo>
                      <a:pt x="210581" y="104670"/>
                    </a:lnTo>
                    <a:lnTo>
                      <a:pt x="209530" y="101079"/>
                    </a:lnTo>
                    <a:cubicBezTo>
                      <a:pt x="207602" y="94333"/>
                      <a:pt x="204799" y="87763"/>
                      <a:pt x="201207" y="81631"/>
                    </a:cubicBezTo>
                    <a:lnTo>
                      <a:pt x="199280" y="78302"/>
                    </a:lnTo>
                    <a:lnTo>
                      <a:pt x="218114" y="54562"/>
                    </a:lnTo>
                    <a:cubicBezTo>
                      <a:pt x="219604" y="52635"/>
                      <a:pt x="219692" y="50182"/>
                      <a:pt x="218377" y="48868"/>
                    </a:cubicBezTo>
                    <a:lnTo>
                      <a:pt x="200156" y="30647"/>
                    </a:lnTo>
                    <a:cubicBezTo>
                      <a:pt x="198755" y="29245"/>
                      <a:pt x="196302" y="29333"/>
                      <a:pt x="194462" y="30909"/>
                    </a:cubicBezTo>
                    <a:lnTo>
                      <a:pt x="170109" y="50182"/>
                    </a:lnTo>
                    <a:lnTo>
                      <a:pt x="166868" y="48430"/>
                    </a:lnTo>
                    <a:cubicBezTo>
                      <a:pt x="161086" y="45364"/>
                      <a:pt x="154691" y="42911"/>
                      <a:pt x="147945" y="41159"/>
                    </a:cubicBezTo>
                    <a:lnTo>
                      <a:pt x="144179" y="40195"/>
                    </a:lnTo>
                    <a:lnTo>
                      <a:pt x="140237" y="6293"/>
                    </a:lnTo>
                    <a:cubicBezTo>
                      <a:pt x="139974" y="3928"/>
                      <a:pt x="138309" y="2089"/>
                      <a:pt x="136382" y="2089"/>
                    </a:cubicBezTo>
                    <a:lnTo>
                      <a:pt x="110627" y="2089"/>
                    </a:lnTo>
                    <a:cubicBezTo>
                      <a:pt x="108700" y="2089"/>
                      <a:pt x="107036" y="3928"/>
                      <a:pt x="106773" y="6293"/>
                    </a:cubicBezTo>
                    <a:lnTo>
                      <a:pt x="102656" y="41422"/>
                    </a:lnTo>
                    <a:lnTo>
                      <a:pt x="99239" y="42561"/>
                    </a:lnTo>
                    <a:cubicBezTo>
                      <a:pt x="93195" y="44488"/>
                      <a:pt x="87238" y="47203"/>
                      <a:pt x="81544" y="50707"/>
                    </a:cubicBezTo>
                    <a:lnTo>
                      <a:pt x="78215" y="52722"/>
                    </a:lnTo>
                    <a:lnTo>
                      <a:pt x="52022" y="32049"/>
                    </a:lnTo>
                    <a:cubicBezTo>
                      <a:pt x="50095" y="30559"/>
                      <a:pt x="47642" y="30471"/>
                      <a:pt x="46328" y="31786"/>
                    </a:cubicBezTo>
                    <a:lnTo>
                      <a:pt x="28107" y="50006"/>
                    </a:lnTo>
                    <a:cubicBezTo>
                      <a:pt x="26705" y="51408"/>
                      <a:pt x="26880" y="53861"/>
                      <a:pt x="28369" y="55701"/>
                    </a:cubicBezTo>
                    <a:lnTo>
                      <a:pt x="50007" y="83120"/>
                    </a:lnTo>
                    <a:lnTo>
                      <a:pt x="48430" y="86361"/>
                    </a:lnTo>
                    <a:cubicBezTo>
                      <a:pt x="45977" y="91180"/>
                      <a:pt x="44050" y="96173"/>
                      <a:pt x="42561" y="101254"/>
                    </a:cubicBezTo>
                    <a:lnTo>
                      <a:pt x="41510" y="104845"/>
                    </a:lnTo>
                    <a:lnTo>
                      <a:pt x="6294" y="108963"/>
                    </a:lnTo>
                    <a:cubicBezTo>
                      <a:pt x="3929" y="109225"/>
                      <a:pt x="2089" y="110890"/>
                      <a:pt x="2089" y="112817"/>
                    </a:cubicBezTo>
                    <a:lnTo>
                      <a:pt x="2089" y="138572"/>
                    </a:lnTo>
                    <a:cubicBezTo>
                      <a:pt x="2089" y="140499"/>
                      <a:pt x="3929" y="142163"/>
                      <a:pt x="6294" y="142426"/>
                    </a:cubicBezTo>
                    <a:lnTo>
                      <a:pt x="41597" y="146544"/>
                    </a:lnTo>
                    <a:lnTo>
                      <a:pt x="42648" y="150135"/>
                    </a:lnTo>
                    <a:cubicBezTo>
                      <a:pt x="44138" y="155041"/>
                      <a:pt x="46065" y="160034"/>
                      <a:pt x="48518" y="164765"/>
                    </a:cubicBezTo>
                    <a:lnTo>
                      <a:pt x="50182" y="168006"/>
                    </a:lnTo>
                    <a:lnTo>
                      <a:pt x="28369" y="195600"/>
                    </a:lnTo>
                    <a:cubicBezTo>
                      <a:pt x="26880" y="197528"/>
                      <a:pt x="26793" y="199981"/>
                      <a:pt x="28107" y="201295"/>
                    </a:cubicBezTo>
                    <a:lnTo>
                      <a:pt x="46328" y="219516"/>
                    </a:lnTo>
                    <a:cubicBezTo>
                      <a:pt x="47730" y="220918"/>
                      <a:pt x="50182" y="220742"/>
                      <a:pt x="52022" y="219253"/>
                    </a:cubicBezTo>
                    <a:lnTo>
                      <a:pt x="78565" y="198229"/>
                    </a:lnTo>
                    <a:lnTo>
                      <a:pt x="81894" y="200244"/>
                    </a:lnTo>
                    <a:cubicBezTo>
                      <a:pt x="87326" y="203485"/>
                      <a:pt x="93107" y="206113"/>
                      <a:pt x="98888" y="207952"/>
                    </a:cubicBezTo>
                    <a:lnTo>
                      <a:pt x="102305" y="209091"/>
                    </a:lnTo>
                    <a:lnTo>
                      <a:pt x="106247" y="242818"/>
                    </a:lnTo>
                    <a:cubicBezTo>
                      <a:pt x="106510" y="245183"/>
                      <a:pt x="108174" y="247023"/>
                      <a:pt x="110102" y="247023"/>
                    </a:cubicBezTo>
                    <a:lnTo>
                      <a:pt x="135857" y="247023"/>
                    </a:lnTo>
                    <a:cubicBezTo>
                      <a:pt x="137784" y="247023"/>
                      <a:pt x="139448" y="245183"/>
                      <a:pt x="139711" y="242818"/>
                    </a:cubicBezTo>
                    <a:lnTo>
                      <a:pt x="143478" y="210581"/>
                    </a:lnTo>
                    <a:lnTo>
                      <a:pt x="147245" y="209617"/>
                    </a:lnTo>
                    <a:cubicBezTo>
                      <a:pt x="153903" y="207952"/>
                      <a:pt x="160298" y="205499"/>
                      <a:pt x="166167" y="202433"/>
                    </a:cubicBezTo>
                    <a:lnTo>
                      <a:pt x="169408" y="200769"/>
                    </a:lnTo>
                    <a:lnTo>
                      <a:pt x="193411" y="219779"/>
                    </a:lnTo>
                    <a:cubicBezTo>
                      <a:pt x="195338" y="221268"/>
                      <a:pt x="197791" y="221355"/>
                      <a:pt x="199105" y="220042"/>
                    </a:cubicBezTo>
                    <a:lnTo>
                      <a:pt x="217326" y="201820"/>
                    </a:lnTo>
                    <a:cubicBezTo>
                      <a:pt x="218728" y="200419"/>
                      <a:pt x="218640" y="197966"/>
                      <a:pt x="217063" y="196126"/>
                    </a:cubicBezTo>
                    <a:lnTo>
                      <a:pt x="198755" y="172999"/>
                    </a:lnTo>
                    <a:lnTo>
                      <a:pt x="200769" y="169670"/>
                    </a:lnTo>
                    <a:cubicBezTo>
                      <a:pt x="204536" y="163363"/>
                      <a:pt x="207427" y="156793"/>
                      <a:pt x="209355" y="150135"/>
                    </a:cubicBezTo>
                    <a:lnTo>
                      <a:pt x="210405" y="146544"/>
                    </a:lnTo>
                    <a:lnTo>
                      <a:pt x="245797" y="142426"/>
                    </a:lnTo>
                    <a:cubicBezTo>
                      <a:pt x="248162" y="142163"/>
                      <a:pt x="250001" y="140499"/>
                      <a:pt x="250001" y="138572"/>
                    </a:cubicBezTo>
                    <a:lnTo>
                      <a:pt x="250001" y="112817"/>
                    </a:lnTo>
                    <a:cubicBezTo>
                      <a:pt x="250001" y="110715"/>
                      <a:pt x="248162" y="109050"/>
                      <a:pt x="245797" y="108787"/>
                    </a:cubicBezTo>
                    <a:close/>
                    <a:moveTo>
                      <a:pt x="125958" y="183161"/>
                    </a:moveTo>
                    <a:cubicBezTo>
                      <a:pt x="93983" y="183161"/>
                      <a:pt x="68053" y="157144"/>
                      <a:pt x="68053" y="125256"/>
                    </a:cubicBezTo>
                    <a:cubicBezTo>
                      <a:pt x="68053" y="93282"/>
                      <a:pt x="94071" y="67352"/>
                      <a:pt x="125958" y="67352"/>
                    </a:cubicBezTo>
                    <a:cubicBezTo>
                      <a:pt x="157844" y="67352"/>
                      <a:pt x="183862" y="93369"/>
                      <a:pt x="183862" y="125256"/>
                    </a:cubicBezTo>
                    <a:cubicBezTo>
                      <a:pt x="183862" y="157144"/>
                      <a:pt x="157844" y="183161"/>
                      <a:pt x="125958" y="183161"/>
                    </a:cubicBezTo>
                    <a:close/>
                  </a:path>
                </a:pathLst>
              </a:custGeom>
              <a:solidFill>
                <a:srgbClr val="0078D7"/>
              </a:solidFill>
              <a:ln w="51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cxnSp>
        <p:nvCxnSpPr>
          <p:cNvPr id="116" name="Straight Arrow Connector 115">
            <a:extLst>
              <a:ext uri="{FF2B5EF4-FFF2-40B4-BE49-F238E27FC236}">
                <a16:creationId xmlns:a16="http://schemas.microsoft.com/office/drawing/2014/main" id="{1A14499F-D20E-46DF-8F38-B5364460C025}"/>
              </a:ext>
            </a:extLst>
          </p:cNvPr>
          <p:cNvCxnSpPr>
            <a:cxnSpLocks/>
          </p:cNvCxnSpPr>
          <p:nvPr/>
        </p:nvCxnSpPr>
        <p:spPr>
          <a:xfrm flipH="1">
            <a:off x="2487884" y="3403528"/>
            <a:ext cx="3751080" cy="0"/>
          </a:xfrm>
          <a:prstGeom prst="straightConnector1">
            <a:avLst/>
          </a:prstGeom>
          <a:ln w="19050">
            <a:solidFill>
              <a:schemeClr val="accent6"/>
            </a:solidFill>
            <a:headEnd type="arrow"/>
            <a:tailEnd type="none"/>
          </a:ln>
        </p:spPr>
        <p:style>
          <a:lnRef idx="1">
            <a:schemeClr val="accent1"/>
          </a:lnRef>
          <a:fillRef idx="0">
            <a:schemeClr val="accent1"/>
          </a:fillRef>
          <a:effectRef idx="0">
            <a:schemeClr val="accent1"/>
          </a:effectRef>
          <a:fontRef idx="minor">
            <a:schemeClr val="tx1"/>
          </a:fontRef>
        </p:style>
      </p:cxnSp>
      <p:grpSp>
        <p:nvGrpSpPr>
          <p:cNvPr id="117" name="Group 116">
            <a:extLst>
              <a:ext uri="{FF2B5EF4-FFF2-40B4-BE49-F238E27FC236}">
                <a16:creationId xmlns:a16="http://schemas.microsoft.com/office/drawing/2014/main" id="{E67340F7-4DCD-4ECF-8E57-7806A2FD58D4}"/>
              </a:ext>
            </a:extLst>
          </p:cNvPr>
          <p:cNvGrpSpPr/>
          <p:nvPr/>
        </p:nvGrpSpPr>
        <p:grpSpPr>
          <a:xfrm>
            <a:off x="6426586" y="2534848"/>
            <a:ext cx="1737360" cy="1737360"/>
            <a:chOff x="7552123" y="135561"/>
            <a:chExt cx="1737360" cy="1737360"/>
          </a:xfrm>
        </p:grpSpPr>
        <p:sp>
          <p:nvSpPr>
            <p:cNvPr id="119" name="Rounded Rectangle 5">
              <a:extLst>
                <a:ext uri="{FF2B5EF4-FFF2-40B4-BE49-F238E27FC236}">
                  <a16:creationId xmlns:a16="http://schemas.microsoft.com/office/drawing/2014/main" id="{C4D04306-0539-4391-BA07-2BC09421CFDF}"/>
                </a:ext>
              </a:extLst>
            </p:cNvPr>
            <p:cNvSpPr/>
            <p:nvPr/>
          </p:nvSpPr>
          <p:spPr bwMode="auto">
            <a:xfrm>
              <a:off x="7552123" y="135561"/>
              <a:ext cx="1737360" cy="1737360"/>
            </a:xfrm>
            <a:prstGeom prst="rect">
              <a:avLst/>
            </a:prstGeom>
            <a:solidFill>
              <a:schemeClr val="bg1"/>
            </a:solidFill>
            <a:ln>
              <a:noFill/>
            </a:ln>
            <a:effectLst>
              <a:outerShdw blurRad="152400" sx="102000" sy="102000" algn="ctr" rotWithShape="0">
                <a:prstClr val="black">
                  <a:alpha val="5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Semibold"/>
                <a:ea typeface="+mn-ea"/>
                <a:cs typeface="+mn-cs"/>
              </a:endParaRPr>
            </a:p>
          </p:txBody>
        </p:sp>
        <p:pic>
          <p:nvPicPr>
            <p:cNvPr id="120" name="Graphic 119">
              <a:extLst>
                <a:ext uri="{FF2B5EF4-FFF2-40B4-BE49-F238E27FC236}">
                  <a16:creationId xmlns:a16="http://schemas.microsoft.com/office/drawing/2014/main" id="{F8B4E11C-E313-416E-96C7-72549C59A0B9}"/>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9333" t="18330" r="9333" b="18330"/>
            <a:stretch/>
          </p:blipFill>
          <p:spPr>
            <a:xfrm>
              <a:off x="7936554" y="627119"/>
              <a:ext cx="968498" cy="754245"/>
            </a:xfrm>
            <a:prstGeom prst="rect">
              <a:avLst/>
            </a:prstGeom>
          </p:spPr>
        </p:pic>
      </p:grpSp>
      <p:grpSp>
        <p:nvGrpSpPr>
          <p:cNvPr id="266" name="Group 265">
            <a:extLst>
              <a:ext uri="{FF2B5EF4-FFF2-40B4-BE49-F238E27FC236}">
                <a16:creationId xmlns:a16="http://schemas.microsoft.com/office/drawing/2014/main" id="{45EC5D70-B4B7-4D10-8347-8D1DBBA3FF00}"/>
              </a:ext>
            </a:extLst>
          </p:cNvPr>
          <p:cNvGrpSpPr/>
          <p:nvPr/>
        </p:nvGrpSpPr>
        <p:grpSpPr>
          <a:xfrm>
            <a:off x="8160806" y="3114040"/>
            <a:ext cx="1221953" cy="337662"/>
            <a:chOff x="2773680" y="4047569"/>
            <a:chExt cx="1221953" cy="337662"/>
          </a:xfrm>
        </p:grpSpPr>
        <p:cxnSp>
          <p:nvCxnSpPr>
            <p:cNvPr id="267" name="Straight Connector 266">
              <a:extLst>
                <a:ext uri="{FF2B5EF4-FFF2-40B4-BE49-F238E27FC236}">
                  <a16:creationId xmlns:a16="http://schemas.microsoft.com/office/drawing/2014/main" id="{F1F9BFAB-023C-4278-AF6E-0342CE83A80E}"/>
                </a:ext>
              </a:extLst>
            </p:cNvPr>
            <p:cNvCxnSpPr>
              <a:cxnSpLocks/>
            </p:cNvCxnSpPr>
            <p:nvPr/>
          </p:nvCxnSpPr>
          <p:spPr>
            <a:xfrm>
              <a:off x="2773680" y="4220661"/>
              <a:ext cx="838200" cy="0"/>
            </a:xfrm>
            <a:prstGeom prst="line">
              <a:avLst/>
            </a:prstGeom>
            <a:ln w="317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68" name="Oval 267">
              <a:extLst>
                <a:ext uri="{FF2B5EF4-FFF2-40B4-BE49-F238E27FC236}">
                  <a16:creationId xmlns:a16="http://schemas.microsoft.com/office/drawing/2014/main" id="{4451450D-6848-4FF4-96A9-03E43B9DF897}"/>
                </a:ext>
              </a:extLst>
            </p:cNvPr>
            <p:cNvSpPr/>
            <p:nvPr/>
          </p:nvSpPr>
          <p:spPr bwMode="auto">
            <a:xfrm>
              <a:off x="3604282" y="4047569"/>
              <a:ext cx="337664" cy="337662"/>
            </a:xfrm>
            <a:prstGeom prst="ellipse">
              <a:avLst/>
            </a:prstGeom>
            <a:noFill/>
            <a:ln w="317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9" name="Rectangle 268">
              <a:extLst>
                <a:ext uri="{FF2B5EF4-FFF2-40B4-BE49-F238E27FC236}">
                  <a16:creationId xmlns:a16="http://schemas.microsoft.com/office/drawing/2014/main" id="{FAD47578-EB19-4D36-8A43-303957FC6095}"/>
                </a:ext>
              </a:extLst>
            </p:cNvPr>
            <p:cNvSpPr/>
            <p:nvPr/>
          </p:nvSpPr>
          <p:spPr bwMode="auto">
            <a:xfrm>
              <a:off x="3820656" y="4129619"/>
              <a:ext cx="174977" cy="17356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70" name="DynamoDB">
            <a:extLst>
              <a:ext uri="{FF2B5EF4-FFF2-40B4-BE49-F238E27FC236}">
                <a16:creationId xmlns:a16="http://schemas.microsoft.com/office/drawing/2014/main" id="{32D6FCD4-D17B-4A62-8E3B-772913EB8E2A}"/>
              </a:ext>
            </a:extLst>
          </p:cNvPr>
          <p:cNvGrpSpPr/>
          <p:nvPr/>
        </p:nvGrpSpPr>
        <p:grpSpPr>
          <a:xfrm>
            <a:off x="9075003" y="3006205"/>
            <a:ext cx="2565464" cy="558532"/>
            <a:chOff x="9229139" y="2591875"/>
            <a:chExt cx="2565464" cy="558532"/>
          </a:xfrm>
        </p:grpSpPr>
        <p:grpSp>
          <p:nvGrpSpPr>
            <p:cNvPr id="271" name="Group 270">
              <a:extLst>
                <a:ext uri="{FF2B5EF4-FFF2-40B4-BE49-F238E27FC236}">
                  <a16:creationId xmlns:a16="http://schemas.microsoft.com/office/drawing/2014/main" id="{FDFC1108-0B32-46B0-9CC2-E0FC727D6682}"/>
                </a:ext>
              </a:extLst>
            </p:cNvPr>
            <p:cNvGrpSpPr/>
            <p:nvPr/>
          </p:nvGrpSpPr>
          <p:grpSpPr>
            <a:xfrm rot="10800000">
              <a:off x="9229139" y="2784547"/>
              <a:ext cx="1011389" cy="173189"/>
              <a:chOff x="2804160" y="4136418"/>
              <a:chExt cx="1011389" cy="173189"/>
            </a:xfrm>
          </p:grpSpPr>
          <p:cxnSp>
            <p:nvCxnSpPr>
              <p:cNvPr id="274" name="Straight Connector 273">
                <a:extLst>
                  <a:ext uri="{FF2B5EF4-FFF2-40B4-BE49-F238E27FC236}">
                    <a16:creationId xmlns:a16="http://schemas.microsoft.com/office/drawing/2014/main" id="{F2D6137A-4FAB-446F-B30C-8F867CDF28D3}"/>
                  </a:ext>
                </a:extLst>
              </p:cNvPr>
              <p:cNvCxnSpPr>
                <a:cxnSpLocks/>
              </p:cNvCxnSpPr>
              <p:nvPr/>
            </p:nvCxnSpPr>
            <p:spPr>
              <a:xfrm>
                <a:off x="2804160" y="4220661"/>
                <a:ext cx="838200" cy="0"/>
              </a:xfrm>
              <a:prstGeom prst="line">
                <a:avLst/>
              </a:prstGeom>
              <a:ln w="317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75" name="Oval 274">
                <a:extLst>
                  <a:ext uri="{FF2B5EF4-FFF2-40B4-BE49-F238E27FC236}">
                    <a16:creationId xmlns:a16="http://schemas.microsoft.com/office/drawing/2014/main" id="{4709C646-8908-4C41-9C2A-197390F2F12A}"/>
                  </a:ext>
                </a:extLst>
              </p:cNvPr>
              <p:cNvSpPr/>
              <p:nvPr/>
            </p:nvSpPr>
            <p:spPr bwMode="auto">
              <a:xfrm>
                <a:off x="3642360" y="4136418"/>
                <a:ext cx="173189" cy="173189"/>
              </a:xfrm>
              <a:prstGeom prst="ellipse">
                <a:avLst/>
              </a:prstGeom>
              <a:solidFill>
                <a:schemeClr val="tx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72" name="Rectangle 271">
              <a:extLst>
                <a:ext uri="{FF2B5EF4-FFF2-40B4-BE49-F238E27FC236}">
                  <a16:creationId xmlns:a16="http://schemas.microsoft.com/office/drawing/2014/main" id="{CE84A811-C508-4F19-B3A8-0B7EB8A86F06}"/>
                </a:ext>
              </a:extLst>
            </p:cNvPr>
            <p:cNvSpPr/>
            <p:nvPr/>
          </p:nvSpPr>
          <p:spPr bwMode="auto">
            <a:xfrm>
              <a:off x="9785409" y="2591875"/>
              <a:ext cx="2009194" cy="558532"/>
            </a:xfrm>
            <a:prstGeom prst="rect">
              <a:avLst/>
            </a:prstGeom>
            <a:solidFill>
              <a:schemeClr val="bg1"/>
            </a:solidFill>
            <a:ln>
              <a:noFill/>
              <a:headEnd type="none" w="med" len="med"/>
              <a:tailEnd type="none" w="med" len="med"/>
            </a:ln>
            <a:effectLst>
              <a:outerShdw blurRad="152400" sx="101000" sy="101000" algn="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DynamoDB</a:t>
              </a:r>
              <a:endParaRPr kumimoji="0" lang="en-US" sz="12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pic>
          <p:nvPicPr>
            <p:cNvPr id="273" name="Picture 4" descr="See the source image">
              <a:extLst>
                <a:ext uri="{FF2B5EF4-FFF2-40B4-BE49-F238E27FC236}">
                  <a16:creationId xmlns:a16="http://schemas.microsoft.com/office/drawing/2014/main" id="{D8E0AF21-3B47-447B-9426-D3FF0EE9C31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84923" y="2649781"/>
              <a:ext cx="442722" cy="44272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76" name="Group 275">
            <a:extLst>
              <a:ext uri="{FF2B5EF4-FFF2-40B4-BE49-F238E27FC236}">
                <a16:creationId xmlns:a16="http://schemas.microsoft.com/office/drawing/2014/main" id="{5EE2C9C4-467E-403D-AD11-D0A8E72679A8}"/>
              </a:ext>
            </a:extLst>
          </p:cNvPr>
          <p:cNvGrpSpPr/>
          <p:nvPr/>
        </p:nvGrpSpPr>
        <p:grpSpPr>
          <a:xfrm>
            <a:off x="9075003" y="3007866"/>
            <a:ext cx="2565464" cy="558532"/>
            <a:chOff x="9229139" y="439838"/>
            <a:chExt cx="2565464" cy="558532"/>
          </a:xfrm>
        </p:grpSpPr>
        <p:grpSp>
          <p:nvGrpSpPr>
            <p:cNvPr id="277" name="Group 276">
              <a:extLst>
                <a:ext uri="{FF2B5EF4-FFF2-40B4-BE49-F238E27FC236}">
                  <a16:creationId xmlns:a16="http://schemas.microsoft.com/office/drawing/2014/main" id="{4D0372E0-70C9-49AE-9193-E3138B81DE8F}"/>
                </a:ext>
              </a:extLst>
            </p:cNvPr>
            <p:cNvGrpSpPr/>
            <p:nvPr/>
          </p:nvGrpSpPr>
          <p:grpSpPr>
            <a:xfrm rot="10800000">
              <a:off x="9229139" y="632509"/>
              <a:ext cx="1011389" cy="173189"/>
              <a:chOff x="2804160" y="4136418"/>
              <a:chExt cx="1011389" cy="173189"/>
            </a:xfrm>
          </p:grpSpPr>
          <p:cxnSp>
            <p:nvCxnSpPr>
              <p:cNvPr id="280" name="Straight Connector 279">
                <a:extLst>
                  <a:ext uri="{FF2B5EF4-FFF2-40B4-BE49-F238E27FC236}">
                    <a16:creationId xmlns:a16="http://schemas.microsoft.com/office/drawing/2014/main" id="{2523E7D7-8173-4C0A-B4FC-5FD2618CA0C7}"/>
                  </a:ext>
                </a:extLst>
              </p:cNvPr>
              <p:cNvCxnSpPr>
                <a:cxnSpLocks/>
              </p:cNvCxnSpPr>
              <p:nvPr/>
            </p:nvCxnSpPr>
            <p:spPr>
              <a:xfrm>
                <a:off x="2804160" y="4220661"/>
                <a:ext cx="838200" cy="0"/>
              </a:xfrm>
              <a:prstGeom prst="line">
                <a:avLst/>
              </a:prstGeom>
              <a:ln w="317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81" name="Oval 280">
                <a:extLst>
                  <a:ext uri="{FF2B5EF4-FFF2-40B4-BE49-F238E27FC236}">
                    <a16:creationId xmlns:a16="http://schemas.microsoft.com/office/drawing/2014/main" id="{CFDF6125-54F0-46DB-9CB9-39C5F440C1F7}"/>
                  </a:ext>
                </a:extLst>
              </p:cNvPr>
              <p:cNvSpPr/>
              <p:nvPr/>
            </p:nvSpPr>
            <p:spPr bwMode="auto">
              <a:xfrm>
                <a:off x="3642360" y="4136418"/>
                <a:ext cx="173189" cy="173189"/>
              </a:xfrm>
              <a:prstGeom prst="ellipse">
                <a:avLst/>
              </a:prstGeom>
              <a:solidFill>
                <a:schemeClr val="tx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78" name="Rectangle 277">
              <a:extLst>
                <a:ext uri="{FF2B5EF4-FFF2-40B4-BE49-F238E27FC236}">
                  <a16:creationId xmlns:a16="http://schemas.microsoft.com/office/drawing/2014/main" id="{6B9E691D-E1F1-4A16-8A8C-D767A87C73FF}"/>
                </a:ext>
              </a:extLst>
            </p:cNvPr>
            <p:cNvSpPr/>
            <p:nvPr/>
          </p:nvSpPr>
          <p:spPr bwMode="auto">
            <a:xfrm>
              <a:off x="9785409" y="439838"/>
              <a:ext cx="2009194" cy="558532"/>
            </a:xfrm>
            <a:prstGeom prst="rect">
              <a:avLst/>
            </a:prstGeom>
            <a:solidFill>
              <a:schemeClr val="bg1"/>
            </a:solidFill>
            <a:ln>
              <a:noFill/>
              <a:headEnd type="none" w="med" len="med"/>
              <a:tailEnd type="none" w="med" len="med"/>
            </a:ln>
            <a:effectLst>
              <a:outerShdw blurRad="152400" sx="101000" sy="101000" algn="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Redis</a:t>
              </a:r>
              <a:endParaRPr kumimoji="0" lang="en-US" sz="12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pic>
          <p:nvPicPr>
            <p:cNvPr id="279" name="Graphic 278">
              <a:extLst>
                <a:ext uri="{FF2B5EF4-FFF2-40B4-BE49-F238E27FC236}">
                  <a16:creationId xmlns:a16="http://schemas.microsoft.com/office/drawing/2014/main" id="{183F5737-A000-48BB-94FA-2E185C80D18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018501" y="531322"/>
              <a:ext cx="375566" cy="375564"/>
            </a:xfrm>
            <a:prstGeom prst="rect">
              <a:avLst/>
            </a:prstGeom>
          </p:spPr>
        </p:pic>
      </p:grpSp>
      <p:grpSp>
        <p:nvGrpSpPr>
          <p:cNvPr id="282" name="Group 281">
            <a:extLst>
              <a:ext uri="{FF2B5EF4-FFF2-40B4-BE49-F238E27FC236}">
                <a16:creationId xmlns:a16="http://schemas.microsoft.com/office/drawing/2014/main" id="{9356DA61-8C4C-4F46-B7EC-9C721B92D54D}"/>
              </a:ext>
            </a:extLst>
          </p:cNvPr>
          <p:cNvGrpSpPr/>
          <p:nvPr/>
        </p:nvGrpSpPr>
        <p:grpSpPr>
          <a:xfrm>
            <a:off x="9075003" y="3007866"/>
            <a:ext cx="2565464" cy="558532"/>
            <a:chOff x="9229139" y="1537127"/>
            <a:chExt cx="2565464" cy="558532"/>
          </a:xfrm>
        </p:grpSpPr>
        <p:grpSp>
          <p:nvGrpSpPr>
            <p:cNvPr id="283" name="Group 282">
              <a:extLst>
                <a:ext uri="{FF2B5EF4-FFF2-40B4-BE49-F238E27FC236}">
                  <a16:creationId xmlns:a16="http://schemas.microsoft.com/office/drawing/2014/main" id="{669B1091-27C2-447E-A818-6F961AF35C19}"/>
                </a:ext>
              </a:extLst>
            </p:cNvPr>
            <p:cNvGrpSpPr/>
            <p:nvPr/>
          </p:nvGrpSpPr>
          <p:grpSpPr>
            <a:xfrm rot="10800000">
              <a:off x="9229139" y="1729798"/>
              <a:ext cx="1011389" cy="173189"/>
              <a:chOff x="2804160" y="4136418"/>
              <a:chExt cx="1011389" cy="173189"/>
            </a:xfrm>
          </p:grpSpPr>
          <p:cxnSp>
            <p:nvCxnSpPr>
              <p:cNvPr id="286" name="Straight Connector 285">
                <a:extLst>
                  <a:ext uri="{FF2B5EF4-FFF2-40B4-BE49-F238E27FC236}">
                    <a16:creationId xmlns:a16="http://schemas.microsoft.com/office/drawing/2014/main" id="{1D2F645B-6C20-41B9-965A-F100582F9A19}"/>
                  </a:ext>
                </a:extLst>
              </p:cNvPr>
              <p:cNvCxnSpPr>
                <a:cxnSpLocks/>
              </p:cNvCxnSpPr>
              <p:nvPr/>
            </p:nvCxnSpPr>
            <p:spPr>
              <a:xfrm>
                <a:off x="2804160" y="4220661"/>
                <a:ext cx="838200" cy="0"/>
              </a:xfrm>
              <a:prstGeom prst="line">
                <a:avLst/>
              </a:prstGeom>
              <a:ln w="317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87" name="Oval 286">
                <a:extLst>
                  <a:ext uri="{FF2B5EF4-FFF2-40B4-BE49-F238E27FC236}">
                    <a16:creationId xmlns:a16="http://schemas.microsoft.com/office/drawing/2014/main" id="{A484C4ED-9210-4BB5-8F94-C48B6E59FE71}"/>
                  </a:ext>
                </a:extLst>
              </p:cNvPr>
              <p:cNvSpPr/>
              <p:nvPr/>
            </p:nvSpPr>
            <p:spPr bwMode="auto">
              <a:xfrm>
                <a:off x="3642360" y="4136418"/>
                <a:ext cx="173189" cy="173189"/>
              </a:xfrm>
              <a:prstGeom prst="ellipse">
                <a:avLst/>
              </a:prstGeom>
              <a:solidFill>
                <a:schemeClr val="tx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84" name="Rectangle 283">
              <a:extLst>
                <a:ext uri="{FF2B5EF4-FFF2-40B4-BE49-F238E27FC236}">
                  <a16:creationId xmlns:a16="http://schemas.microsoft.com/office/drawing/2014/main" id="{EBF3BBD6-6F32-438F-A408-E62E6EE4D16A}"/>
                </a:ext>
              </a:extLst>
            </p:cNvPr>
            <p:cNvSpPr/>
            <p:nvPr/>
          </p:nvSpPr>
          <p:spPr bwMode="auto">
            <a:xfrm>
              <a:off x="9785409" y="1537127"/>
              <a:ext cx="2009194" cy="558532"/>
            </a:xfrm>
            <a:prstGeom prst="rect">
              <a:avLst/>
            </a:prstGeom>
            <a:solidFill>
              <a:schemeClr val="bg1"/>
            </a:solidFill>
            <a:ln>
              <a:noFill/>
              <a:headEnd type="none" w="med" len="med"/>
              <a:tailEnd type="none" w="med" len="med"/>
            </a:ln>
            <a:effectLst>
              <a:outerShdw blurRad="152400" sx="101000" sy="101000" algn="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Event Hubs</a:t>
              </a:r>
              <a:endParaRPr kumimoji="0" lang="en-US" sz="12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pic>
          <p:nvPicPr>
            <p:cNvPr id="285" name="Graphic 284">
              <a:extLst>
                <a:ext uri="{FF2B5EF4-FFF2-40B4-BE49-F238E27FC236}">
                  <a16:creationId xmlns:a16="http://schemas.microsoft.com/office/drawing/2014/main" id="{922F57FC-8C79-4F56-B5C4-154B07B3ACA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037954" y="1648064"/>
              <a:ext cx="336658" cy="336658"/>
            </a:xfrm>
            <a:prstGeom prst="rect">
              <a:avLst/>
            </a:prstGeom>
          </p:spPr>
        </p:pic>
      </p:grpSp>
      <p:grpSp>
        <p:nvGrpSpPr>
          <p:cNvPr id="288" name="Group 287">
            <a:extLst>
              <a:ext uri="{FF2B5EF4-FFF2-40B4-BE49-F238E27FC236}">
                <a16:creationId xmlns:a16="http://schemas.microsoft.com/office/drawing/2014/main" id="{BB2879FB-A609-49FB-9833-14624C3BB27C}"/>
              </a:ext>
            </a:extLst>
          </p:cNvPr>
          <p:cNvGrpSpPr/>
          <p:nvPr/>
        </p:nvGrpSpPr>
        <p:grpSpPr>
          <a:xfrm>
            <a:off x="9075003" y="3007866"/>
            <a:ext cx="2565464" cy="558532"/>
            <a:chOff x="9229139" y="3752783"/>
            <a:chExt cx="2565464" cy="558532"/>
          </a:xfrm>
        </p:grpSpPr>
        <p:grpSp>
          <p:nvGrpSpPr>
            <p:cNvPr id="289" name="Group 288">
              <a:extLst>
                <a:ext uri="{FF2B5EF4-FFF2-40B4-BE49-F238E27FC236}">
                  <a16:creationId xmlns:a16="http://schemas.microsoft.com/office/drawing/2014/main" id="{521879C9-12B0-4BAA-BE3D-E01B9D80FEAF}"/>
                </a:ext>
              </a:extLst>
            </p:cNvPr>
            <p:cNvGrpSpPr/>
            <p:nvPr/>
          </p:nvGrpSpPr>
          <p:grpSpPr>
            <a:xfrm rot="10800000">
              <a:off x="9229139" y="3945455"/>
              <a:ext cx="1011389" cy="173189"/>
              <a:chOff x="2804160" y="4136418"/>
              <a:chExt cx="1011389" cy="173189"/>
            </a:xfrm>
          </p:grpSpPr>
          <p:cxnSp>
            <p:nvCxnSpPr>
              <p:cNvPr id="292" name="Straight Connector 291">
                <a:extLst>
                  <a:ext uri="{FF2B5EF4-FFF2-40B4-BE49-F238E27FC236}">
                    <a16:creationId xmlns:a16="http://schemas.microsoft.com/office/drawing/2014/main" id="{02822E94-1B52-472C-B635-3EE9AD34B741}"/>
                  </a:ext>
                </a:extLst>
              </p:cNvPr>
              <p:cNvCxnSpPr>
                <a:cxnSpLocks/>
              </p:cNvCxnSpPr>
              <p:nvPr/>
            </p:nvCxnSpPr>
            <p:spPr>
              <a:xfrm>
                <a:off x="2804160" y="4220661"/>
                <a:ext cx="838200" cy="0"/>
              </a:xfrm>
              <a:prstGeom prst="line">
                <a:avLst/>
              </a:prstGeom>
              <a:ln w="317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93" name="Oval 292">
                <a:extLst>
                  <a:ext uri="{FF2B5EF4-FFF2-40B4-BE49-F238E27FC236}">
                    <a16:creationId xmlns:a16="http://schemas.microsoft.com/office/drawing/2014/main" id="{D6F34755-926E-4EDB-9501-BA2D07CBE413}"/>
                  </a:ext>
                </a:extLst>
              </p:cNvPr>
              <p:cNvSpPr/>
              <p:nvPr/>
            </p:nvSpPr>
            <p:spPr bwMode="auto">
              <a:xfrm>
                <a:off x="3642360" y="4136418"/>
                <a:ext cx="173189" cy="173189"/>
              </a:xfrm>
              <a:prstGeom prst="ellipse">
                <a:avLst/>
              </a:prstGeom>
              <a:solidFill>
                <a:schemeClr val="tx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90" name="Rectangle 289">
              <a:extLst>
                <a:ext uri="{FF2B5EF4-FFF2-40B4-BE49-F238E27FC236}">
                  <a16:creationId xmlns:a16="http://schemas.microsoft.com/office/drawing/2014/main" id="{4FB3704C-E73C-4618-8206-4D8C174DDB10}"/>
                </a:ext>
              </a:extLst>
            </p:cNvPr>
            <p:cNvSpPr/>
            <p:nvPr/>
          </p:nvSpPr>
          <p:spPr bwMode="auto">
            <a:xfrm>
              <a:off x="9785409" y="3752783"/>
              <a:ext cx="2009194" cy="558532"/>
            </a:xfrm>
            <a:prstGeom prst="rect">
              <a:avLst/>
            </a:prstGeom>
            <a:solidFill>
              <a:schemeClr val="bg1"/>
            </a:solidFill>
            <a:ln>
              <a:noFill/>
              <a:headEnd type="none" w="med" len="med"/>
              <a:tailEnd type="none" w="med" len="med"/>
            </a:ln>
            <a:effectLst>
              <a:outerShdw blurRad="152400" sx="101000" sy="101000" algn="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err="1">
                  <a:ln>
                    <a:noFill/>
                  </a:ln>
                  <a:solidFill>
                    <a:srgbClr val="000000"/>
                  </a:solidFill>
                  <a:effectLst/>
                  <a:uLnTx/>
                  <a:uFillTx/>
                  <a:latin typeface="Segoe UI Semibold"/>
                  <a:ea typeface="Segoe UI" pitchFamily="34" charset="0"/>
                  <a:cs typeface="Segoe UI" pitchFamily="34" charset="0"/>
                </a:rPr>
                <a:t>CosmosDB</a:t>
              </a:r>
              <a:endParaRPr kumimoji="0" lang="en-US" sz="12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pic>
          <p:nvPicPr>
            <p:cNvPr id="291" name="Graphic 290">
              <a:extLst>
                <a:ext uri="{FF2B5EF4-FFF2-40B4-BE49-F238E27FC236}">
                  <a16:creationId xmlns:a16="http://schemas.microsoft.com/office/drawing/2014/main" id="{858841DA-35D4-4246-84AA-224E711854E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978090" y="3803856"/>
              <a:ext cx="456386" cy="456386"/>
            </a:xfrm>
            <a:prstGeom prst="rect">
              <a:avLst/>
            </a:prstGeom>
          </p:spPr>
        </p:pic>
      </p:grpSp>
      <p:grpSp>
        <p:nvGrpSpPr>
          <p:cNvPr id="294" name="Group 293">
            <a:extLst>
              <a:ext uri="{FF2B5EF4-FFF2-40B4-BE49-F238E27FC236}">
                <a16:creationId xmlns:a16="http://schemas.microsoft.com/office/drawing/2014/main" id="{A8431C73-8478-44D0-92CE-B05538BB2335}"/>
              </a:ext>
            </a:extLst>
          </p:cNvPr>
          <p:cNvGrpSpPr/>
          <p:nvPr/>
        </p:nvGrpSpPr>
        <p:grpSpPr>
          <a:xfrm>
            <a:off x="9075003" y="3007866"/>
            <a:ext cx="2565464" cy="558532"/>
            <a:chOff x="9229139" y="4828994"/>
            <a:chExt cx="2565464" cy="558532"/>
          </a:xfrm>
        </p:grpSpPr>
        <p:grpSp>
          <p:nvGrpSpPr>
            <p:cNvPr id="295" name="Group 294">
              <a:extLst>
                <a:ext uri="{FF2B5EF4-FFF2-40B4-BE49-F238E27FC236}">
                  <a16:creationId xmlns:a16="http://schemas.microsoft.com/office/drawing/2014/main" id="{532DCCA2-D0D6-4634-9FC7-CA71004AEBDC}"/>
                </a:ext>
              </a:extLst>
            </p:cNvPr>
            <p:cNvGrpSpPr/>
            <p:nvPr/>
          </p:nvGrpSpPr>
          <p:grpSpPr>
            <a:xfrm rot="10800000">
              <a:off x="9229139" y="5021665"/>
              <a:ext cx="1011389" cy="173189"/>
              <a:chOff x="2804160" y="4136418"/>
              <a:chExt cx="1011389" cy="173189"/>
            </a:xfrm>
          </p:grpSpPr>
          <p:cxnSp>
            <p:nvCxnSpPr>
              <p:cNvPr id="298" name="Straight Connector 297">
                <a:extLst>
                  <a:ext uri="{FF2B5EF4-FFF2-40B4-BE49-F238E27FC236}">
                    <a16:creationId xmlns:a16="http://schemas.microsoft.com/office/drawing/2014/main" id="{2CC2F76E-96E6-4B7B-B23D-DC0446200DCA}"/>
                  </a:ext>
                </a:extLst>
              </p:cNvPr>
              <p:cNvCxnSpPr>
                <a:cxnSpLocks/>
              </p:cNvCxnSpPr>
              <p:nvPr/>
            </p:nvCxnSpPr>
            <p:spPr>
              <a:xfrm>
                <a:off x="2804160" y="4220661"/>
                <a:ext cx="838200" cy="0"/>
              </a:xfrm>
              <a:prstGeom prst="line">
                <a:avLst/>
              </a:prstGeom>
              <a:ln w="317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99" name="Oval 298">
                <a:extLst>
                  <a:ext uri="{FF2B5EF4-FFF2-40B4-BE49-F238E27FC236}">
                    <a16:creationId xmlns:a16="http://schemas.microsoft.com/office/drawing/2014/main" id="{CEC6B328-FC6F-44FC-91D4-5B269F8F1A84}"/>
                  </a:ext>
                </a:extLst>
              </p:cNvPr>
              <p:cNvSpPr/>
              <p:nvPr/>
            </p:nvSpPr>
            <p:spPr bwMode="auto">
              <a:xfrm>
                <a:off x="3642360" y="4136418"/>
                <a:ext cx="173189" cy="173189"/>
              </a:xfrm>
              <a:prstGeom prst="ellipse">
                <a:avLst/>
              </a:prstGeom>
              <a:solidFill>
                <a:schemeClr val="tx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96" name="Rectangle 295">
              <a:extLst>
                <a:ext uri="{FF2B5EF4-FFF2-40B4-BE49-F238E27FC236}">
                  <a16:creationId xmlns:a16="http://schemas.microsoft.com/office/drawing/2014/main" id="{C5C9C1BA-FC7E-473A-B5BC-C7E98EA99012}"/>
                </a:ext>
              </a:extLst>
            </p:cNvPr>
            <p:cNvSpPr/>
            <p:nvPr/>
          </p:nvSpPr>
          <p:spPr bwMode="auto">
            <a:xfrm>
              <a:off x="9785409" y="4828994"/>
              <a:ext cx="2009194" cy="558532"/>
            </a:xfrm>
            <a:prstGeom prst="rect">
              <a:avLst/>
            </a:prstGeom>
            <a:solidFill>
              <a:schemeClr val="bg1"/>
            </a:solidFill>
            <a:ln>
              <a:noFill/>
              <a:headEnd type="none" w="med" len="med"/>
              <a:tailEnd type="none" w="med" len="med"/>
            </a:ln>
            <a:effectLst>
              <a:outerShdw blurRad="152400" sx="101000" sy="101000" algn="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Kafka</a:t>
              </a:r>
              <a:endParaRPr kumimoji="0" lang="en-US" sz="12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pic>
          <p:nvPicPr>
            <p:cNvPr id="297" name="Picture 2" descr="See the source image">
              <a:extLst>
                <a:ext uri="{FF2B5EF4-FFF2-40B4-BE49-F238E27FC236}">
                  <a16:creationId xmlns:a16="http://schemas.microsoft.com/office/drawing/2014/main" id="{3F39EBEA-FBD6-4BAA-9035-A37D44DC008E}"/>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075373" y="4895733"/>
              <a:ext cx="261822" cy="42505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00" name="Group 299">
            <a:extLst>
              <a:ext uri="{FF2B5EF4-FFF2-40B4-BE49-F238E27FC236}">
                <a16:creationId xmlns:a16="http://schemas.microsoft.com/office/drawing/2014/main" id="{0D2FF8D0-BBCB-447D-9E3B-AD520EE0D32D}"/>
              </a:ext>
            </a:extLst>
          </p:cNvPr>
          <p:cNvGrpSpPr/>
          <p:nvPr/>
        </p:nvGrpSpPr>
        <p:grpSpPr>
          <a:xfrm>
            <a:off x="9075003" y="3007866"/>
            <a:ext cx="2565464" cy="558532"/>
            <a:chOff x="9229139" y="5926282"/>
            <a:chExt cx="2565464" cy="558532"/>
          </a:xfrm>
        </p:grpSpPr>
        <p:grpSp>
          <p:nvGrpSpPr>
            <p:cNvPr id="301" name="Group 300">
              <a:extLst>
                <a:ext uri="{FF2B5EF4-FFF2-40B4-BE49-F238E27FC236}">
                  <a16:creationId xmlns:a16="http://schemas.microsoft.com/office/drawing/2014/main" id="{DED823C3-00AC-4DEB-B04E-66DD454C5EED}"/>
                </a:ext>
              </a:extLst>
            </p:cNvPr>
            <p:cNvGrpSpPr/>
            <p:nvPr/>
          </p:nvGrpSpPr>
          <p:grpSpPr>
            <a:xfrm rot="10800000">
              <a:off x="9229139" y="6118953"/>
              <a:ext cx="1011389" cy="173189"/>
              <a:chOff x="2804160" y="4136418"/>
              <a:chExt cx="1011389" cy="173189"/>
            </a:xfrm>
          </p:grpSpPr>
          <p:cxnSp>
            <p:nvCxnSpPr>
              <p:cNvPr id="304" name="Straight Connector 303">
                <a:extLst>
                  <a:ext uri="{FF2B5EF4-FFF2-40B4-BE49-F238E27FC236}">
                    <a16:creationId xmlns:a16="http://schemas.microsoft.com/office/drawing/2014/main" id="{55A96189-C1B0-4326-8A53-3FCC1A28C2FE}"/>
                  </a:ext>
                </a:extLst>
              </p:cNvPr>
              <p:cNvCxnSpPr>
                <a:cxnSpLocks/>
              </p:cNvCxnSpPr>
              <p:nvPr/>
            </p:nvCxnSpPr>
            <p:spPr>
              <a:xfrm>
                <a:off x="2804160" y="4220661"/>
                <a:ext cx="838200" cy="0"/>
              </a:xfrm>
              <a:prstGeom prst="line">
                <a:avLst/>
              </a:prstGeom>
              <a:ln w="317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05" name="Oval 304">
                <a:extLst>
                  <a:ext uri="{FF2B5EF4-FFF2-40B4-BE49-F238E27FC236}">
                    <a16:creationId xmlns:a16="http://schemas.microsoft.com/office/drawing/2014/main" id="{C8E18202-F38A-41B0-9734-3E33227BAE22}"/>
                  </a:ext>
                </a:extLst>
              </p:cNvPr>
              <p:cNvSpPr/>
              <p:nvPr/>
            </p:nvSpPr>
            <p:spPr bwMode="auto">
              <a:xfrm>
                <a:off x="3642360" y="4136418"/>
                <a:ext cx="173189" cy="173189"/>
              </a:xfrm>
              <a:prstGeom prst="ellipse">
                <a:avLst/>
              </a:prstGeom>
              <a:solidFill>
                <a:schemeClr val="tx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302" name="Rectangle 301">
              <a:extLst>
                <a:ext uri="{FF2B5EF4-FFF2-40B4-BE49-F238E27FC236}">
                  <a16:creationId xmlns:a16="http://schemas.microsoft.com/office/drawing/2014/main" id="{CB9C8285-DEE7-4085-A695-40E7BE29A635}"/>
                </a:ext>
              </a:extLst>
            </p:cNvPr>
            <p:cNvSpPr/>
            <p:nvPr/>
          </p:nvSpPr>
          <p:spPr bwMode="auto">
            <a:xfrm>
              <a:off x="9785409" y="5926282"/>
              <a:ext cx="2009194" cy="558532"/>
            </a:xfrm>
            <a:prstGeom prst="rect">
              <a:avLst/>
            </a:prstGeom>
            <a:solidFill>
              <a:schemeClr val="bg1"/>
            </a:solidFill>
            <a:ln>
              <a:noFill/>
              <a:headEnd type="none" w="med" len="med"/>
              <a:tailEnd type="none" w="med" len="med"/>
            </a:ln>
            <a:effectLst>
              <a:outerShdw blurRad="152400" sx="101000" sy="101000" algn="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Twilio</a:t>
              </a:r>
              <a:endParaRPr kumimoji="0" lang="en-US" sz="12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pic>
          <p:nvPicPr>
            <p:cNvPr id="303" name="Picture 6">
              <a:extLst>
                <a:ext uri="{FF2B5EF4-FFF2-40B4-BE49-F238E27FC236}">
                  <a16:creationId xmlns:a16="http://schemas.microsoft.com/office/drawing/2014/main" id="{879E992F-CB32-49F8-9310-C67C5712F4C4}"/>
                </a:ext>
              </a:extLst>
            </p:cNvPr>
            <p:cNvPicPr>
              <a:picLocks noChangeAspect="1" noChangeArrowheads="1"/>
            </p:cNvPicPr>
            <p:nvPr/>
          </p:nvPicPr>
          <p:blipFill>
            <a:blip r:embed="rId12"/>
            <a:srcRect/>
            <a:stretch/>
          </p:blipFill>
          <p:spPr bwMode="auto">
            <a:xfrm>
              <a:off x="9984922" y="5980036"/>
              <a:ext cx="442724" cy="45102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06" name="Group 305">
            <a:extLst>
              <a:ext uri="{FF2B5EF4-FFF2-40B4-BE49-F238E27FC236}">
                <a16:creationId xmlns:a16="http://schemas.microsoft.com/office/drawing/2014/main" id="{A52D7AF8-123F-4060-AB2F-25F59C3A4B95}"/>
              </a:ext>
            </a:extLst>
          </p:cNvPr>
          <p:cNvGrpSpPr/>
          <p:nvPr/>
        </p:nvGrpSpPr>
        <p:grpSpPr>
          <a:xfrm>
            <a:off x="9075003" y="1089418"/>
            <a:ext cx="2565464" cy="558532"/>
            <a:chOff x="9229139" y="439838"/>
            <a:chExt cx="2565464" cy="558532"/>
          </a:xfrm>
        </p:grpSpPr>
        <p:grpSp>
          <p:nvGrpSpPr>
            <p:cNvPr id="307" name="Group 306">
              <a:extLst>
                <a:ext uri="{FF2B5EF4-FFF2-40B4-BE49-F238E27FC236}">
                  <a16:creationId xmlns:a16="http://schemas.microsoft.com/office/drawing/2014/main" id="{1A3F30E8-D2E3-468C-9CCA-6C75D69B402E}"/>
                </a:ext>
              </a:extLst>
            </p:cNvPr>
            <p:cNvGrpSpPr/>
            <p:nvPr/>
          </p:nvGrpSpPr>
          <p:grpSpPr>
            <a:xfrm rot="10800000">
              <a:off x="9229139" y="632509"/>
              <a:ext cx="1011389" cy="173189"/>
              <a:chOff x="2804160" y="4136418"/>
              <a:chExt cx="1011389" cy="173189"/>
            </a:xfrm>
          </p:grpSpPr>
          <p:cxnSp>
            <p:nvCxnSpPr>
              <p:cNvPr id="310" name="Straight Connector 309">
                <a:extLst>
                  <a:ext uri="{FF2B5EF4-FFF2-40B4-BE49-F238E27FC236}">
                    <a16:creationId xmlns:a16="http://schemas.microsoft.com/office/drawing/2014/main" id="{2008831D-A0D0-4BCA-980A-64D682E81230}"/>
                  </a:ext>
                </a:extLst>
              </p:cNvPr>
              <p:cNvCxnSpPr>
                <a:cxnSpLocks/>
              </p:cNvCxnSpPr>
              <p:nvPr/>
            </p:nvCxnSpPr>
            <p:spPr>
              <a:xfrm>
                <a:off x="2804160" y="4220661"/>
                <a:ext cx="838200" cy="0"/>
              </a:xfrm>
              <a:prstGeom prst="line">
                <a:avLst/>
              </a:prstGeom>
              <a:ln w="317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11" name="Oval 310">
                <a:extLst>
                  <a:ext uri="{FF2B5EF4-FFF2-40B4-BE49-F238E27FC236}">
                    <a16:creationId xmlns:a16="http://schemas.microsoft.com/office/drawing/2014/main" id="{198F3E63-FB88-42F5-8E15-A20E45599235}"/>
                  </a:ext>
                </a:extLst>
              </p:cNvPr>
              <p:cNvSpPr/>
              <p:nvPr/>
            </p:nvSpPr>
            <p:spPr bwMode="auto">
              <a:xfrm>
                <a:off x="3642360" y="4136418"/>
                <a:ext cx="173189" cy="173189"/>
              </a:xfrm>
              <a:prstGeom prst="ellipse">
                <a:avLst/>
              </a:prstGeom>
              <a:solidFill>
                <a:schemeClr val="tx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308" name="Rectangle 307">
              <a:extLst>
                <a:ext uri="{FF2B5EF4-FFF2-40B4-BE49-F238E27FC236}">
                  <a16:creationId xmlns:a16="http://schemas.microsoft.com/office/drawing/2014/main" id="{0B070D36-422E-4DF8-A490-7E59E65AC4B3}"/>
                </a:ext>
              </a:extLst>
            </p:cNvPr>
            <p:cNvSpPr/>
            <p:nvPr/>
          </p:nvSpPr>
          <p:spPr bwMode="auto">
            <a:xfrm>
              <a:off x="9785409" y="439838"/>
              <a:ext cx="2009194" cy="558532"/>
            </a:xfrm>
            <a:prstGeom prst="rect">
              <a:avLst/>
            </a:prstGeom>
            <a:solidFill>
              <a:schemeClr val="bg1"/>
            </a:solidFill>
            <a:ln>
              <a:noFill/>
              <a:headEnd type="none" w="med" len="med"/>
              <a:tailEnd type="none" w="med" len="med"/>
            </a:ln>
            <a:effectLst>
              <a:outerShdw blurRad="152400" sx="101000" sy="101000" algn="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Redis</a:t>
              </a:r>
              <a:endParaRPr kumimoji="0" lang="en-US" sz="12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pic>
          <p:nvPicPr>
            <p:cNvPr id="309" name="Graphic 308">
              <a:extLst>
                <a:ext uri="{FF2B5EF4-FFF2-40B4-BE49-F238E27FC236}">
                  <a16:creationId xmlns:a16="http://schemas.microsoft.com/office/drawing/2014/main" id="{EB17A74B-3E0C-47B0-AB01-630B5DF360A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018501" y="531322"/>
              <a:ext cx="375566" cy="375564"/>
            </a:xfrm>
            <a:prstGeom prst="rect">
              <a:avLst/>
            </a:prstGeom>
          </p:spPr>
        </p:pic>
      </p:grpSp>
      <p:grpSp>
        <p:nvGrpSpPr>
          <p:cNvPr id="312" name="Group 311">
            <a:extLst>
              <a:ext uri="{FF2B5EF4-FFF2-40B4-BE49-F238E27FC236}">
                <a16:creationId xmlns:a16="http://schemas.microsoft.com/office/drawing/2014/main" id="{769E6B1F-B59B-45A4-BD6F-B8E1E2079DB0}"/>
              </a:ext>
            </a:extLst>
          </p:cNvPr>
          <p:cNvGrpSpPr/>
          <p:nvPr/>
        </p:nvGrpSpPr>
        <p:grpSpPr>
          <a:xfrm>
            <a:off x="9075003" y="3010910"/>
            <a:ext cx="2565464" cy="558532"/>
            <a:chOff x="9229139" y="2591875"/>
            <a:chExt cx="2565464" cy="558532"/>
          </a:xfrm>
        </p:grpSpPr>
        <p:grpSp>
          <p:nvGrpSpPr>
            <p:cNvPr id="313" name="Group 312">
              <a:extLst>
                <a:ext uri="{FF2B5EF4-FFF2-40B4-BE49-F238E27FC236}">
                  <a16:creationId xmlns:a16="http://schemas.microsoft.com/office/drawing/2014/main" id="{C339020A-9EDA-4A11-B695-DF6C414017CC}"/>
                </a:ext>
              </a:extLst>
            </p:cNvPr>
            <p:cNvGrpSpPr/>
            <p:nvPr/>
          </p:nvGrpSpPr>
          <p:grpSpPr>
            <a:xfrm rot="10800000">
              <a:off x="9229139" y="2784547"/>
              <a:ext cx="1011389" cy="173189"/>
              <a:chOff x="2804160" y="4136418"/>
              <a:chExt cx="1011389" cy="173189"/>
            </a:xfrm>
          </p:grpSpPr>
          <p:cxnSp>
            <p:nvCxnSpPr>
              <p:cNvPr id="316" name="Straight Connector 315">
                <a:extLst>
                  <a:ext uri="{FF2B5EF4-FFF2-40B4-BE49-F238E27FC236}">
                    <a16:creationId xmlns:a16="http://schemas.microsoft.com/office/drawing/2014/main" id="{472DBFC0-4114-4B85-BC17-11E196A5C923}"/>
                  </a:ext>
                </a:extLst>
              </p:cNvPr>
              <p:cNvCxnSpPr>
                <a:cxnSpLocks/>
              </p:cNvCxnSpPr>
              <p:nvPr/>
            </p:nvCxnSpPr>
            <p:spPr>
              <a:xfrm>
                <a:off x="2804160" y="4220661"/>
                <a:ext cx="838200" cy="0"/>
              </a:xfrm>
              <a:prstGeom prst="line">
                <a:avLst/>
              </a:prstGeom>
              <a:ln w="317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17" name="Oval 316">
                <a:extLst>
                  <a:ext uri="{FF2B5EF4-FFF2-40B4-BE49-F238E27FC236}">
                    <a16:creationId xmlns:a16="http://schemas.microsoft.com/office/drawing/2014/main" id="{795C0914-25E7-439A-AACE-41F990484D0C}"/>
                  </a:ext>
                </a:extLst>
              </p:cNvPr>
              <p:cNvSpPr/>
              <p:nvPr/>
            </p:nvSpPr>
            <p:spPr bwMode="auto">
              <a:xfrm>
                <a:off x="3642360" y="4136418"/>
                <a:ext cx="173189" cy="173189"/>
              </a:xfrm>
              <a:prstGeom prst="ellipse">
                <a:avLst/>
              </a:prstGeom>
              <a:solidFill>
                <a:schemeClr val="tx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314" name="Rectangle 313">
              <a:extLst>
                <a:ext uri="{FF2B5EF4-FFF2-40B4-BE49-F238E27FC236}">
                  <a16:creationId xmlns:a16="http://schemas.microsoft.com/office/drawing/2014/main" id="{CE40F9DB-A46D-4B21-A912-476CA9FBFF32}"/>
                </a:ext>
              </a:extLst>
            </p:cNvPr>
            <p:cNvSpPr/>
            <p:nvPr/>
          </p:nvSpPr>
          <p:spPr bwMode="auto">
            <a:xfrm>
              <a:off x="9785409" y="2591875"/>
              <a:ext cx="2009194" cy="558532"/>
            </a:xfrm>
            <a:prstGeom prst="rect">
              <a:avLst/>
            </a:prstGeom>
            <a:solidFill>
              <a:schemeClr val="bg1"/>
            </a:solidFill>
            <a:ln>
              <a:noFill/>
              <a:headEnd type="none" w="med" len="med"/>
              <a:tailEnd type="none" w="med" len="med"/>
            </a:ln>
            <a:effectLst>
              <a:outerShdw blurRad="152400" sx="101000" sy="101000" algn="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DynamoDB</a:t>
              </a:r>
              <a:endParaRPr kumimoji="0" lang="en-US" sz="12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pic>
          <p:nvPicPr>
            <p:cNvPr id="315" name="Picture 4" descr="See the source image">
              <a:extLst>
                <a:ext uri="{FF2B5EF4-FFF2-40B4-BE49-F238E27FC236}">
                  <a16:creationId xmlns:a16="http://schemas.microsoft.com/office/drawing/2014/main" id="{F018BBBA-7B53-47B8-AAA5-EFDC4DBC8ED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84923" y="2649781"/>
              <a:ext cx="442722" cy="44272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18" name="Group 317">
            <a:extLst>
              <a:ext uri="{FF2B5EF4-FFF2-40B4-BE49-F238E27FC236}">
                <a16:creationId xmlns:a16="http://schemas.microsoft.com/office/drawing/2014/main" id="{05500E0B-7F5B-4AA4-A524-B740249235B3}"/>
              </a:ext>
            </a:extLst>
          </p:cNvPr>
          <p:cNvGrpSpPr/>
          <p:nvPr/>
        </p:nvGrpSpPr>
        <p:grpSpPr>
          <a:xfrm>
            <a:off x="9075003" y="4922991"/>
            <a:ext cx="2565464" cy="558532"/>
            <a:chOff x="9229139" y="4828994"/>
            <a:chExt cx="2565464" cy="558532"/>
          </a:xfrm>
        </p:grpSpPr>
        <p:grpSp>
          <p:nvGrpSpPr>
            <p:cNvPr id="319" name="Group 318">
              <a:extLst>
                <a:ext uri="{FF2B5EF4-FFF2-40B4-BE49-F238E27FC236}">
                  <a16:creationId xmlns:a16="http://schemas.microsoft.com/office/drawing/2014/main" id="{6A1A4E7A-6FE9-4B9D-9783-9AE359DB2A74}"/>
                </a:ext>
              </a:extLst>
            </p:cNvPr>
            <p:cNvGrpSpPr/>
            <p:nvPr/>
          </p:nvGrpSpPr>
          <p:grpSpPr>
            <a:xfrm rot="10800000">
              <a:off x="9229139" y="5021665"/>
              <a:ext cx="1011389" cy="173189"/>
              <a:chOff x="2804160" y="4136418"/>
              <a:chExt cx="1011389" cy="173189"/>
            </a:xfrm>
          </p:grpSpPr>
          <p:cxnSp>
            <p:nvCxnSpPr>
              <p:cNvPr id="322" name="Straight Connector 321">
                <a:extLst>
                  <a:ext uri="{FF2B5EF4-FFF2-40B4-BE49-F238E27FC236}">
                    <a16:creationId xmlns:a16="http://schemas.microsoft.com/office/drawing/2014/main" id="{036B5B5F-6F77-4150-809D-008D94ACDD16}"/>
                  </a:ext>
                </a:extLst>
              </p:cNvPr>
              <p:cNvCxnSpPr>
                <a:cxnSpLocks/>
              </p:cNvCxnSpPr>
              <p:nvPr/>
            </p:nvCxnSpPr>
            <p:spPr>
              <a:xfrm>
                <a:off x="2804160" y="4220661"/>
                <a:ext cx="838200" cy="0"/>
              </a:xfrm>
              <a:prstGeom prst="line">
                <a:avLst/>
              </a:prstGeom>
              <a:ln w="317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23" name="Oval 322">
                <a:extLst>
                  <a:ext uri="{FF2B5EF4-FFF2-40B4-BE49-F238E27FC236}">
                    <a16:creationId xmlns:a16="http://schemas.microsoft.com/office/drawing/2014/main" id="{3266CAEE-0F50-4BD4-B7E0-9321930AD3E5}"/>
                  </a:ext>
                </a:extLst>
              </p:cNvPr>
              <p:cNvSpPr/>
              <p:nvPr/>
            </p:nvSpPr>
            <p:spPr bwMode="auto">
              <a:xfrm>
                <a:off x="3642360" y="4136418"/>
                <a:ext cx="173189" cy="173189"/>
              </a:xfrm>
              <a:prstGeom prst="ellipse">
                <a:avLst/>
              </a:prstGeom>
              <a:solidFill>
                <a:schemeClr val="tx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320" name="Rectangle 319">
              <a:extLst>
                <a:ext uri="{FF2B5EF4-FFF2-40B4-BE49-F238E27FC236}">
                  <a16:creationId xmlns:a16="http://schemas.microsoft.com/office/drawing/2014/main" id="{0706B610-7466-4958-B84C-F52E2C700933}"/>
                </a:ext>
              </a:extLst>
            </p:cNvPr>
            <p:cNvSpPr/>
            <p:nvPr/>
          </p:nvSpPr>
          <p:spPr bwMode="auto">
            <a:xfrm>
              <a:off x="9785409" y="4828994"/>
              <a:ext cx="2009194" cy="558532"/>
            </a:xfrm>
            <a:prstGeom prst="rect">
              <a:avLst/>
            </a:prstGeom>
            <a:solidFill>
              <a:schemeClr val="bg1"/>
            </a:solidFill>
            <a:ln>
              <a:noFill/>
              <a:headEnd type="none" w="med" len="med"/>
              <a:tailEnd type="none" w="med" len="med"/>
            </a:ln>
            <a:effectLst>
              <a:outerShdw blurRad="152400" sx="101000" sy="101000" algn="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Kafka</a:t>
              </a:r>
              <a:endParaRPr kumimoji="0" lang="en-US" sz="12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pic>
          <p:nvPicPr>
            <p:cNvPr id="321" name="Picture 2" descr="See the source image">
              <a:extLst>
                <a:ext uri="{FF2B5EF4-FFF2-40B4-BE49-F238E27FC236}">
                  <a16:creationId xmlns:a16="http://schemas.microsoft.com/office/drawing/2014/main" id="{72F29C91-686D-4BFC-9DDE-C6FB4EBC731E}"/>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075373" y="4895733"/>
              <a:ext cx="261822" cy="42505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24" name="Group 323">
            <a:extLst>
              <a:ext uri="{FF2B5EF4-FFF2-40B4-BE49-F238E27FC236}">
                <a16:creationId xmlns:a16="http://schemas.microsoft.com/office/drawing/2014/main" id="{EF95F2A0-EEAA-4D9C-B146-3F52799CF980}"/>
              </a:ext>
            </a:extLst>
          </p:cNvPr>
          <p:cNvGrpSpPr/>
          <p:nvPr/>
        </p:nvGrpSpPr>
        <p:grpSpPr>
          <a:xfrm>
            <a:off x="9075003" y="5881382"/>
            <a:ext cx="2565464" cy="558532"/>
            <a:chOff x="9229139" y="5926282"/>
            <a:chExt cx="2565464" cy="558532"/>
          </a:xfrm>
        </p:grpSpPr>
        <p:grpSp>
          <p:nvGrpSpPr>
            <p:cNvPr id="325" name="Group 324">
              <a:extLst>
                <a:ext uri="{FF2B5EF4-FFF2-40B4-BE49-F238E27FC236}">
                  <a16:creationId xmlns:a16="http://schemas.microsoft.com/office/drawing/2014/main" id="{C4F7F018-84B9-4CD3-8E46-250A7854F339}"/>
                </a:ext>
              </a:extLst>
            </p:cNvPr>
            <p:cNvGrpSpPr/>
            <p:nvPr/>
          </p:nvGrpSpPr>
          <p:grpSpPr>
            <a:xfrm rot="10800000">
              <a:off x="9229139" y="6118953"/>
              <a:ext cx="1011389" cy="173189"/>
              <a:chOff x="2804160" y="4136418"/>
              <a:chExt cx="1011389" cy="173189"/>
            </a:xfrm>
          </p:grpSpPr>
          <p:cxnSp>
            <p:nvCxnSpPr>
              <p:cNvPr id="328" name="Straight Connector 327">
                <a:extLst>
                  <a:ext uri="{FF2B5EF4-FFF2-40B4-BE49-F238E27FC236}">
                    <a16:creationId xmlns:a16="http://schemas.microsoft.com/office/drawing/2014/main" id="{E33F8B5C-C714-4CA2-9F4F-F2A47F25FEC1}"/>
                  </a:ext>
                </a:extLst>
              </p:cNvPr>
              <p:cNvCxnSpPr>
                <a:cxnSpLocks/>
              </p:cNvCxnSpPr>
              <p:nvPr/>
            </p:nvCxnSpPr>
            <p:spPr>
              <a:xfrm>
                <a:off x="2804160" y="4220661"/>
                <a:ext cx="838200" cy="0"/>
              </a:xfrm>
              <a:prstGeom prst="line">
                <a:avLst/>
              </a:prstGeom>
              <a:ln w="317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29" name="Oval 328">
                <a:extLst>
                  <a:ext uri="{FF2B5EF4-FFF2-40B4-BE49-F238E27FC236}">
                    <a16:creationId xmlns:a16="http://schemas.microsoft.com/office/drawing/2014/main" id="{496E4421-0128-4D9C-A1C9-BA337EE7F17D}"/>
                  </a:ext>
                </a:extLst>
              </p:cNvPr>
              <p:cNvSpPr/>
              <p:nvPr/>
            </p:nvSpPr>
            <p:spPr bwMode="auto">
              <a:xfrm>
                <a:off x="3642360" y="4136418"/>
                <a:ext cx="173189" cy="173189"/>
              </a:xfrm>
              <a:prstGeom prst="ellipse">
                <a:avLst/>
              </a:prstGeom>
              <a:solidFill>
                <a:schemeClr val="tx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326" name="Rectangle 325">
              <a:extLst>
                <a:ext uri="{FF2B5EF4-FFF2-40B4-BE49-F238E27FC236}">
                  <a16:creationId xmlns:a16="http://schemas.microsoft.com/office/drawing/2014/main" id="{DD443A59-7C61-4F71-86B4-9882F973415D}"/>
                </a:ext>
              </a:extLst>
            </p:cNvPr>
            <p:cNvSpPr/>
            <p:nvPr/>
          </p:nvSpPr>
          <p:spPr bwMode="auto">
            <a:xfrm>
              <a:off x="9785409" y="5926282"/>
              <a:ext cx="2009194" cy="558532"/>
            </a:xfrm>
            <a:prstGeom prst="rect">
              <a:avLst/>
            </a:prstGeom>
            <a:solidFill>
              <a:schemeClr val="bg1"/>
            </a:solidFill>
            <a:ln>
              <a:noFill/>
              <a:headEnd type="none" w="med" len="med"/>
              <a:tailEnd type="none" w="med" len="med"/>
            </a:ln>
            <a:effectLst>
              <a:outerShdw blurRad="152400" sx="101000" sy="101000" algn="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Twilio</a:t>
              </a:r>
              <a:endParaRPr kumimoji="0" lang="en-US" sz="12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pic>
          <p:nvPicPr>
            <p:cNvPr id="327" name="Picture 6">
              <a:extLst>
                <a:ext uri="{FF2B5EF4-FFF2-40B4-BE49-F238E27FC236}">
                  <a16:creationId xmlns:a16="http://schemas.microsoft.com/office/drawing/2014/main" id="{FB1CD332-7167-4403-B95A-B82B37A79E05}"/>
                </a:ext>
              </a:extLst>
            </p:cNvPr>
            <p:cNvPicPr>
              <a:picLocks noChangeAspect="1" noChangeArrowheads="1"/>
            </p:cNvPicPr>
            <p:nvPr/>
          </p:nvPicPr>
          <p:blipFill>
            <a:blip r:embed="rId13"/>
            <a:srcRect/>
            <a:stretch/>
          </p:blipFill>
          <p:spPr bwMode="auto">
            <a:xfrm>
              <a:off x="9984922" y="5978037"/>
              <a:ext cx="442724" cy="45502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30" name="Group 329">
            <a:extLst>
              <a:ext uri="{FF2B5EF4-FFF2-40B4-BE49-F238E27FC236}">
                <a16:creationId xmlns:a16="http://schemas.microsoft.com/office/drawing/2014/main" id="{ED70F666-D1C5-4492-959E-FD6725268A0B}"/>
              </a:ext>
            </a:extLst>
          </p:cNvPr>
          <p:cNvGrpSpPr/>
          <p:nvPr/>
        </p:nvGrpSpPr>
        <p:grpSpPr>
          <a:xfrm>
            <a:off x="9075003" y="2047812"/>
            <a:ext cx="2565464" cy="558532"/>
            <a:chOff x="9229139" y="1537127"/>
            <a:chExt cx="2565464" cy="558532"/>
          </a:xfrm>
        </p:grpSpPr>
        <p:grpSp>
          <p:nvGrpSpPr>
            <p:cNvPr id="331" name="Group 330">
              <a:extLst>
                <a:ext uri="{FF2B5EF4-FFF2-40B4-BE49-F238E27FC236}">
                  <a16:creationId xmlns:a16="http://schemas.microsoft.com/office/drawing/2014/main" id="{966BF439-1F43-4DBD-8607-60DFF873F620}"/>
                </a:ext>
              </a:extLst>
            </p:cNvPr>
            <p:cNvGrpSpPr/>
            <p:nvPr/>
          </p:nvGrpSpPr>
          <p:grpSpPr>
            <a:xfrm rot="10800000">
              <a:off x="9229139" y="1729798"/>
              <a:ext cx="1011389" cy="173189"/>
              <a:chOff x="2804160" y="4136418"/>
              <a:chExt cx="1011389" cy="173189"/>
            </a:xfrm>
          </p:grpSpPr>
          <p:cxnSp>
            <p:nvCxnSpPr>
              <p:cNvPr id="334" name="Straight Connector 333">
                <a:extLst>
                  <a:ext uri="{FF2B5EF4-FFF2-40B4-BE49-F238E27FC236}">
                    <a16:creationId xmlns:a16="http://schemas.microsoft.com/office/drawing/2014/main" id="{13BCA4FB-9143-4AB5-A305-A23EAAC1C225}"/>
                  </a:ext>
                </a:extLst>
              </p:cNvPr>
              <p:cNvCxnSpPr>
                <a:cxnSpLocks/>
              </p:cNvCxnSpPr>
              <p:nvPr/>
            </p:nvCxnSpPr>
            <p:spPr>
              <a:xfrm>
                <a:off x="2804160" y="4220661"/>
                <a:ext cx="838200" cy="0"/>
              </a:xfrm>
              <a:prstGeom prst="line">
                <a:avLst/>
              </a:prstGeom>
              <a:ln w="317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35" name="Oval 334">
                <a:extLst>
                  <a:ext uri="{FF2B5EF4-FFF2-40B4-BE49-F238E27FC236}">
                    <a16:creationId xmlns:a16="http://schemas.microsoft.com/office/drawing/2014/main" id="{E6685175-CCFC-4C6B-92A0-9608FB3BAB20}"/>
                  </a:ext>
                </a:extLst>
              </p:cNvPr>
              <p:cNvSpPr/>
              <p:nvPr/>
            </p:nvSpPr>
            <p:spPr bwMode="auto">
              <a:xfrm>
                <a:off x="3642360" y="4136418"/>
                <a:ext cx="173189" cy="173189"/>
              </a:xfrm>
              <a:prstGeom prst="ellipse">
                <a:avLst/>
              </a:prstGeom>
              <a:solidFill>
                <a:schemeClr val="tx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332" name="Rectangle 331">
              <a:extLst>
                <a:ext uri="{FF2B5EF4-FFF2-40B4-BE49-F238E27FC236}">
                  <a16:creationId xmlns:a16="http://schemas.microsoft.com/office/drawing/2014/main" id="{59D9523F-BFD2-4FF6-8647-326E8946E685}"/>
                </a:ext>
              </a:extLst>
            </p:cNvPr>
            <p:cNvSpPr/>
            <p:nvPr/>
          </p:nvSpPr>
          <p:spPr bwMode="auto">
            <a:xfrm>
              <a:off x="9785409" y="1537127"/>
              <a:ext cx="2009194" cy="558532"/>
            </a:xfrm>
            <a:prstGeom prst="rect">
              <a:avLst/>
            </a:prstGeom>
            <a:solidFill>
              <a:schemeClr val="bg1"/>
            </a:solidFill>
            <a:ln>
              <a:noFill/>
              <a:headEnd type="none" w="med" len="med"/>
              <a:tailEnd type="none" w="med" len="med"/>
            </a:ln>
            <a:effectLst>
              <a:outerShdw blurRad="152400" sx="101000" sy="101000" algn="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Event Hubs</a:t>
              </a:r>
              <a:endParaRPr kumimoji="0" lang="en-US" sz="12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pic>
          <p:nvPicPr>
            <p:cNvPr id="333" name="Graphic 332">
              <a:extLst>
                <a:ext uri="{FF2B5EF4-FFF2-40B4-BE49-F238E27FC236}">
                  <a16:creationId xmlns:a16="http://schemas.microsoft.com/office/drawing/2014/main" id="{6C530118-1E9E-4384-85CC-B77204F5DA2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037954" y="1648064"/>
              <a:ext cx="336658" cy="336658"/>
            </a:xfrm>
            <a:prstGeom prst="rect">
              <a:avLst/>
            </a:prstGeom>
          </p:spPr>
        </p:pic>
      </p:grpSp>
      <p:grpSp>
        <p:nvGrpSpPr>
          <p:cNvPr id="336" name="Group 335">
            <a:extLst>
              <a:ext uri="{FF2B5EF4-FFF2-40B4-BE49-F238E27FC236}">
                <a16:creationId xmlns:a16="http://schemas.microsoft.com/office/drawing/2014/main" id="{4C993888-5CB0-40F9-A95F-58F0C200C7A3}"/>
              </a:ext>
            </a:extLst>
          </p:cNvPr>
          <p:cNvGrpSpPr/>
          <p:nvPr/>
        </p:nvGrpSpPr>
        <p:grpSpPr>
          <a:xfrm>
            <a:off x="9075003" y="3964598"/>
            <a:ext cx="2565464" cy="558532"/>
            <a:chOff x="9229139" y="3752783"/>
            <a:chExt cx="2565464" cy="558532"/>
          </a:xfrm>
        </p:grpSpPr>
        <p:grpSp>
          <p:nvGrpSpPr>
            <p:cNvPr id="337" name="Group 336">
              <a:extLst>
                <a:ext uri="{FF2B5EF4-FFF2-40B4-BE49-F238E27FC236}">
                  <a16:creationId xmlns:a16="http://schemas.microsoft.com/office/drawing/2014/main" id="{AA985C05-A4B7-4884-B234-A9D15AF644A0}"/>
                </a:ext>
              </a:extLst>
            </p:cNvPr>
            <p:cNvGrpSpPr/>
            <p:nvPr/>
          </p:nvGrpSpPr>
          <p:grpSpPr>
            <a:xfrm rot="10800000">
              <a:off x="9229139" y="3945455"/>
              <a:ext cx="1011389" cy="173189"/>
              <a:chOff x="2804160" y="4136418"/>
              <a:chExt cx="1011389" cy="173189"/>
            </a:xfrm>
          </p:grpSpPr>
          <p:cxnSp>
            <p:nvCxnSpPr>
              <p:cNvPr id="340" name="Straight Connector 339">
                <a:extLst>
                  <a:ext uri="{FF2B5EF4-FFF2-40B4-BE49-F238E27FC236}">
                    <a16:creationId xmlns:a16="http://schemas.microsoft.com/office/drawing/2014/main" id="{D7350F4B-F275-4A9C-B81D-2C360EAE8946}"/>
                  </a:ext>
                </a:extLst>
              </p:cNvPr>
              <p:cNvCxnSpPr>
                <a:cxnSpLocks/>
              </p:cNvCxnSpPr>
              <p:nvPr/>
            </p:nvCxnSpPr>
            <p:spPr>
              <a:xfrm>
                <a:off x="2804160" y="4220661"/>
                <a:ext cx="838200" cy="0"/>
              </a:xfrm>
              <a:prstGeom prst="line">
                <a:avLst/>
              </a:prstGeom>
              <a:ln w="317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41" name="Oval 340">
                <a:extLst>
                  <a:ext uri="{FF2B5EF4-FFF2-40B4-BE49-F238E27FC236}">
                    <a16:creationId xmlns:a16="http://schemas.microsoft.com/office/drawing/2014/main" id="{9A890A90-8623-42A6-91B1-3C980D24BF21}"/>
                  </a:ext>
                </a:extLst>
              </p:cNvPr>
              <p:cNvSpPr/>
              <p:nvPr/>
            </p:nvSpPr>
            <p:spPr bwMode="auto">
              <a:xfrm>
                <a:off x="3642360" y="4136418"/>
                <a:ext cx="173189" cy="173189"/>
              </a:xfrm>
              <a:prstGeom prst="ellipse">
                <a:avLst/>
              </a:prstGeom>
              <a:solidFill>
                <a:schemeClr val="tx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338" name="Rectangle 337">
              <a:extLst>
                <a:ext uri="{FF2B5EF4-FFF2-40B4-BE49-F238E27FC236}">
                  <a16:creationId xmlns:a16="http://schemas.microsoft.com/office/drawing/2014/main" id="{5A9F69EA-04F3-4C58-BD8E-511BE89A10D1}"/>
                </a:ext>
              </a:extLst>
            </p:cNvPr>
            <p:cNvSpPr/>
            <p:nvPr/>
          </p:nvSpPr>
          <p:spPr bwMode="auto">
            <a:xfrm>
              <a:off x="9785409" y="3752783"/>
              <a:ext cx="2009194" cy="558532"/>
            </a:xfrm>
            <a:prstGeom prst="rect">
              <a:avLst/>
            </a:prstGeom>
            <a:solidFill>
              <a:schemeClr val="bg1"/>
            </a:solidFill>
            <a:ln>
              <a:noFill/>
              <a:headEnd type="none" w="med" len="med"/>
              <a:tailEnd type="none" w="med" len="med"/>
            </a:ln>
            <a:effectLst>
              <a:outerShdw blurRad="152400" sx="101000" sy="101000" algn="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err="1">
                  <a:ln>
                    <a:noFill/>
                  </a:ln>
                  <a:solidFill>
                    <a:srgbClr val="000000"/>
                  </a:solidFill>
                  <a:effectLst/>
                  <a:uLnTx/>
                  <a:uFillTx/>
                  <a:latin typeface="Segoe UI Semibold"/>
                  <a:ea typeface="Segoe UI" pitchFamily="34" charset="0"/>
                  <a:cs typeface="Segoe UI" pitchFamily="34" charset="0"/>
                </a:rPr>
                <a:t>CosmosDB</a:t>
              </a:r>
              <a:endParaRPr kumimoji="0" lang="en-US" sz="12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pic>
          <p:nvPicPr>
            <p:cNvPr id="339" name="Graphic 338">
              <a:extLst>
                <a:ext uri="{FF2B5EF4-FFF2-40B4-BE49-F238E27FC236}">
                  <a16:creationId xmlns:a16="http://schemas.microsoft.com/office/drawing/2014/main" id="{0C9220E3-F0E2-4E70-BE1D-E7BFD8894B9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978090" y="3803856"/>
              <a:ext cx="456386" cy="456386"/>
            </a:xfrm>
            <a:prstGeom prst="rect">
              <a:avLst/>
            </a:prstGeom>
          </p:spPr>
        </p:pic>
      </p:grpSp>
    </p:spTree>
    <p:extLst>
      <p:ext uri="{BB962C8B-B14F-4D97-AF65-F5344CB8AC3E}">
        <p14:creationId xmlns:p14="http://schemas.microsoft.com/office/powerpoint/2010/main" val="4377846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4"/>
                                        </p:tgtEl>
                                        <p:attrNameLst>
                                          <p:attrName>style.visibility</p:attrName>
                                        </p:attrNameLst>
                                      </p:cBhvr>
                                      <p:to>
                                        <p:strVal val="visible"/>
                                      </p:to>
                                    </p:set>
                                    <p:animEffect transition="in" filter="fade">
                                      <p:cBhvr>
                                        <p:cTn id="7" dur="500"/>
                                        <p:tgtEl>
                                          <p:spTgt spid="104"/>
                                        </p:tgtEl>
                                      </p:cBhvr>
                                    </p:animEffect>
                                  </p:childTnLst>
                                </p:cTn>
                              </p:par>
                              <p:par>
                                <p:cTn id="8" presetID="42" presetClass="path" presetSubtype="0" decel="100000" fill="hold" grpId="1" nodeType="withEffect">
                                  <p:stCondLst>
                                    <p:cond delay="0"/>
                                  </p:stCondLst>
                                  <p:childTnLst>
                                    <p:animMotion origin="layout" path="M 1.66667E-6 -1.85185E-6 L 1.66667E-6 0.03773 " pathEditMode="relative" rAng="0" ptsTypes="AA">
                                      <p:cBhvr>
                                        <p:cTn id="9" dur="750" spd="-100000" fill="hold"/>
                                        <p:tgtEl>
                                          <p:spTgt spid="104"/>
                                        </p:tgtEl>
                                        <p:attrNameLst>
                                          <p:attrName>ppt_x</p:attrName>
                                          <p:attrName>ppt_y</p:attrName>
                                        </p:attrNameLst>
                                      </p:cBhvr>
                                      <p:rCtr x="0" y="1875"/>
                                    </p:animMotion>
                                  </p:childTnLst>
                                </p:cTn>
                              </p:par>
                              <p:par>
                                <p:cTn id="10" presetID="10" presetClass="entr" presetSubtype="0" fill="hold" nodeType="withEffect">
                                  <p:stCondLst>
                                    <p:cond delay="0"/>
                                  </p:stCondLst>
                                  <p:childTnLst>
                                    <p:set>
                                      <p:cBhvr>
                                        <p:cTn id="11" dur="1" fill="hold">
                                          <p:stCondLst>
                                            <p:cond delay="0"/>
                                          </p:stCondLst>
                                        </p:cTn>
                                        <p:tgtEl>
                                          <p:spTgt spid="106"/>
                                        </p:tgtEl>
                                        <p:attrNameLst>
                                          <p:attrName>style.visibility</p:attrName>
                                        </p:attrNameLst>
                                      </p:cBhvr>
                                      <p:to>
                                        <p:strVal val="visible"/>
                                      </p:to>
                                    </p:set>
                                    <p:animEffect transition="in" filter="fade">
                                      <p:cBhvr>
                                        <p:cTn id="12" dur="500"/>
                                        <p:tgtEl>
                                          <p:spTgt spid="106"/>
                                        </p:tgtEl>
                                      </p:cBhvr>
                                    </p:animEffect>
                                  </p:childTnLst>
                                </p:cTn>
                              </p:par>
                              <p:par>
                                <p:cTn id="13" presetID="42" presetClass="path" presetSubtype="0" decel="100000" fill="hold" nodeType="withEffect">
                                  <p:stCondLst>
                                    <p:cond delay="0"/>
                                  </p:stCondLst>
                                  <p:childTnLst>
                                    <p:animMotion origin="layout" path="M -1.25E-6 3.7037E-6 L -1.25E-6 0.03773 " pathEditMode="relative" rAng="0" ptsTypes="AA">
                                      <p:cBhvr>
                                        <p:cTn id="14" dur="750" spd="-100000" fill="hold"/>
                                        <p:tgtEl>
                                          <p:spTgt spid="106"/>
                                        </p:tgtEl>
                                        <p:attrNameLst>
                                          <p:attrName>ppt_x</p:attrName>
                                          <p:attrName>ppt_y</p:attrName>
                                        </p:attrNameLst>
                                      </p:cBhvr>
                                      <p:rCtr x="0" y="1875"/>
                                    </p:animMotion>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nodeType="clickEffect">
                                  <p:stCondLst>
                                    <p:cond delay="0"/>
                                  </p:stCondLst>
                                  <p:childTnLst>
                                    <p:set>
                                      <p:cBhvr>
                                        <p:cTn id="18" dur="1" fill="hold">
                                          <p:stCondLst>
                                            <p:cond delay="0"/>
                                          </p:stCondLst>
                                        </p:cTn>
                                        <p:tgtEl>
                                          <p:spTgt spid="116"/>
                                        </p:tgtEl>
                                        <p:attrNameLst>
                                          <p:attrName>style.visibility</p:attrName>
                                        </p:attrNameLst>
                                      </p:cBhvr>
                                      <p:to>
                                        <p:strVal val="visible"/>
                                      </p:to>
                                    </p:set>
                                    <p:animEffect transition="in" filter="wipe(left)">
                                      <p:cBhvr>
                                        <p:cTn id="19" dur="500"/>
                                        <p:tgtEl>
                                          <p:spTgt spid="116"/>
                                        </p:tgtEl>
                                      </p:cBhvr>
                                    </p:animEffect>
                                  </p:childTnLst>
                                </p:cTn>
                              </p:par>
                              <p:par>
                                <p:cTn id="20" presetID="10" presetClass="entr" presetSubtype="0" fill="hold" nodeType="withEffect">
                                  <p:stCondLst>
                                    <p:cond delay="0"/>
                                  </p:stCondLst>
                                  <p:childTnLst>
                                    <p:set>
                                      <p:cBhvr>
                                        <p:cTn id="21" dur="1" fill="hold">
                                          <p:stCondLst>
                                            <p:cond delay="0"/>
                                          </p:stCondLst>
                                        </p:cTn>
                                        <p:tgtEl>
                                          <p:spTgt spid="117"/>
                                        </p:tgtEl>
                                        <p:attrNameLst>
                                          <p:attrName>style.visibility</p:attrName>
                                        </p:attrNameLst>
                                      </p:cBhvr>
                                      <p:to>
                                        <p:strVal val="visible"/>
                                      </p:to>
                                    </p:set>
                                    <p:animEffect transition="in" filter="fade">
                                      <p:cBhvr>
                                        <p:cTn id="22" dur="500"/>
                                        <p:tgtEl>
                                          <p:spTgt spid="117"/>
                                        </p:tgtEl>
                                      </p:cBhvr>
                                    </p:animEffect>
                                  </p:childTnLst>
                                </p:cTn>
                              </p:par>
                              <p:par>
                                <p:cTn id="23" presetID="42" presetClass="path" presetSubtype="0" decel="100000" fill="hold" nodeType="withEffect">
                                  <p:stCondLst>
                                    <p:cond delay="0"/>
                                  </p:stCondLst>
                                  <p:childTnLst>
                                    <p:animMotion origin="layout" path="M 2.70833E-6 3.7037E-6 L 2.70833E-6 0.03773 " pathEditMode="relative" rAng="0" ptsTypes="AA">
                                      <p:cBhvr>
                                        <p:cTn id="24" dur="750" spd="-100000" fill="hold"/>
                                        <p:tgtEl>
                                          <p:spTgt spid="117"/>
                                        </p:tgtEl>
                                        <p:attrNameLst>
                                          <p:attrName>ppt_x</p:attrName>
                                          <p:attrName>ppt_y</p:attrName>
                                        </p:attrNameLst>
                                      </p:cBhvr>
                                      <p:rCtr x="0" y="1875"/>
                                    </p:animMotion>
                                  </p:childTnLst>
                                </p:cTn>
                              </p:par>
                              <p:par>
                                <p:cTn id="25" presetID="10" presetClass="entr" presetSubtype="0" fill="hold" nodeType="withEffect">
                                  <p:stCondLst>
                                    <p:cond delay="0"/>
                                  </p:stCondLst>
                                  <p:childTnLst>
                                    <p:set>
                                      <p:cBhvr>
                                        <p:cTn id="26" dur="1" fill="hold">
                                          <p:stCondLst>
                                            <p:cond delay="0"/>
                                          </p:stCondLst>
                                        </p:cTn>
                                        <p:tgtEl>
                                          <p:spTgt spid="118"/>
                                        </p:tgtEl>
                                        <p:attrNameLst>
                                          <p:attrName>style.visibility</p:attrName>
                                        </p:attrNameLst>
                                      </p:cBhvr>
                                      <p:to>
                                        <p:strVal val="visible"/>
                                      </p:to>
                                    </p:set>
                                    <p:animEffect transition="in" filter="fade">
                                      <p:cBhvr>
                                        <p:cTn id="27" dur="500"/>
                                        <p:tgtEl>
                                          <p:spTgt spid="118"/>
                                        </p:tgtEl>
                                      </p:cBhvr>
                                    </p:animEffect>
                                  </p:childTnLst>
                                </p:cTn>
                              </p:par>
                              <p:par>
                                <p:cTn id="28" presetID="42" presetClass="path" presetSubtype="0" decel="100000" fill="hold" nodeType="withEffect">
                                  <p:stCondLst>
                                    <p:cond delay="0"/>
                                  </p:stCondLst>
                                  <p:childTnLst>
                                    <p:animMotion origin="layout" path="M -2.29167E-6 -3.33333E-6 L -2.29167E-6 0.03773 " pathEditMode="relative" rAng="0" ptsTypes="AA">
                                      <p:cBhvr>
                                        <p:cTn id="29" dur="750" spd="-100000" fill="hold"/>
                                        <p:tgtEl>
                                          <p:spTgt spid="118"/>
                                        </p:tgtEl>
                                        <p:attrNameLst>
                                          <p:attrName>ppt_x</p:attrName>
                                          <p:attrName>ppt_y</p:attrName>
                                        </p:attrNameLst>
                                      </p:cBhvr>
                                      <p:rCtr x="0" y="1875"/>
                                    </p:animMotion>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nodeType="clickEffect">
                                  <p:stCondLst>
                                    <p:cond delay="0"/>
                                  </p:stCondLst>
                                  <p:childTnLst>
                                    <p:set>
                                      <p:cBhvr>
                                        <p:cTn id="33" dur="1" fill="hold">
                                          <p:stCondLst>
                                            <p:cond delay="0"/>
                                          </p:stCondLst>
                                        </p:cTn>
                                        <p:tgtEl>
                                          <p:spTgt spid="266"/>
                                        </p:tgtEl>
                                        <p:attrNameLst>
                                          <p:attrName>style.visibility</p:attrName>
                                        </p:attrNameLst>
                                      </p:cBhvr>
                                      <p:to>
                                        <p:strVal val="visible"/>
                                      </p:to>
                                    </p:set>
                                    <p:animEffect transition="in" filter="wipe(left)">
                                      <p:cBhvr>
                                        <p:cTn id="34" dur="500"/>
                                        <p:tgtEl>
                                          <p:spTgt spid="266"/>
                                        </p:tgtEl>
                                      </p:cBhvr>
                                    </p:animEffect>
                                  </p:childTnLst>
                                </p:cTn>
                              </p:par>
                              <p:par>
                                <p:cTn id="35" presetID="2" presetClass="entr" presetSubtype="2" decel="100000" fill="hold" nodeType="withEffect">
                                  <p:stCondLst>
                                    <p:cond delay="0"/>
                                  </p:stCondLst>
                                  <p:childTnLst>
                                    <p:set>
                                      <p:cBhvr>
                                        <p:cTn id="36" dur="1" fill="hold">
                                          <p:stCondLst>
                                            <p:cond delay="0"/>
                                          </p:stCondLst>
                                        </p:cTn>
                                        <p:tgtEl>
                                          <p:spTgt spid="300"/>
                                        </p:tgtEl>
                                        <p:attrNameLst>
                                          <p:attrName>style.visibility</p:attrName>
                                        </p:attrNameLst>
                                      </p:cBhvr>
                                      <p:to>
                                        <p:strVal val="visible"/>
                                      </p:to>
                                    </p:set>
                                    <p:anim calcmode="lin" valueType="num">
                                      <p:cBhvr additive="base">
                                        <p:cTn id="37" dur="500" fill="hold"/>
                                        <p:tgtEl>
                                          <p:spTgt spid="300"/>
                                        </p:tgtEl>
                                        <p:attrNameLst>
                                          <p:attrName>ppt_x</p:attrName>
                                        </p:attrNameLst>
                                      </p:cBhvr>
                                      <p:tavLst>
                                        <p:tav tm="0">
                                          <p:val>
                                            <p:strVal val="1+#ppt_w/2"/>
                                          </p:val>
                                        </p:tav>
                                        <p:tav tm="100000">
                                          <p:val>
                                            <p:strVal val="#ppt_x"/>
                                          </p:val>
                                        </p:tav>
                                      </p:tavLst>
                                    </p:anim>
                                    <p:anim calcmode="lin" valueType="num">
                                      <p:cBhvr additive="base">
                                        <p:cTn id="38" dur="500" fill="hold"/>
                                        <p:tgtEl>
                                          <p:spTgt spid="300"/>
                                        </p:tgtEl>
                                        <p:attrNameLst>
                                          <p:attrName>ppt_y</p:attrName>
                                        </p:attrNameLst>
                                      </p:cBhvr>
                                      <p:tavLst>
                                        <p:tav tm="0">
                                          <p:val>
                                            <p:strVal val="#ppt_y"/>
                                          </p:val>
                                        </p:tav>
                                        <p:tav tm="100000">
                                          <p:val>
                                            <p:strVal val="#ppt_y"/>
                                          </p:val>
                                        </p:tav>
                                      </p:tavLst>
                                    </p:anim>
                                  </p:childTnLst>
                                </p:cTn>
                              </p:par>
                              <p:par>
                                <p:cTn id="39" presetID="64" presetClass="path" presetSubtype="0" accel="50000" decel="50000" fill="hold" nodeType="withEffect">
                                  <p:stCondLst>
                                    <p:cond delay="500"/>
                                  </p:stCondLst>
                                  <p:childTnLst>
                                    <p:animMotion origin="layout" path="M 6.25E-7 1.85185E-6 L 6.25E-7 0.41921 " pathEditMode="relative" rAng="0" ptsTypes="AA">
                                      <p:cBhvr>
                                        <p:cTn id="40" dur="1000" fill="hold"/>
                                        <p:tgtEl>
                                          <p:spTgt spid="300"/>
                                        </p:tgtEl>
                                        <p:attrNameLst>
                                          <p:attrName>ppt_x</p:attrName>
                                          <p:attrName>ppt_y</p:attrName>
                                        </p:attrNameLst>
                                      </p:cBhvr>
                                      <p:rCtr x="0" y="20949"/>
                                    </p:animMotion>
                                  </p:childTnLst>
                                </p:cTn>
                              </p:par>
                              <p:par>
                                <p:cTn id="41" presetID="2" presetClass="entr" presetSubtype="2" decel="100000" fill="hold" nodeType="withEffect">
                                  <p:stCondLst>
                                    <p:cond delay="0"/>
                                  </p:stCondLst>
                                  <p:childTnLst>
                                    <p:set>
                                      <p:cBhvr>
                                        <p:cTn id="42" dur="1" fill="hold">
                                          <p:stCondLst>
                                            <p:cond delay="0"/>
                                          </p:stCondLst>
                                        </p:cTn>
                                        <p:tgtEl>
                                          <p:spTgt spid="276"/>
                                        </p:tgtEl>
                                        <p:attrNameLst>
                                          <p:attrName>style.visibility</p:attrName>
                                        </p:attrNameLst>
                                      </p:cBhvr>
                                      <p:to>
                                        <p:strVal val="visible"/>
                                      </p:to>
                                    </p:set>
                                    <p:anim calcmode="lin" valueType="num">
                                      <p:cBhvr additive="base">
                                        <p:cTn id="43" dur="500" fill="hold"/>
                                        <p:tgtEl>
                                          <p:spTgt spid="276"/>
                                        </p:tgtEl>
                                        <p:attrNameLst>
                                          <p:attrName>ppt_x</p:attrName>
                                        </p:attrNameLst>
                                      </p:cBhvr>
                                      <p:tavLst>
                                        <p:tav tm="0">
                                          <p:val>
                                            <p:strVal val="1+#ppt_w/2"/>
                                          </p:val>
                                        </p:tav>
                                        <p:tav tm="100000">
                                          <p:val>
                                            <p:strVal val="#ppt_x"/>
                                          </p:val>
                                        </p:tav>
                                      </p:tavLst>
                                    </p:anim>
                                    <p:anim calcmode="lin" valueType="num">
                                      <p:cBhvr additive="base">
                                        <p:cTn id="44" dur="500" fill="hold"/>
                                        <p:tgtEl>
                                          <p:spTgt spid="276"/>
                                        </p:tgtEl>
                                        <p:attrNameLst>
                                          <p:attrName>ppt_y</p:attrName>
                                        </p:attrNameLst>
                                      </p:cBhvr>
                                      <p:tavLst>
                                        <p:tav tm="0">
                                          <p:val>
                                            <p:strVal val="#ppt_y"/>
                                          </p:val>
                                        </p:tav>
                                        <p:tav tm="100000">
                                          <p:val>
                                            <p:strVal val="#ppt_y"/>
                                          </p:val>
                                        </p:tav>
                                      </p:tavLst>
                                    </p:anim>
                                  </p:childTnLst>
                                </p:cTn>
                              </p:par>
                              <p:par>
                                <p:cTn id="45" presetID="64" presetClass="path" presetSubtype="0" accel="50000" decel="50000" fill="hold" nodeType="withEffect">
                                  <p:stCondLst>
                                    <p:cond delay="500"/>
                                  </p:stCondLst>
                                  <p:childTnLst>
                                    <p:animMotion origin="layout" path="M 6.25E-7 1.85185E-6 L 6.25E-7 -0.2794 " pathEditMode="relative" rAng="0" ptsTypes="AA">
                                      <p:cBhvr>
                                        <p:cTn id="46" dur="1000" fill="hold"/>
                                        <p:tgtEl>
                                          <p:spTgt spid="276"/>
                                        </p:tgtEl>
                                        <p:attrNameLst>
                                          <p:attrName>ppt_x</p:attrName>
                                          <p:attrName>ppt_y</p:attrName>
                                        </p:attrNameLst>
                                      </p:cBhvr>
                                      <p:rCtr x="0" y="-13981"/>
                                    </p:animMotion>
                                  </p:childTnLst>
                                </p:cTn>
                              </p:par>
                              <p:par>
                                <p:cTn id="47" presetID="2" presetClass="entr" presetSubtype="2" decel="100000" fill="hold" nodeType="withEffect">
                                  <p:stCondLst>
                                    <p:cond delay="0"/>
                                  </p:stCondLst>
                                  <p:childTnLst>
                                    <p:set>
                                      <p:cBhvr>
                                        <p:cTn id="48" dur="1" fill="hold">
                                          <p:stCondLst>
                                            <p:cond delay="0"/>
                                          </p:stCondLst>
                                        </p:cTn>
                                        <p:tgtEl>
                                          <p:spTgt spid="294"/>
                                        </p:tgtEl>
                                        <p:attrNameLst>
                                          <p:attrName>style.visibility</p:attrName>
                                        </p:attrNameLst>
                                      </p:cBhvr>
                                      <p:to>
                                        <p:strVal val="visible"/>
                                      </p:to>
                                    </p:set>
                                    <p:anim calcmode="lin" valueType="num">
                                      <p:cBhvr additive="base">
                                        <p:cTn id="49" dur="500" fill="hold"/>
                                        <p:tgtEl>
                                          <p:spTgt spid="294"/>
                                        </p:tgtEl>
                                        <p:attrNameLst>
                                          <p:attrName>ppt_x</p:attrName>
                                        </p:attrNameLst>
                                      </p:cBhvr>
                                      <p:tavLst>
                                        <p:tav tm="0">
                                          <p:val>
                                            <p:strVal val="1+#ppt_w/2"/>
                                          </p:val>
                                        </p:tav>
                                        <p:tav tm="100000">
                                          <p:val>
                                            <p:strVal val="#ppt_x"/>
                                          </p:val>
                                        </p:tav>
                                      </p:tavLst>
                                    </p:anim>
                                    <p:anim calcmode="lin" valueType="num">
                                      <p:cBhvr additive="base">
                                        <p:cTn id="50" dur="500" fill="hold"/>
                                        <p:tgtEl>
                                          <p:spTgt spid="294"/>
                                        </p:tgtEl>
                                        <p:attrNameLst>
                                          <p:attrName>ppt_y</p:attrName>
                                        </p:attrNameLst>
                                      </p:cBhvr>
                                      <p:tavLst>
                                        <p:tav tm="0">
                                          <p:val>
                                            <p:strVal val="#ppt_y"/>
                                          </p:val>
                                        </p:tav>
                                        <p:tav tm="100000">
                                          <p:val>
                                            <p:strVal val="#ppt_y"/>
                                          </p:val>
                                        </p:tav>
                                      </p:tavLst>
                                    </p:anim>
                                  </p:childTnLst>
                                </p:cTn>
                              </p:par>
                              <p:par>
                                <p:cTn id="51" presetID="64" presetClass="path" presetSubtype="0" accel="50000" decel="50000" fill="hold" nodeType="withEffect">
                                  <p:stCondLst>
                                    <p:cond delay="500"/>
                                  </p:stCondLst>
                                  <p:childTnLst>
                                    <p:animMotion origin="layout" path="M 6.25E-7 1.85185E-6 L 6.25E-7 0.2794 " pathEditMode="relative" rAng="0" ptsTypes="AA">
                                      <p:cBhvr>
                                        <p:cTn id="52" dur="1000" fill="hold"/>
                                        <p:tgtEl>
                                          <p:spTgt spid="294"/>
                                        </p:tgtEl>
                                        <p:attrNameLst>
                                          <p:attrName>ppt_x</p:attrName>
                                          <p:attrName>ppt_y</p:attrName>
                                        </p:attrNameLst>
                                      </p:cBhvr>
                                      <p:rCtr x="0" y="13958"/>
                                    </p:animMotion>
                                  </p:childTnLst>
                                </p:cTn>
                              </p:par>
                              <p:par>
                                <p:cTn id="53" presetID="2" presetClass="entr" presetSubtype="2" decel="100000" fill="hold" nodeType="withEffect">
                                  <p:stCondLst>
                                    <p:cond delay="0"/>
                                  </p:stCondLst>
                                  <p:childTnLst>
                                    <p:set>
                                      <p:cBhvr>
                                        <p:cTn id="54" dur="1" fill="hold">
                                          <p:stCondLst>
                                            <p:cond delay="0"/>
                                          </p:stCondLst>
                                        </p:cTn>
                                        <p:tgtEl>
                                          <p:spTgt spid="282"/>
                                        </p:tgtEl>
                                        <p:attrNameLst>
                                          <p:attrName>style.visibility</p:attrName>
                                        </p:attrNameLst>
                                      </p:cBhvr>
                                      <p:to>
                                        <p:strVal val="visible"/>
                                      </p:to>
                                    </p:set>
                                    <p:anim calcmode="lin" valueType="num">
                                      <p:cBhvr additive="base">
                                        <p:cTn id="55" dur="500" fill="hold"/>
                                        <p:tgtEl>
                                          <p:spTgt spid="282"/>
                                        </p:tgtEl>
                                        <p:attrNameLst>
                                          <p:attrName>ppt_x</p:attrName>
                                        </p:attrNameLst>
                                      </p:cBhvr>
                                      <p:tavLst>
                                        <p:tav tm="0">
                                          <p:val>
                                            <p:strVal val="1+#ppt_w/2"/>
                                          </p:val>
                                        </p:tav>
                                        <p:tav tm="100000">
                                          <p:val>
                                            <p:strVal val="#ppt_x"/>
                                          </p:val>
                                        </p:tav>
                                      </p:tavLst>
                                    </p:anim>
                                    <p:anim calcmode="lin" valueType="num">
                                      <p:cBhvr additive="base">
                                        <p:cTn id="56" dur="500" fill="hold"/>
                                        <p:tgtEl>
                                          <p:spTgt spid="282"/>
                                        </p:tgtEl>
                                        <p:attrNameLst>
                                          <p:attrName>ppt_y</p:attrName>
                                        </p:attrNameLst>
                                      </p:cBhvr>
                                      <p:tavLst>
                                        <p:tav tm="0">
                                          <p:val>
                                            <p:strVal val="#ppt_y"/>
                                          </p:val>
                                        </p:tav>
                                        <p:tav tm="100000">
                                          <p:val>
                                            <p:strVal val="#ppt_y"/>
                                          </p:val>
                                        </p:tav>
                                      </p:tavLst>
                                    </p:anim>
                                  </p:childTnLst>
                                </p:cTn>
                              </p:par>
                              <p:par>
                                <p:cTn id="57" presetID="64" presetClass="path" presetSubtype="0" accel="50000" decel="50000" fill="hold" nodeType="withEffect">
                                  <p:stCondLst>
                                    <p:cond delay="500"/>
                                  </p:stCondLst>
                                  <p:childTnLst>
                                    <p:animMotion origin="layout" path="M 6.25E-7 1.85185E-6 L 6.25E-7 -0.13982 " pathEditMode="relative" rAng="0" ptsTypes="AA">
                                      <p:cBhvr>
                                        <p:cTn id="58" dur="1000" fill="hold"/>
                                        <p:tgtEl>
                                          <p:spTgt spid="282"/>
                                        </p:tgtEl>
                                        <p:attrNameLst>
                                          <p:attrName>ppt_x</p:attrName>
                                          <p:attrName>ppt_y</p:attrName>
                                        </p:attrNameLst>
                                      </p:cBhvr>
                                      <p:rCtr x="0" y="-6991"/>
                                    </p:animMotion>
                                  </p:childTnLst>
                                </p:cTn>
                              </p:par>
                              <p:par>
                                <p:cTn id="59" presetID="2" presetClass="entr" presetSubtype="2" decel="100000" fill="hold" nodeType="withEffect">
                                  <p:stCondLst>
                                    <p:cond delay="0"/>
                                  </p:stCondLst>
                                  <p:childTnLst>
                                    <p:set>
                                      <p:cBhvr>
                                        <p:cTn id="60" dur="1" fill="hold">
                                          <p:stCondLst>
                                            <p:cond delay="0"/>
                                          </p:stCondLst>
                                        </p:cTn>
                                        <p:tgtEl>
                                          <p:spTgt spid="288"/>
                                        </p:tgtEl>
                                        <p:attrNameLst>
                                          <p:attrName>style.visibility</p:attrName>
                                        </p:attrNameLst>
                                      </p:cBhvr>
                                      <p:to>
                                        <p:strVal val="visible"/>
                                      </p:to>
                                    </p:set>
                                    <p:anim calcmode="lin" valueType="num">
                                      <p:cBhvr additive="base">
                                        <p:cTn id="61" dur="500" fill="hold"/>
                                        <p:tgtEl>
                                          <p:spTgt spid="288"/>
                                        </p:tgtEl>
                                        <p:attrNameLst>
                                          <p:attrName>ppt_x</p:attrName>
                                        </p:attrNameLst>
                                      </p:cBhvr>
                                      <p:tavLst>
                                        <p:tav tm="0">
                                          <p:val>
                                            <p:strVal val="1+#ppt_w/2"/>
                                          </p:val>
                                        </p:tav>
                                        <p:tav tm="100000">
                                          <p:val>
                                            <p:strVal val="#ppt_x"/>
                                          </p:val>
                                        </p:tav>
                                      </p:tavLst>
                                    </p:anim>
                                    <p:anim calcmode="lin" valueType="num">
                                      <p:cBhvr additive="base">
                                        <p:cTn id="62" dur="500" fill="hold"/>
                                        <p:tgtEl>
                                          <p:spTgt spid="288"/>
                                        </p:tgtEl>
                                        <p:attrNameLst>
                                          <p:attrName>ppt_y</p:attrName>
                                        </p:attrNameLst>
                                      </p:cBhvr>
                                      <p:tavLst>
                                        <p:tav tm="0">
                                          <p:val>
                                            <p:strVal val="#ppt_y"/>
                                          </p:val>
                                        </p:tav>
                                        <p:tav tm="100000">
                                          <p:val>
                                            <p:strVal val="#ppt_y"/>
                                          </p:val>
                                        </p:tav>
                                      </p:tavLst>
                                    </p:anim>
                                  </p:childTnLst>
                                </p:cTn>
                              </p:par>
                              <p:par>
                                <p:cTn id="63" presetID="64" presetClass="path" presetSubtype="0" accel="50000" decel="50000" fill="hold" nodeType="withEffect">
                                  <p:stCondLst>
                                    <p:cond delay="500"/>
                                  </p:stCondLst>
                                  <p:childTnLst>
                                    <p:animMotion origin="layout" path="M 6.25E-7 1.85185E-6 L 6.25E-7 0.13935 " pathEditMode="relative" rAng="0" ptsTypes="AA">
                                      <p:cBhvr>
                                        <p:cTn id="64" dur="1000" fill="hold"/>
                                        <p:tgtEl>
                                          <p:spTgt spid="288"/>
                                        </p:tgtEl>
                                        <p:attrNameLst>
                                          <p:attrName>ppt_x</p:attrName>
                                          <p:attrName>ppt_y</p:attrName>
                                        </p:attrNameLst>
                                      </p:cBhvr>
                                      <p:rCtr x="0" y="6968"/>
                                    </p:animMotion>
                                  </p:childTnLst>
                                </p:cTn>
                              </p:par>
                              <p:par>
                                <p:cTn id="65" presetID="2" presetClass="entr" presetSubtype="2" decel="100000" fill="hold" nodeType="withEffect">
                                  <p:stCondLst>
                                    <p:cond delay="0"/>
                                  </p:stCondLst>
                                  <p:childTnLst>
                                    <p:set>
                                      <p:cBhvr>
                                        <p:cTn id="66" dur="1" fill="hold">
                                          <p:stCondLst>
                                            <p:cond delay="0"/>
                                          </p:stCondLst>
                                        </p:cTn>
                                        <p:tgtEl>
                                          <p:spTgt spid="270"/>
                                        </p:tgtEl>
                                        <p:attrNameLst>
                                          <p:attrName>style.visibility</p:attrName>
                                        </p:attrNameLst>
                                      </p:cBhvr>
                                      <p:to>
                                        <p:strVal val="visible"/>
                                      </p:to>
                                    </p:set>
                                    <p:anim calcmode="lin" valueType="num">
                                      <p:cBhvr additive="base">
                                        <p:cTn id="67" dur="500" fill="hold"/>
                                        <p:tgtEl>
                                          <p:spTgt spid="270"/>
                                        </p:tgtEl>
                                        <p:attrNameLst>
                                          <p:attrName>ppt_x</p:attrName>
                                        </p:attrNameLst>
                                      </p:cBhvr>
                                      <p:tavLst>
                                        <p:tav tm="0">
                                          <p:val>
                                            <p:strVal val="1+#ppt_w/2"/>
                                          </p:val>
                                        </p:tav>
                                        <p:tav tm="100000">
                                          <p:val>
                                            <p:strVal val="#ppt_x"/>
                                          </p:val>
                                        </p:tav>
                                      </p:tavLst>
                                    </p:anim>
                                    <p:anim calcmode="lin" valueType="num">
                                      <p:cBhvr additive="base">
                                        <p:cTn id="68" dur="500" fill="hold"/>
                                        <p:tgtEl>
                                          <p:spTgt spid="270"/>
                                        </p:tgtEl>
                                        <p:attrNameLst>
                                          <p:attrName>ppt_y</p:attrName>
                                        </p:attrNameLst>
                                      </p:cBhvr>
                                      <p:tavLst>
                                        <p:tav tm="0">
                                          <p:val>
                                            <p:strVal val="#ppt_y"/>
                                          </p:val>
                                        </p:tav>
                                        <p:tav tm="100000">
                                          <p:val>
                                            <p:strVal val="#ppt_y"/>
                                          </p:val>
                                        </p:tav>
                                      </p:tavLst>
                                    </p:anim>
                                  </p:childTnLst>
                                </p:cTn>
                              </p:par>
                            </p:childTnLst>
                          </p:cTn>
                        </p:par>
                        <p:par>
                          <p:cTn id="69" fill="hold">
                            <p:stCondLst>
                              <p:cond delay="1500"/>
                            </p:stCondLst>
                            <p:childTnLst>
                              <p:par>
                                <p:cTn id="70" presetID="1" presetClass="entr" presetSubtype="0" fill="hold" nodeType="afterEffect">
                                  <p:stCondLst>
                                    <p:cond delay="0"/>
                                  </p:stCondLst>
                                  <p:childTnLst>
                                    <p:set>
                                      <p:cBhvr>
                                        <p:cTn id="71" dur="1" fill="hold">
                                          <p:stCondLst>
                                            <p:cond delay="0"/>
                                          </p:stCondLst>
                                        </p:cTn>
                                        <p:tgtEl>
                                          <p:spTgt spid="306"/>
                                        </p:tgtEl>
                                        <p:attrNameLst>
                                          <p:attrName>style.visibility</p:attrName>
                                        </p:attrNameLst>
                                      </p:cBhvr>
                                      <p:to>
                                        <p:strVal val="visible"/>
                                      </p:to>
                                    </p:set>
                                  </p:childTnLst>
                                </p:cTn>
                              </p:par>
                              <p:par>
                                <p:cTn id="72" presetID="1" presetClass="entr" presetSubtype="0" fill="hold" nodeType="withEffect">
                                  <p:stCondLst>
                                    <p:cond delay="0"/>
                                  </p:stCondLst>
                                  <p:childTnLst>
                                    <p:set>
                                      <p:cBhvr>
                                        <p:cTn id="73" dur="1" fill="hold">
                                          <p:stCondLst>
                                            <p:cond delay="0"/>
                                          </p:stCondLst>
                                        </p:cTn>
                                        <p:tgtEl>
                                          <p:spTgt spid="330"/>
                                        </p:tgtEl>
                                        <p:attrNameLst>
                                          <p:attrName>style.visibility</p:attrName>
                                        </p:attrNameLst>
                                      </p:cBhvr>
                                      <p:to>
                                        <p:strVal val="visible"/>
                                      </p:to>
                                    </p:set>
                                  </p:childTnLst>
                                </p:cTn>
                              </p:par>
                              <p:par>
                                <p:cTn id="74" presetID="1" presetClass="entr" presetSubtype="0" fill="hold" nodeType="withEffect">
                                  <p:stCondLst>
                                    <p:cond delay="0"/>
                                  </p:stCondLst>
                                  <p:childTnLst>
                                    <p:set>
                                      <p:cBhvr>
                                        <p:cTn id="75" dur="1" fill="hold">
                                          <p:stCondLst>
                                            <p:cond delay="0"/>
                                          </p:stCondLst>
                                        </p:cTn>
                                        <p:tgtEl>
                                          <p:spTgt spid="312"/>
                                        </p:tgtEl>
                                        <p:attrNameLst>
                                          <p:attrName>style.visibility</p:attrName>
                                        </p:attrNameLst>
                                      </p:cBhvr>
                                      <p:to>
                                        <p:strVal val="visible"/>
                                      </p:to>
                                    </p:set>
                                  </p:childTnLst>
                                </p:cTn>
                              </p:par>
                              <p:par>
                                <p:cTn id="76" presetID="1" presetClass="entr" presetSubtype="0" fill="hold" nodeType="withEffect">
                                  <p:stCondLst>
                                    <p:cond delay="0"/>
                                  </p:stCondLst>
                                  <p:childTnLst>
                                    <p:set>
                                      <p:cBhvr>
                                        <p:cTn id="77" dur="1" fill="hold">
                                          <p:stCondLst>
                                            <p:cond delay="0"/>
                                          </p:stCondLst>
                                        </p:cTn>
                                        <p:tgtEl>
                                          <p:spTgt spid="336"/>
                                        </p:tgtEl>
                                        <p:attrNameLst>
                                          <p:attrName>style.visibility</p:attrName>
                                        </p:attrNameLst>
                                      </p:cBhvr>
                                      <p:to>
                                        <p:strVal val="visible"/>
                                      </p:to>
                                    </p:set>
                                  </p:childTnLst>
                                </p:cTn>
                              </p:par>
                              <p:par>
                                <p:cTn id="78" presetID="1" presetClass="entr" presetSubtype="0" fill="hold" nodeType="withEffect">
                                  <p:stCondLst>
                                    <p:cond delay="0"/>
                                  </p:stCondLst>
                                  <p:childTnLst>
                                    <p:set>
                                      <p:cBhvr>
                                        <p:cTn id="79" dur="1" fill="hold">
                                          <p:stCondLst>
                                            <p:cond delay="0"/>
                                          </p:stCondLst>
                                        </p:cTn>
                                        <p:tgtEl>
                                          <p:spTgt spid="318"/>
                                        </p:tgtEl>
                                        <p:attrNameLst>
                                          <p:attrName>style.visibility</p:attrName>
                                        </p:attrNameLst>
                                      </p:cBhvr>
                                      <p:to>
                                        <p:strVal val="visible"/>
                                      </p:to>
                                    </p:set>
                                  </p:childTnLst>
                                </p:cTn>
                              </p:par>
                              <p:par>
                                <p:cTn id="80" presetID="1" presetClass="entr" presetSubtype="0" fill="hold" nodeType="withEffect">
                                  <p:stCondLst>
                                    <p:cond delay="0"/>
                                  </p:stCondLst>
                                  <p:childTnLst>
                                    <p:set>
                                      <p:cBhvr>
                                        <p:cTn id="81" dur="1" fill="hold">
                                          <p:stCondLst>
                                            <p:cond delay="0"/>
                                          </p:stCondLst>
                                        </p:cTn>
                                        <p:tgtEl>
                                          <p:spTgt spid="324"/>
                                        </p:tgtEl>
                                        <p:attrNameLst>
                                          <p:attrName>style.visibility</p:attrName>
                                        </p:attrNameLst>
                                      </p:cBhvr>
                                      <p:to>
                                        <p:strVal val="visible"/>
                                      </p:to>
                                    </p:set>
                                  </p:childTnLst>
                                </p:cTn>
                              </p:par>
                              <p:par>
                                <p:cTn id="82" presetID="1" presetClass="exit" presetSubtype="0" fill="hold" nodeType="withEffect">
                                  <p:stCondLst>
                                    <p:cond delay="0"/>
                                  </p:stCondLst>
                                  <p:childTnLst>
                                    <p:set>
                                      <p:cBhvr>
                                        <p:cTn id="83" dur="1" fill="hold">
                                          <p:stCondLst>
                                            <p:cond delay="0"/>
                                          </p:stCondLst>
                                        </p:cTn>
                                        <p:tgtEl>
                                          <p:spTgt spid="300"/>
                                        </p:tgtEl>
                                        <p:attrNameLst>
                                          <p:attrName>style.visibility</p:attrName>
                                        </p:attrNameLst>
                                      </p:cBhvr>
                                      <p:to>
                                        <p:strVal val="hidden"/>
                                      </p:to>
                                    </p:set>
                                  </p:childTnLst>
                                </p:cTn>
                              </p:par>
                              <p:par>
                                <p:cTn id="84" presetID="1" presetClass="exit" presetSubtype="0" fill="hold" nodeType="withEffect">
                                  <p:stCondLst>
                                    <p:cond delay="0"/>
                                  </p:stCondLst>
                                  <p:childTnLst>
                                    <p:set>
                                      <p:cBhvr>
                                        <p:cTn id="85" dur="1" fill="hold">
                                          <p:stCondLst>
                                            <p:cond delay="0"/>
                                          </p:stCondLst>
                                        </p:cTn>
                                        <p:tgtEl>
                                          <p:spTgt spid="276"/>
                                        </p:tgtEl>
                                        <p:attrNameLst>
                                          <p:attrName>style.visibility</p:attrName>
                                        </p:attrNameLst>
                                      </p:cBhvr>
                                      <p:to>
                                        <p:strVal val="hidden"/>
                                      </p:to>
                                    </p:set>
                                  </p:childTnLst>
                                </p:cTn>
                              </p:par>
                              <p:par>
                                <p:cTn id="86" presetID="1" presetClass="exit" presetSubtype="0" fill="hold" nodeType="withEffect">
                                  <p:stCondLst>
                                    <p:cond delay="0"/>
                                  </p:stCondLst>
                                  <p:childTnLst>
                                    <p:set>
                                      <p:cBhvr>
                                        <p:cTn id="87" dur="1" fill="hold">
                                          <p:stCondLst>
                                            <p:cond delay="0"/>
                                          </p:stCondLst>
                                        </p:cTn>
                                        <p:tgtEl>
                                          <p:spTgt spid="294"/>
                                        </p:tgtEl>
                                        <p:attrNameLst>
                                          <p:attrName>style.visibility</p:attrName>
                                        </p:attrNameLst>
                                      </p:cBhvr>
                                      <p:to>
                                        <p:strVal val="hidden"/>
                                      </p:to>
                                    </p:set>
                                  </p:childTnLst>
                                </p:cTn>
                              </p:par>
                              <p:par>
                                <p:cTn id="88" presetID="1" presetClass="exit" presetSubtype="0" fill="hold" nodeType="withEffect">
                                  <p:stCondLst>
                                    <p:cond delay="0"/>
                                  </p:stCondLst>
                                  <p:childTnLst>
                                    <p:set>
                                      <p:cBhvr>
                                        <p:cTn id="89" dur="1" fill="hold">
                                          <p:stCondLst>
                                            <p:cond delay="0"/>
                                          </p:stCondLst>
                                        </p:cTn>
                                        <p:tgtEl>
                                          <p:spTgt spid="282"/>
                                        </p:tgtEl>
                                        <p:attrNameLst>
                                          <p:attrName>style.visibility</p:attrName>
                                        </p:attrNameLst>
                                      </p:cBhvr>
                                      <p:to>
                                        <p:strVal val="hidden"/>
                                      </p:to>
                                    </p:set>
                                  </p:childTnLst>
                                </p:cTn>
                              </p:par>
                              <p:par>
                                <p:cTn id="90" presetID="1" presetClass="exit" presetSubtype="0" fill="hold" nodeType="withEffect">
                                  <p:stCondLst>
                                    <p:cond delay="0"/>
                                  </p:stCondLst>
                                  <p:childTnLst>
                                    <p:set>
                                      <p:cBhvr>
                                        <p:cTn id="91" dur="1" fill="hold">
                                          <p:stCondLst>
                                            <p:cond delay="0"/>
                                          </p:stCondLst>
                                        </p:cTn>
                                        <p:tgtEl>
                                          <p:spTgt spid="288"/>
                                        </p:tgtEl>
                                        <p:attrNameLst>
                                          <p:attrName>style.visibility</p:attrName>
                                        </p:attrNameLst>
                                      </p:cBhvr>
                                      <p:to>
                                        <p:strVal val="hidden"/>
                                      </p:to>
                                    </p:set>
                                  </p:childTnLst>
                                </p:cTn>
                              </p:par>
                              <p:par>
                                <p:cTn id="92" presetID="1" presetClass="exit" presetSubtype="0" fill="hold" nodeType="withEffect">
                                  <p:stCondLst>
                                    <p:cond delay="0"/>
                                  </p:stCondLst>
                                  <p:childTnLst>
                                    <p:set>
                                      <p:cBhvr>
                                        <p:cTn id="93" dur="1" fill="hold">
                                          <p:stCondLst>
                                            <p:cond delay="0"/>
                                          </p:stCondLst>
                                        </p:cTn>
                                        <p:tgtEl>
                                          <p:spTgt spid="27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 grpId="0"/>
      <p:bldP spid="104" grpId="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9D2394F3-0295-4ECA-9619-58EC27F42266}"/>
              </a:ext>
            </a:extLst>
          </p:cNvPr>
          <p:cNvGrpSpPr/>
          <p:nvPr/>
        </p:nvGrpSpPr>
        <p:grpSpPr>
          <a:xfrm>
            <a:off x="8267350" y="3745161"/>
            <a:ext cx="1082039" cy="337662"/>
            <a:chOff x="2913594" y="4047569"/>
            <a:chExt cx="1082039" cy="337662"/>
          </a:xfrm>
        </p:grpSpPr>
        <p:cxnSp>
          <p:nvCxnSpPr>
            <p:cNvPr id="4" name="Straight Connector 3">
              <a:extLst>
                <a:ext uri="{FF2B5EF4-FFF2-40B4-BE49-F238E27FC236}">
                  <a16:creationId xmlns:a16="http://schemas.microsoft.com/office/drawing/2014/main" id="{EAE843C8-5048-4DFA-8229-59F9D930FDE1}"/>
                </a:ext>
              </a:extLst>
            </p:cNvPr>
            <p:cNvCxnSpPr>
              <a:cxnSpLocks/>
            </p:cNvCxnSpPr>
            <p:nvPr/>
          </p:nvCxnSpPr>
          <p:spPr>
            <a:xfrm>
              <a:off x="2913594" y="4220661"/>
              <a:ext cx="698286" cy="0"/>
            </a:xfrm>
            <a:prstGeom prst="line">
              <a:avLst/>
            </a:prstGeom>
            <a:ln w="317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 name="Oval 4">
              <a:extLst>
                <a:ext uri="{FF2B5EF4-FFF2-40B4-BE49-F238E27FC236}">
                  <a16:creationId xmlns:a16="http://schemas.microsoft.com/office/drawing/2014/main" id="{8781D8A0-507D-4FC7-B35A-7B47554950C5}"/>
                </a:ext>
              </a:extLst>
            </p:cNvPr>
            <p:cNvSpPr/>
            <p:nvPr/>
          </p:nvSpPr>
          <p:spPr bwMode="auto">
            <a:xfrm>
              <a:off x="3604282" y="4047569"/>
              <a:ext cx="337664" cy="337662"/>
            </a:xfrm>
            <a:prstGeom prst="ellipse">
              <a:avLst/>
            </a:prstGeom>
            <a:noFill/>
            <a:ln w="317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Rectangle 5">
              <a:extLst>
                <a:ext uri="{FF2B5EF4-FFF2-40B4-BE49-F238E27FC236}">
                  <a16:creationId xmlns:a16="http://schemas.microsoft.com/office/drawing/2014/main" id="{9A8693B2-1CFC-4A04-9732-DEDB6CF6773A}"/>
                </a:ext>
              </a:extLst>
            </p:cNvPr>
            <p:cNvSpPr/>
            <p:nvPr/>
          </p:nvSpPr>
          <p:spPr bwMode="auto">
            <a:xfrm>
              <a:off x="3820656" y="4129619"/>
              <a:ext cx="174977" cy="17356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7" name="Group 6">
            <a:extLst>
              <a:ext uri="{FF2B5EF4-FFF2-40B4-BE49-F238E27FC236}">
                <a16:creationId xmlns:a16="http://schemas.microsoft.com/office/drawing/2014/main" id="{8DCAACF6-F3AC-4E80-8817-9A7CFDFE5FC5}"/>
              </a:ext>
            </a:extLst>
          </p:cNvPr>
          <p:cNvGrpSpPr/>
          <p:nvPr/>
        </p:nvGrpSpPr>
        <p:grpSpPr>
          <a:xfrm>
            <a:off x="9041633" y="3633548"/>
            <a:ext cx="2565464" cy="558532"/>
            <a:chOff x="9075003" y="1089418"/>
            <a:chExt cx="2565464" cy="558532"/>
          </a:xfrm>
        </p:grpSpPr>
        <p:grpSp>
          <p:nvGrpSpPr>
            <p:cNvPr id="8" name="Group 7">
              <a:extLst>
                <a:ext uri="{FF2B5EF4-FFF2-40B4-BE49-F238E27FC236}">
                  <a16:creationId xmlns:a16="http://schemas.microsoft.com/office/drawing/2014/main" id="{E5FABE72-5617-4BBE-8F8B-78583B2EEDA4}"/>
                </a:ext>
              </a:extLst>
            </p:cNvPr>
            <p:cNvGrpSpPr/>
            <p:nvPr/>
          </p:nvGrpSpPr>
          <p:grpSpPr>
            <a:xfrm rot="10800000">
              <a:off x="9075003" y="1282089"/>
              <a:ext cx="1011389" cy="173189"/>
              <a:chOff x="2804160" y="4136418"/>
              <a:chExt cx="1011389" cy="173189"/>
            </a:xfrm>
          </p:grpSpPr>
          <p:cxnSp>
            <p:nvCxnSpPr>
              <p:cNvPr id="11" name="Straight Connector 10">
                <a:extLst>
                  <a:ext uri="{FF2B5EF4-FFF2-40B4-BE49-F238E27FC236}">
                    <a16:creationId xmlns:a16="http://schemas.microsoft.com/office/drawing/2014/main" id="{DFD6EEE7-B135-461B-8383-34BCC21640B9}"/>
                  </a:ext>
                </a:extLst>
              </p:cNvPr>
              <p:cNvCxnSpPr>
                <a:cxnSpLocks/>
              </p:cNvCxnSpPr>
              <p:nvPr/>
            </p:nvCxnSpPr>
            <p:spPr>
              <a:xfrm>
                <a:off x="2804160" y="4220661"/>
                <a:ext cx="838200" cy="0"/>
              </a:xfrm>
              <a:prstGeom prst="line">
                <a:avLst/>
              </a:prstGeom>
              <a:ln w="317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24022770-543B-4087-897E-DD8B0652598B}"/>
                  </a:ext>
                </a:extLst>
              </p:cNvPr>
              <p:cNvSpPr/>
              <p:nvPr/>
            </p:nvSpPr>
            <p:spPr bwMode="auto">
              <a:xfrm>
                <a:off x="3642360" y="4136418"/>
                <a:ext cx="173189" cy="173189"/>
              </a:xfrm>
              <a:prstGeom prst="ellipse">
                <a:avLst/>
              </a:prstGeom>
              <a:solidFill>
                <a:schemeClr val="tx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9" name="Rectangle 8">
              <a:extLst>
                <a:ext uri="{FF2B5EF4-FFF2-40B4-BE49-F238E27FC236}">
                  <a16:creationId xmlns:a16="http://schemas.microsoft.com/office/drawing/2014/main" id="{57895C7E-817A-4D29-9A35-47FA132862CB}"/>
                </a:ext>
              </a:extLst>
            </p:cNvPr>
            <p:cNvSpPr/>
            <p:nvPr/>
          </p:nvSpPr>
          <p:spPr bwMode="auto">
            <a:xfrm>
              <a:off x="9631273" y="1089418"/>
              <a:ext cx="2009194" cy="558532"/>
            </a:xfrm>
            <a:prstGeom prst="rect">
              <a:avLst/>
            </a:prstGeom>
            <a:solidFill>
              <a:schemeClr val="bg1"/>
            </a:solidFill>
            <a:ln>
              <a:noFill/>
              <a:headEnd type="none" w="med" len="med"/>
              <a:tailEnd type="none" w="med" len="med"/>
            </a:ln>
            <a:effectLst>
              <a:outerShdw blurRad="152400" sx="101000" sy="101000" algn="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App Insights</a:t>
              </a:r>
            </a:p>
          </p:txBody>
        </p:sp>
        <p:pic>
          <p:nvPicPr>
            <p:cNvPr id="10" name="Graphic 9">
              <a:extLst>
                <a:ext uri="{FF2B5EF4-FFF2-40B4-BE49-F238E27FC236}">
                  <a16:creationId xmlns:a16="http://schemas.microsoft.com/office/drawing/2014/main" id="{E13A7C6D-8442-4AED-BFE6-D7555AE3EA59}"/>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9783036" y="1215996"/>
              <a:ext cx="305376" cy="305376"/>
            </a:xfrm>
            <a:prstGeom prst="rect">
              <a:avLst/>
            </a:prstGeom>
          </p:spPr>
        </p:pic>
      </p:grpSp>
      <p:grpSp>
        <p:nvGrpSpPr>
          <p:cNvPr id="42" name="Group 41">
            <a:extLst>
              <a:ext uri="{FF2B5EF4-FFF2-40B4-BE49-F238E27FC236}">
                <a16:creationId xmlns:a16="http://schemas.microsoft.com/office/drawing/2014/main" id="{C9E44822-304E-4630-91BA-728EB4139466}"/>
              </a:ext>
            </a:extLst>
          </p:cNvPr>
          <p:cNvGrpSpPr/>
          <p:nvPr/>
        </p:nvGrpSpPr>
        <p:grpSpPr>
          <a:xfrm>
            <a:off x="9041633" y="3633548"/>
            <a:ext cx="2565464" cy="558532"/>
            <a:chOff x="9075003" y="2047812"/>
            <a:chExt cx="2565464" cy="558532"/>
          </a:xfrm>
        </p:grpSpPr>
        <p:grpSp>
          <p:nvGrpSpPr>
            <p:cNvPr id="43" name="Group 42">
              <a:extLst>
                <a:ext uri="{FF2B5EF4-FFF2-40B4-BE49-F238E27FC236}">
                  <a16:creationId xmlns:a16="http://schemas.microsoft.com/office/drawing/2014/main" id="{220F0436-D219-4EBE-B45D-4ABF9F1CA9C0}"/>
                </a:ext>
              </a:extLst>
            </p:cNvPr>
            <p:cNvGrpSpPr/>
            <p:nvPr/>
          </p:nvGrpSpPr>
          <p:grpSpPr>
            <a:xfrm rot="10800000">
              <a:off x="9075003" y="2240484"/>
              <a:ext cx="1011389" cy="173189"/>
              <a:chOff x="2804160" y="4136418"/>
              <a:chExt cx="1011389" cy="173189"/>
            </a:xfrm>
          </p:grpSpPr>
          <p:cxnSp>
            <p:nvCxnSpPr>
              <p:cNvPr id="46" name="Straight Connector 45">
                <a:extLst>
                  <a:ext uri="{FF2B5EF4-FFF2-40B4-BE49-F238E27FC236}">
                    <a16:creationId xmlns:a16="http://schemas.microsoft.com/office/drawing/2014/main" id="{9638F908-84EA-48F3-B817-45E16C30A12A}"/>
                  </a:ext>
                </a:extLst>
              </p:cNvPr>
              <p:cNvCxnSpPr>
                <a:cxnSpLocks/>
              </p:cNvCxnSpPr>
              <p:nvPr/>
            </p:nvCxnSpPr>
            <p:spPr>
              <a:xfrm>
                <a:off x="2804160" y="4220661"/>
                <a:ext cx="838200" cy="0"/>
              </a:xfrm>
              <a:prstGeom prst="line">
                <a:avLst/>
              </a:prstGeom>
              <a:ln w="317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7" name="Oval 46">
                <a:extLst>
                  <a:ext uri="{FF2B5EF4-FFF2-40B4-BE49-F238E27FC236}">
                    <a16:creationId xmlns:a16="http://schemas.microsoft.com/office/drawing/2014/main" id="{6E88BED6-5DA6-4DAF-81D7-337236D061A5}"/>
                  </a:ext>
                </a:extLst>
              </p:cNvPr>
              <p:cNvSpPr/>
              <p:nvPr/>
            </p:nvSpPr>
            <p:spPr bwMode="auto">
              <a:xfrm>
                <a:off x="3642360" y="4136418"/>
                <a:ext cx="173189" cy="173189"/>
              </a:xfrm>
              <a:prstGeom prst="ellipse">
                <a:avLst/>
              </a:prstGeom>
              <a:solidFill>
                <a:schemeClr val="tx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44" name="Rectangle 43">
              <a:extLst>
                <a:ext uri="{FF2B5EF4-FFF2-40B4-BE49-F238E27FC236}">
                  <a16:creationId xmlns:a16="http://schemas.microsoft.com/office/drawing/2014/main" id="{1E2C9729-FEB0-49A8-8F80-229D67521E94}"/>
                </a:ext>
              </a:extLst>
            </p:cNvPr>
            <p:cNvSpPr/>
            <p:nvPr/>
          </p:nvSpPr>
          <p:spPr bwMode="auto">
            <a:xfrm>
              <a:off x="9631273" y="2047812"/>
              <a:ext cx="2009194" cy="558532"/>
            </a:xfrm>
            <a:prstGeom prst="rect">
              <a:avLst/>
            </a:prstGeom>
            <a:solidFill>
              <a:schemeClr val="bg1"/>
            </a:solidFill>
            <a:ln>
              <a:noFill/>
              <a:headEnd type="none" w="med" len="med"/>
              <a:tailEnd type="none" w="med" len="med"/>
            </a:ln>
            <a:effectLst>
              <a:outerShdw blurRad="152400" sx="101000" sy="101000" algn="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Datadog</a:t>
              </a:r>
            </a:p>
          </p:txBody>
        </p:sp>
        <p:pic>
          <p:nvPicPr>
            <p:cNvPr id="45" name="Picture 2" descr="See the source image">
              <a:extLst>
                <a:ext uri="{FF2B5EF4-FFF2-40B4-BE49-F238E27FC236}">
                  <a16:creationId xmlns:a16="http://schemas.microsoft.com/office/drawing/2014/main" id="{3E842445-1B25-41B4-BEF7-A3978F0F934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67911" y="2159266"/>
              <a:ext cx="335626" cy="33562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8" name="Group 47">
            <a:extLst>
              <a:ext uri="{FF2B5EF4-FFF2-40B4-BE49-F238E27FC236}">
                <a16:creationId xmlns:a16="http://schemas.microsoft.com/office/drawing/2014/main" id="{F5D7C491-4DEE-4B41-844B-65C6CEBE6821}"/>
              </a:ext>
            </a:extLst>
          </p:cNvPr>
          <p:cNvGrpSpPr/>
          <p:nvPr/>
        </p:nvGrpSpPr>
        <p:grpSpPr>
          <a:xfrm>
            <a:off x="9041633" y="3633548"/>
            <a:ext cx="2565464" cy="558532"/>
            <a:chOff x="9075003" y="3007866"/>
            <a:chExt cx="2565464" cy="558532"/>
          </a:xfrm>
        </p:grpSpPr>
        <p:grpSp>
          <p:nvGrpSpPr>
            <p:cNvPr id="49" name="Group 48">
              <a:extLst>
                <a:ext uri="{FF2B5EF4-FFF2-40B4-BE49-F238E27FC236}">
                  <a16:creationId xmlns:a16="http://schemas.microsoft.com/office/drawing/2014/main" id="{FEB9DA51-7958-466C-A305-1455152F0CF9}"/>
                </a:ext>
              </a:extLst>
            </p:cNvPr>
            <p:cNvGrpSpPr/>
            <p:nvPr/>
          </p:nvGrpSpPr>
          <p:grpSpPr>
            <a:xfrm rot="10800000">
              <a:off x="9075003" y="3200538"/>
              <a:ext cx="1011389" cy="173189"/>
              <a:chOff x="2804160" y="4136418"/>
              <a:chExt cx="1011389" cy="173189"/>
            </a:xfrm>
          </p:grpSpPr>
          <p:cxnSp>
            <p:nvCxnSpPr>
              <p:cNvPr id="52" name="Straight Connector 51">
                <a:extLst>
                  <a:ext uri="{FF2B5EF4-FFF2-40B4-BE49-F238E27FC236}">
                    <a16:creationId xmlns:a16="http://schemas.microsoft.com/office/drawing/2014/main" id="{ED09C5AE-A729-47C3-9F41-412D3C5B12DB}"/>
                  </a:ext>
                </a:extLst>
              </p:cNvPr>
              <p:cNvCxnSpPr>
                <a:cxnSpLocks/>
              </p:cNvCxnSpPr>
              <p:nvPr/>
            </p:nvCxnSpPr>
            <p:spPr>
              <a:xfrm>
                <a:off x="2804160" y="4220661"/>
                <a:ext cx="838200" cy="0"/>
              </a:xfrm>
              <a:prstGeom prst="line">
                <a:avLst/>
              </a:prstGeom>
              <a:ln w="317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3" name="Oval 52">
                <a:extLst>
                  <a:ext uri="{FF2B5EF4-FFF2-40B4-BE49-F238E27FC236}">
                    <a16:creationId xmlns:a16="http://schemas.microsoft.com/office/drawing/2014/main" id="{369CD615-BB0D-42DF-8D0A-9D751B153AA3}"/>
                  </a:ext>
                </a:extLst>
              </p:cNvPr>
              <p:cNvSpPr/>
              <p:nvPr/>
            </p:nvSpPr>
            <p:spPr bwMode="auto">
              <a:xfrm>
                <a:off x="3642360" y="4136418"/>
                <a:ext cx="173189" cy="173189"/>
              </a:xfrm>
              <a:prstGeom prst="ellipse">
                <a:avLst/>
              </a:prstGeom>
              <a:solidFill>
                <a:schemeClr val="tx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50" name="Rectangle 49">
              <a:extLst>
                <a:ext uri="{FF2B5EF4-FFF2-40B4-BE49-F238E27FC236}">
                  <a16:creationId xmlns:a16="http://schemas.microsoft.com/office/drawing/2014/main" id="{C91D3C55-5A03-4B58-88F3-B5A2B70A6652}"/>
                </a:ext>
              </a:extLst>
            </p:cNvPr>
            <p:cNvSpPr/>
            <p:nvPr/>
          </p:nvSpPr>
          <p:spPr bwMode="auto">
            <a:xfrm>
              <a:off x="9631273" y="3007866"/>
              <a:ext cx="2009194" cy="558532"/>
            </a:xfrm>
            <a:prstGeom prst="rect">
              <a:avLst/>
            </a:prstGeom>
            <a:solidFill>
              <a:schemeClr val="bg1"/>
            </a:solidFill>
            <a:ln>
              <a:noFill/>
              <a:headEnd type="none" w="med" len="med"/>
              <a:tailEnd type="none" w="med" len="med"/>
            </a:ln>
            <a:effectLst>
              <a:outerShdw blurRad="152400" sx="101000" sy="101000" algn="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err="1">
                  <a:ln>
                    <a:noFill/>
                  </a:ln>
                  <a:solidFill>
                    <a:srgbClr val="000000"/>
                  </a:solidFill>
                  <a:effectLst/>
                  <a:uLnTx/>
                  <a:uFillTx/>
                  <a:latin typeface="Segoe UI Semibold"/>
                  <a:ea typeface="Segoe UI" pitchFamily="34" charset="0"/>
                  <a:cs typeface="Segoe UI" pitchFamily="34" charset="0"/>
                </a:rPr>
                <a:t>Instana</a:t>
              </a:r>
              <a:endParaRPr kumimoji="0" lang="en-US" sz="16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pic>
          <p:nvPicPr>
            <p:cNvPr id="51" name="Picture 4" descr="See the source image">
              <a:extLst>
                <a:ext uri="{FF2B5EF4-FFF2-40B4-BE49-F238E27FC236}">
                  <a16:creationId xmlns:a16="http://schemas.microsoft.com/office/drawing/2014/main" id="{C0368E32-BBD3-4FBA-A498-53A2FECF06CF}"/>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a:stretch/>
          </p:blipFill>
          <p:spPr bwMode="auto">
            <a:xfrm>
              <a:off x="9758016" y="3082014"/>
              <a:ext cx="355416" cy="41023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4" name="Group 53">
            <a:extLst>
              <a:ext uri="{FF2B5EF4-FFF2-40B4-BE49-F238E27FC236}">
                <a16:creationId xmlns:a16="http://schemas.microsoft.com/office/drawing/2014/main" id="{4B7D1787-3035-47DA-BFBB-6512BAC2BB91}"/>
              </a:ext>
            </a:extLst>
          </p:cNvPr>
          <p:cNvGrpSpPr/>
          <p:nvPr/>
        </p:nvGrpSpPr>
        <p:grpSpPr>
          <a:xfrm>
            <a:off x="9041633" y="3633548"/>
            <a:ext cx="2565464" cy="558532"/>
            <a:chOff x="9075003" y="3940997"/>
            <a:chExt cx="2565464" cy="558532"/>
          </a:xfrm>
        </p:grpSpPr>
        <p:grpSp>
          <p:nvGrpSpPr>
            <p:cNvPr id="55" name="Group 54">
              <a:extLst>
                <a:ext uri="{FF2B5EF4-FFF2-40B4-BE49-F238E27FC236}">
                  <a16:creationId xmlns:a16="http://schemas.microsoft.com/office/drawing/2014/main" id="{B3242C79-BE50-4EFA-AB6D-E788A3B27429}"/>
                </a:ext>
              </a:extLst>
            </p:cNvPr>
            <p:cNvGrpSpPr/>
            <p:nvPr/>
          </p:nvGrpSpPr>
          <p:grpSpPr>
            <a:xfrm rot="10800000">
              <a:off x="9075003" y="4133668"/>
              <a:ext cx="1011389" cy="173189"/>
              <a:chOff x="2804160" y="4136418"/>
              <a:chExt cx="1011389" cy="173189"/>
            </a:xfrm>
          </p:grpSpPr>
          <p:cxnSp>
            <p:nvCxnSpPr>
              <p:cNvPr id="58" name="Straight Connector 57">
                <a:extLst>
                  <a:ext uri="{FF2B5EF4-FFF2-40B4-BE49-F238E27FC236}">
                    <a16:creationId xmlns:a16="http://schemas.microsoft.com/office/drawing/2014/main" id="{7DAEFE6A-B580-4E12-8A33-DAB44F9814AD}"/>
                  </a:ext>
                </a:extLst>
              </p:cNvPr>
              <p:cNvCxnSpPr>
                <a:cxnSpLocks/>
              </p:cNvCxnSpPr>
              <p:nvPr/>
            </p:nvCxnSpPr>
            <p:spPr>
              <a:xfrm>
                <a:off x="2804160" y="4220661"/>
                <a:ext cx="838200" cy="0"/>
              </a:xfrm>
              <a:prstGeom prst="line">
                <a:avLst/>
              </a:prstGeom>
              <a:ln w="317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9" name="Oval 58">
                <a:extLst>
                  <a:ext uri="{FF2B5EF4-FFF2-40B4-BE49-F238E27FC236}">
                    <a16:creationId xmlns:a16="http://schemas.microsoft.com/office/drawing/2014/main" id="{0E0E684A-5C95-4C24-84D2-BB14D4BBD9B1}"/>
                  </a:ext>
                </a:extLst>
              </p:cNvPr>
              <p:cNvSpPr/>
              <p:nvPr/>
            </p:nvSpPr>
            <p:spPr bwMode="auto">
              <a:xfrm>
                <a:off x="3642360" y="4136418"/>
                <a:ext cx="173189" cy="173189"/>
              </a:xfrm>
              <a:prstGeom prst="ellipse">
                <a:avLst/>
              </a:prstGeom>
              <a:solidFill>
                <a:schemeClr val="tx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56" name="Rectangle 55">
              <a:extLst>
                <a:ext uri="{FF2B5EF4-FFF2-40B4-BE49-F238E27FC236}">
                  <a16:creationId xmlns:a16="http://schemas.microsoft.com/office/drawing/2014/main" id="{ED845595-8226-4395-AA46-65416DA1148A}"/>
                </a:ext>
              </a:extLst>
            </p:cNvPr>
            <p:cNvSpPr/>
            <p:nvPr/>
          </p:nvSpPr>
          <p:spPr bwMode="auto">
            <a:xfrm>
              <a:off x="9631273" y="3940997"/>
              <a:ext cx="2009194" cy="558532"/>
            </a:xfrm>
            <a:prstGeom prst="rect">
              <a:avLst/>
            </a:prstGeom>
            <a:solidFill>
              <a:schemeClr val="bg1"/>
            </a:solidFill>
            <a:ln>
              <a:noFill/>
              <a:headEnd type="none" w="med" len="med"/>
              <a:tailEnd type="none" w="med" len="med"/>
            </a:ln>
            <a:effectLst>
              <a:outerShdw blurRad="152400" sx="101000" sy="101000" algn="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Jaeger</a:t>
              </a:r>
            </a:p>
          </p:txBody>
        </p:sp>
        <p:pic>
          <p:nvPicPr>
            <p:cNvPr id="57" name="Picture 6" descr="See the source image">
              <a:extLst>
                <a:ext uri="{FF2B5EF4-FFF2-40B4-BE49-F238E27FC236}">
                  <a16:creationId xmlns:a16="http://schemas.microsoft.com/office/drawing/2014/main" id="{1722EA67-D6C0-4768-B020-9E4A695A010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690900" y="3975440"/>
              <a:ext cx="489648" cy="48964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0" name="Group 59">
            <a:extLst>
              <a:ext uri="{FF2B5EF4-FFF2-40B4-BE49-F238E27FC236}">
                <a16:creationId xmlns:a16="http://schemas.microsoft.com/office/drawing/2014/main" id="{9D6C0DB4-8C88-44B2-87A3-A61C242D386E}"/>
              </a:ext>
            </a:extLst>
          </p:cNvPr>
          <p:cNvGrpSpPr/>
          <p:nvPr/>
        </p:nvGrpSpPr>
        <p:grpSpPr>
          <a:xfrm>
            <a:off x="9041633" y="3633548"/>
            <a:ext cx="2565464" cy="558532"/>
            <a:chOff x="9075003" y="4922991"/>
            <a:chExt cx="2565464" cy="558532"/>
          </a:xfrm>
        </p:grpSpPr>
        <p:grpSp>
          <p:nvGrpSpPr>
            <p:cNvPr id="61" name="Group 60">
              <a:extLst>
                <a:ext uri="{FF2B5EF4-FFF2-40B4-BE49-F238E27FC236}">
                  <a16:creationId xmlns:a16="http://schemas.microsoft.com/office/drawing/2014/main" id="{005F1428-8221-4E5D-98B7-15A20CBA6D32}"/>
                </a:ext>
              </a:extLst>
            </p:cNvPr>
            <p:cNvGrpSpPr/>
            <p:nvPr/>
          </p:nvGrpSpPr>
          <p:grpSpPr>
            <a:xfrm rot="10800000">
              <a:off x="9075003" y="5115662"/>
              <a:ext cx="1011389" cy="173189"/>
              <a:chOff x="2804160" y="4136418"/>
              <a:chExt cx="1011389" cy="173189"/>
            </a:xfrm>
          </p:grpSpPr>
          <p:cxnSp>
            <p:nvCxnSpPr>
              <p:cNvPr id="64" name="Straight Connector 63">
                <a:extLst>
                  <a:ext uri="{FF2B5EF4-FFF2-40B4-BE49-F238E27FC236}">
                    <a16:creationId xmlns:a16="http://schemas.microsoft.com/office/drawing/2014/main" id="{29F4503B-F582-48DE-A867-6E719296E2BE}"/>
                  </a:ext>
                </a:extLst>
              </p:cNvPr>
              <p:cNvCxnSpPr>
                <a:cxnSpLocks/>
              </p:cNvCxnSpPr>
              <p:nvPr/>
            </p:nvCxnSpPr>
            <p:spPr>
              <a:xfrm>
                <a:off x="2804160" y="4220661"/>
                <a:ext cx="838200" cy="0"/>
              </a:xfrm>
              <a:prstGeom prst="line">
                <a:avLst/>
              </a:prstGeom>
              <a:ln w="317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5" name="Oval 64">
                <a:extLst>
                  <a:ext uri="{FF2B5EF4-FFF2-40B4-BE49-F238E27FC236}">
                    <a16:creationId xmlns:a16="http://schemas.microsoft.com/office/drawing/2014/main" id="{702AAC43-F20B-4FAA-8EF2-B97D00956E08}"/>
                  </a:ext>
                </a:extLst>
              </p:cNvPr>
              <p:cNvSpPr/>
              <p:nvPr/>
            </p:nvSpPr>
            <p:spPr bwMode="auto">
              <a:xfrm>
                <a:off x="3642360" y="4136418"/>
                <a:ext cx="173189" cy="173189"/>
              </a:xfrm>
              <a:prstGeom prst="ellipse">
                <a:avLst/>
              </a:prstGeom>
              <a:solidFill>
                <a:schemeClr val="tx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62" name="Rectangle 61">
              <a:extLst>
                <a:ext uri="{FF2B5EF4-FFF2-40B4-BE49-F238E27FC236}">
                  <a16:creationId xmlns:a16="http://schemas.microsoft.com/office/drawing/2014/main" id="{F3360360-0C1F-424B-86DA-DF8BC3DE1F02}"/>
                </a:ext>
              </a:extLst>
            </p:cNvPr>
            <p:cNvSpPr/>
            <p:nvPr/>
          </p:nvSpPr>
          <p:spPr bwMode="auto">
            <a:xfrm>
              <a:off x="9631273" y="4922991"/>
              <a:ext cx="2009194" cy="558532"/>
            </a:xfrm>
            <a:prstGeom prst="rect">
              <a:avLst/>
            </a:prstGeom>
            <a:solidFill>
              <a:schemeClr val="bg1"/>
            </a:solidFill>
            <a:ln>
              <a:noFill/>
              <a:headEnd type="none" w="med" len="med"/>
              <a:tailEnd type="none" w="med" len="med"/>
            </a:ln>
            <a:effectLst>
              <a:outerShdw blurRad="152400" sx="101000" sy="101000" algn="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err="1">
                  <a:ln>
                    <a:noFill/>
                  </a:ln>
                  <a:solidFill>
                    <a:srgbClr val="000000"/>
                  </a:solidFill>
                  <a:effectLst/>
                  <a:uLnTx/>
                  <a:uFillTx/>
                  <a:latin typeface="Segoe UI Semibold"/>
                  <a:ea typeface="Segoe UI" pitchFamily="34" charset="0"/>
                  <a:cs typeface="Segoe UI" pitchFamily="34" charset="0"/>
                </a:rPr>
                <a:t>SignalFX</a:t>
              </a:r>
              <a:endParaRPr kumimoji="0" lang="en-US" sz="16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pic>
          <p:nvPicPr>
            <p:cNvPr id="63" name="Picture 8" descr="See the source image">
              <a:extLst>
                <a:ext uri="{FF2B5EF4-FFF2-40B4-BE49-F238E27FC236}">
                  <a16:creationId xmlns:a16="http://schemas.microsoft.com/office/drawing/2014/main" id="{0F604BD1-D256-4CAE-980C-7FF87AAAAD5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753102" y="5019635"/>
              <a:ext cx="365244" cy="36524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6" name="Group 65">
            <a:extLst>
              <a:ext uri="{FF2B5EF4-FFF2-40B4-BE49-F238E27FC236}">
                <a16:creationId xmlns:a16="http://schemas.microsoft.com/office/drawing/2014/main" id="{8F5F0403-328F-45CC-B49E-DCB47629114B}"/>
              </a:ext>
            </a:extLst>
          </p:cNvPr>
          <p:cNvGrpSpPr/>
          <p:nvPr/>
        </p:nvGrpSpPr>
        <p:grpSpPr>
          <a:xfrm>
            <a:off x="9041633" y="3633548"/>
            <a:ext cx="2565464" cy="558532"/>
            <a:chOff x="9075003" y="5881382"/>
            <a:chExt cx="2565464" cy="558532"/>
          </a:xfrm>
        </p:grpSpPr>
        <p:grpSp>
          <p:nvGrpSpPr>
            <p:cNvPr id="67" name="Group 66">
              <a:extLst>
                <a:ext uri="{FF2B5EF4-FFF2-40B4-BE49-F238E27FC236}">
                  <a16:creationId xmlns:a16="http://schemas.microsoft.com/office/drawing/2014/main" id="{FD7F25C5-7787-41B0-B917-3B78728CCA77}"/>
                </a:ext>
              </a:extLst>
            </p:cNvPr>
            <p:cNvGrpSpPr/>
            <p:nvPr/>
          </p:nvGrpSpPr>
          <p:grpSpPr>
            <a:xfrm rot="10800000">
              <a:off x="9075003" y="6074053"/>
              <a:ext cx="1011389" cy="173189"/>
              <a:chOff x="2804160" y="4136418"/>
              <a:chExt cx="1011389" cy="173189"/>
            </a:xfrm>
          </p:grpSpPr>
          <p:cxnSp>
            <p:nvCxnSpPr>
              <p:cNvPr id="70" name="Straight Connector 69">
                <a:extLst>
                  <a:ext uri="{FF2B5EF4-FFF2-40B4-BE49-F238E27FC236}">
                    <a16:creationId xmlns:a16="http://schemas.microsoft.com/office/drawing/2014/main" id="{61C70688-40A5-480D-971C-69022F24F075}"/>
                  </a:ext>
                </a:extLst>
              </p:cNvPr>
              <p:cNvCxnSpPr>
                <a:cxnSpLocks/>
              </p:cNvCxnSpPr>
              <p:nvPr/>
            </p:nvCxnSpPr>
            <p:spPr>
              <a:xfrm>
                <a:off x="2804160" y="4220661"/>
                <a:ext cx="838200" cy="0"/>
              </a:xfrm>
              <a:prstGeom prst="line">
                <a:avLst/>
              </a:prstGeom>
              <a:ln w="317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1" name="Oval 70">
                <a:extLst>
                  <a:ext uri="{FF2B5EF4-FFF2-40B4-BE49-F238E27FC236}">
                    <a16:creationId xmlns:a16="http://schemas.microsoft.com/office/drawing/2014/main" id="{1C7C0B90-FAF3-4C74-B15B-D70CCDF1C1DF}"/>
                  </a:ext>
                </a:extLst>
              </p:cNvPr>
              <p:cNvSpPr/>
              <p:nvPr/>
            </p:nvSpPr>
            <p:spPr bwMode="auto">
              <a:xfrm>
                <a:off x="3642360" y="4136418"/>
                <a:ext cx="173189" cy="173189"/>
              </a:xfrm>
              <a:prstGeom prst="ellipse">
                <a:avLst/>
              </a:prstGeom>
              <a:solidFill>
                <a:schemeClr val="tx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68" name="Rectangle 67">
              <a:extLst>
                <a:ext uri="{FF2B5EF4-FFF2-40B4-BE49-F238E27FC236}">
                  <a16:creationId xmlns:a16="http://schemas.microsoft.com/office/drawing/2014/main" id="{8878F426-19AE-44C3-B2DF-8D8CCD221DA7}"/>
                </a:ext>
              </a:extLst>
            </p:cNvPr>
            <p:cNvSpPr/>
            <p:nvPr/>
          </p:nvSpPr>
          <p:spPr bwMode="auto">
            <a:xfrm>
              <a:off x="9631273" y="5881382"/>
              <a:ext cx="2009194" cy="558532"/>
            </a:xfrm>
            <a:prstGeom prst="rect">
              <a:avLst/>
            </a:prstGeom>
            <a:solidFill>
              <a:schemeClr val="bg1"/>
            </a:solidFill>
            <a:ln>
              <a:noFill/>
              <a:headEnd type="none" w="med" len="med"/>
              <a:tailEnd type="none" w="med" len="med"/>
            </a:ln>
            <a:effectLst>
              <a:outerShdw blurRad="152400" sx="101000" sy="101000" algn="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Prometheus</a:t>
              </a:r>
            </a:p>
          </p:txBody>
        </p:sp>
        <p:pic>
          <p:nvPicPr>
            <p:cNvPr id="69" name="Graphic 68">
              <a:extLst>
                <a:ext uri="{FF2B5EF4-FFF2-40B4-BE49-F238E27FC236}">
                  <a16:creationId xmlns:a16="http://schemas.microsoft.com/office/drawing/2014/main" id="{7BC77719-602D-4A4D-9874-4AC1166B3C9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743721" y="5970315"/>
              <a:ext cx="384006" cy="380666"/>
            </a:xfrm>
            <a:prstGeom prst="rect">
              <a:avLst/>
            </a:prstGeom>
          </p:spPr>
        </p:pic>
      </p:grpSp>
      <p:grpSp>
        <p:nvGrpSpPr>
          <p:cNvPr id="72" name="Group 71">
            <a:extLst>
              <a:ext uri="{FF2B5EF4-FFF2-40B4-BE49-F238E27FC236}">
                <a16:creationId xmlns:a16="http://schemas.microsoft.com/office/drawing/2014/main" id="{83B92B8D-F4C4-4A51-BF05-176365F0AF8A}"/>
              </a:ext>
            </a:extLst>
          </p:cNvPr>
          <p:cNvGrpSpPr/>
          <p:nvPr/>
        </p:nvGrpSpPr>
        <p:grpSpPr>
          <a:xfrm>
            <a:off x="9041633" y="3633548"/>
            <a:ext cx="2565464" cy="558532"/>
            <a:chOff x="9075003" y="6578734"/>
            <a:chExt cx="2565464" cy="558532"/>
          </a:xfrm>
        </p:grpSpPr>
        <p:grpSp>
          <p:nvGrpSpPr>
            <p:cNvPr id="73" name="Group 72">
              <a:extLst>
                <a:ext uri="{FF2B5EF4-FFF2-40B4-BE49-F238E27FC236}">
                  <a16:creationId xmlns:a16="http://schemas.microsoft.com/office/drawing/2014/main" id="{3D87FB77-7F6E-4F5B-B017-89542D1FCCE3}"/>
                </a:ext>
              </a:extLst>
            </p:cNvPr>
            <p:cNvGrpSpPr/>
            <p:nvPr/>
          </p:nvGrpSpPr>
          <p:grpSpPr>
            <a:xfrm rot="10800000">
              <a:off x="9075003" y="6771405"/>
              <a:ext cx="1011389" cy="173189"/>
              <a:chOff x="2804160" y="4136418"/>
              <a:chExt cx="1011389" cy="173189"/>
            </a:xfrm>
          </p:grpSpPr>
          <p:cxnSp>
            <p:nvCxnSpPr>
              <p:cNvPr id="75" name="Straight Connector 74">
                <a:extLst>
                  <a:ext uri="{FF2B5EF4-FFF2-40B4-BE49-F238E27FC236}">
                    <a16:creationId xmlns:a16="http://schemas.microsoft.com/office/drawing/2014/main" id="{A26B8682-FA2C-43D6-BF6F-86EBC78A77AE}"/>
                  </a:ext>
                </a:extLst>
              </p:cNvPr>
              <p:cNvCxnSpPr>
                <a:cxnSpLocks/>
              </p:cNvCxnSpPr>
              <p:nvPr/>
            </p:nvCxnSpPr>
            <p:spPr>
              <a:xfrm>
                <a:off x="2804160" y="4220661"/>
                <a:ext cx="838200" cy="0"/>
              </a:xfrm>
              <a:prstGeom prst="line">
                <a:avLst/>
              </a:prstGeom>
              <a:ln w="317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6" name="Oval 75">
                <a:extLst>
                  <a:ext uri="{FF2B5EF4-FFF2-40B4-BE49-F238E27FC236}">
                    <a16:creationId xmlns:a16="http://schemas.microsoft.com/office/drawing/2014/main" id="{5C783E2D-E437-43CE-9F50-779031623463}"/>
                  </a:ext>
                </a:extLst>
              </p:cNvPr>
              <p:cNvSpPr/>
              <p:nvPr/>
            </p:nvSpPr>
            <p:spPr bwMode="auto">
              <a:xfrm>
                <a:off x="3642360" y="4136418"/>
                <a:ext cx="173189" cy="173189"/>
              </a:xfrm>
              <a:prstGeom prst="ellipse">
                <a:avLst/>
              </a:prstGeom>
              <a:solidFill>
                <a:schemeClr val="tx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74" name="Rectangle 73">
              <a:extLst>
                <a:ext uri="{FF2B5EF4-FFF2-40B4-BE49-F238E27FC236}">
                  <a16:creationId xmlns:a16="http://schemas.microsoft.com/office/drawing/2014/main" id="{D320BC0A-508B-4168-9584-3FD8D2C5E767}"/>
                </a:ext>
              </a:extLst>
            </p:cNvPr>
            <p:cNvSpPr/>
            <p:nvPr/>
          </p:nvSpPr>
          <p:spPr bwMode="auto">
            <a:xfrm>
              <a:off x="9631273" y="6578734"/>
              <a:ext cx="2009194" cy="558532"/>
            </a:xfrm>
            <a:prstGeom prst="rect">
              <a:avLst/>
            </a:prstGeom>
            <a:solidFill>
              <a:schemeClr val="bg1"/>
            </a:solidFill>
            <a:ln>
              <a:noFill/>
              <a:headEnd type="none" w="med" len="med"/>
              <a:tailEnd type="none" w="med" len="med"/>
            </a:ln>
            <a:effectLst>
              <a:outerShdw blurRad="152400" sx="101000" sy="101000" algn="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 many more</a:t>
              </a:r>
            </a:p>
          </p:txBody>
        </p:sp>
      </p:grpSp>
      <p:grpSp>
        <p:nvGrpSpPr>
          <p:cNvPr id="77" name="Group 76">
            <a:extLst>
              <a:ext uri="{FF2B5EF4-FFF2-40B4-BE49-F238E27FC236}">
                <a16:creationId xmlns:a16="http://schemas.microsoft.com/office/drawing/2014/main" id="{38F4E692-7765-4926-8DB7-4E8B4FDA65BC}"/>
              </a:ext>
            </a:extLst>
          </p:cNvPr>
          <p:cNvGrpSpPr/>
          <p:nvPr/>
        </p:nvGrpSpPr>
        <p:grpSpPr>
          <a:xfrm>
            <a:off x="9041633" y="441235"/>
            <a:ext cx="2565464" cy="6047848"/>
            <a:chOff x="6763608" y="441235"/>
            <a:chExt cx="2565464" cy="6047848"/>
          </a:xfrm>
        </p:grpSpPr>
        <p:grpSp>
          <p:nvGrpSpPr>
            <p:cNvPr id="78" name="Group 77">
              <a:extLst>
                <a:ext uri="{FF2B5EF4-FFF2-40B4-BE49-F238E27FC236}">
                  <a16:creationId xmlns:a16="http://schemas.microsoft.com/office/drawing/2014/main" id="{6C0DCBA2-623C-42C6-B769-8273C776C275}"/>
                </a:ext>
              </a:extLst>
            </p:cNvPr>
            <p:cNvGrpSpPr/>
            <p:nvPr/>
          </p:nvGrpSpPr>
          <p:grpSpPr>
            <a:xfrm>
              <a:off x="6763608" y="441235"/>
              <a:ext cx="2565464" cy="558532"/>
              <a:chOff x="9075003" y="1089418"/>
              <a:chExt cx="2565464" cy="558532"/>
            </a:xfrm>
          </p:grpSpPr>
          <p:grpSp>
            <p:nvGrpSpPr>
              <p:cNvPr id="114" name="Group 113">
                <a:extLst>
                  <a:ext uri="{FF2B5EF4-FFF2-40B4-BE49-F238E27FC236}">
                    <a16:creationId xmlns:a16="http://schemas.microsoft.com/office/drawing/2014/main" id="{777FD158-158D-4240-AC5C-4C11B089FE8D}"/>
                  </a:ext>
                </a:extLst>
              </p:cNvPr>
              <p:cNvGrpSpPr/>
              <p:nvPr/>
            </p:nvGrpSpPr>
            <p:grpSpPr>
              <a:xfrm rot="10800000">
                <a:off x="9075003" y="1282089"/>
                <a:ext cx="1011389" cy="173189"/>
                <a:chOff x="2804160" y="4136418"/>
                <a:chExt cx="1011389" cy="173189"/>
              </a:xfrm>
            </p:grpSpPr>
            <p:cxnSp>
              <p:nvCxnSpPr>
                <p:cNvPr id="117" name="Straight Connector 116">
                  <a:extLst>
                    <a:ext uri="{FF2B5EF4-FFF2-40B4-BE49-F238E27FC236}">
                      <a16:creationId xmlns:a16="http://schemas.microsoft.com/office/drawing/2014/main" id="{FCC7070A-BC2A-4ABF-9E78-900E60801A75}"/>
                    </a:ext>
                  </a:extLst>
                </p:cNvPr>
                <p:cNvCxnSpPr>
                  <a:cxnSpLocks/>
                </p:cNvCxnSpPr>
                <p:nvPr/>
              </p:nvCxnSpPr>
              <p:spPr>
                <a:xfrm>
                  <a:off x="2804160" y="4220661"/>
                  <a:ext cx="838200" cy="0"/>
                </a:xfrm>
                <a:prstGeom prst="line">
                  <a:avLst/>
                </a:prstGeom>
                <a:ln w="317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18" name="Oval 117">
                  <a:extLst>
                    <a:ext uri="{FF2B5EF4-FFF2-40B4-BE49-F238E27FC236}">
                      <a16:creationId xmlns:a16="http://schemas.microsoft.com/office/drawing/2014/main" id="{224E6609-E690-48BE-8AA7-F40D860DCE3D}"/>
                    </a:ext>
                  </a:extLst>
                </p:cNvPr>
                <p:cNvSpPr/>
                <p:nvPr/>
              </p:nvSpPr>
              <p:spPr bwMode="auto">
                <a:xfrm>
                  <a:off x="3642360" y="4136418"/>
                  <a:ext cx="173189" cy="173189"/>
                </a:xfrm>
                <a:prstGeom prst="ellipse">
                  <a:avLst/>
                </a:prstGeom>
                <a:solidFill>
                  <a:schemeClr val="tx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15" name="Rectangle 114">
                <a:extLst>
                  <a:ext uri="{FF2B5EF4-FFF2-40B4-BE49-F238E27FC236}">
                    <a16:creationId xmlns:a16="http://schemas.microsoft.com/office/drawing/2014/main" id="{35123283-D498-4A22-B6DC-0668DC89D9AD}"/>
                  </a:ext>
                </a:extLst>
              </p:cNvPr>
              <p:cNvSpPr/>
              <p:nvPr/>
            </p:nvSpPr>
            <p:spPr bwMode="auto">
              <a:xfrm>
                <a:off x="9631273" y="1089418"/>
                <a:ext cx="2009194" cy="558532"/>
              </a:xfrm>
              <a:prstGeom prst="rect">
                <a:avLst/>
              </a:prstGeom>
              <a:solidFill>
                <a:schemeClr val="bg1"/>
              </a:solidFill>
              <a:ln>
                <a:noFill/>
                <a:headEnd type="none" w="med" len="med"/>
                <a:tailEnd type="none" w="med" len="med"/>
              </a:ln>
              <a:effectLst>
                <a:outerShdw blurRad="152400" sx="101000" sy="101000" algn="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App Insights</a:t>
                </a:r>
              </a:p>
              <a:p>
                <a:pPr marL="0" marR="0" lvl="0" indent="0" algn="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Azure Monitor</a:t>
                </a:r>
              </a:p>
            </p:txBody>
          </p:sp>
          <p:pic>
            <p:nvPicPr>
              <p:cNvPr id="116" name="Graphic 115">
                <a:extLst>
                  <a:ext uri="{FF2B5EF4-FFF2-40B4-BE49-F238E27FC236}">
                    <a16:creationId xmlns:a16="http://schemas.microsoft.com/office/drawing/2014/main" id="{058EA164-BD6E-4A95-8418-05F901C03F54}"/>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9783036" y="1215996"/>
                <a:ext cx="305376" cy="305376"/>
              </a:xfrm>
              <a:prstGeom prst="rect">
                <a:avLst/>
              </a:prstGeom>
            </p:spPr>
          </p:pic>
        </p:grpSp>
        <p:grpSp>
          <p:nvGrpSpPr>
            <p:cNvPr id="79" name="Group 78">
              <a:extLst>
                <a:ext uri="{FF2B5EF4-FFF2-40B4-BE49-F238E27FC236}">
                  <a16:creationId xmlns:a16="http://schemas.microsoft.com/office/drawing/2014/main" id="{34D07F71-1673-4917-9FCF-EB38F5E9555F}"/>
                </a:ext>
              </a:extLst>
            </p:cNvPr>
            <p:cNvGrpSpPr/>
            <p:nvPr/>
          </p:nvGrpSpPr>
          <p:grpSpPr>
            <a:xfrm>
              <a:off x="6763608" y="5930551"/>
              <a:ext cx="2565464" cy="558532"/>
              <a:chOff x="9075003" y="6578734"/>
              <a:chExt cx="2565464" cy="558532"/>
            </a:xfrm>
          </p:grpSpPr>
          <p:grpSp>
            <p:nvGrpSpPr>
              <p:cNvPr id="110" name="Group 109">
                <a:extLst>
                  <a:ext uri="{FF2B5EF4-FFF2-40B4-BE49-F238E27FC236}">
                    <a16:creationId xmlns:a16="http://schemas.microsoft.com/office/drawing/2014/main" id="{DC75E32C-F44E-4A7D-96A4-CF18F6A214A4}"/>
                  </a:ext>
                </a:extLst>
              </p:cNvPr>
              <p:cNvGrpSpPr/>
              <p:nvPr/>
            </p:nvGrpSpPr>
            <p:grpSpPr>
              <a:xfrm rot="10800000">
                <a:off x="9075003" y="6771405"/>
                <a:ext cx="1011389" cy="173189"/>
                <a:chOff x="2804160" y="4136418"/>
                <a:chExt cx="1011389" cy="173189"/>
              </a:xfrm>
            </p:grpSpPr>
            <p:cxnSp>
              <p:nvCxnSpPr>
                <p:cNvPr id="112" name="Straight Connector 111">
                  <a:extLst>
                    <a:ext uri="{FF2B5EF4-FFF2-40B4-BE49-F238E27FC236}">
                      <a16:creationId xmlns:a16="http://schemas.microsoft.com/office/drawing/2014/main" id="{211F5869-0535-481D-999B-AFDE979EB845}"/>
                    </a:ext>
                  </a:extLst>
                </p:cNvPr>
                <p:cNvCxnSpPr>
                  <a:cxnSpLocks/>
                </p:cNvCxnSpPr>
                <p:nvPr/>
              </p:nvCxnSpPr>
              <p:spPr>
                <a:xfrm>
                  <a:off x="2804160" y="4220661"/>
                  <a:ext cx="838200" cy="0"/>
                </a:xfrm>
                <a:prstGeom prst="line">
                  <a:avLst/>
                </a:prstGeom>
                <a:ln w="317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13" name="Oval 112">
                  <a:extLst>
                    <a:ext uri="{FF2B5EF4-FFF2-40B4-BE49-F238E27FC236}">
                      <a16:creationId xmlns:a16="http://schemas.microsoft.com/office/drawing/2014/main" id="{8F7AA41B-54BA-4095-86FC-DB105009DC0D}"/>
                    </a:ext>
                  </a:extLst>
                </p:cNvPr>
                <p:cNvSpPr/>
                <p:nvPr/>
              </p:nvSpPr>
              <p:spPr bwMode="auto">
                <a:xfrm>
                  <a:off x="3642360" y="4136418"/>
                  <a:ext cx="173189" cy="173189"/>
                </a:xfrm>
                <a:prstGeom prst="ellipse">
                  <a:avLst/>
                </a:prstGeom>
                <a:solidFill>
                  <a:schemeClr val="tx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11" name="Rectangle 110">
                <a:extLst>
                  <a:ext uri="{FF2B5EF4-FFF2-40B4-BE49-F238E27FC236}">
                    <a16:creationId xmlns:a16="http://schemas.microsoft.com/office/drawing/2014/main" id="{193303A8-79F6-430A-9116-026691F1FB50}"/>
                  </a:ext>
                </a:extLst>
              </p:cNvPr>
              <p:cNvSpPr/>
              <p:nvPr/>
            </p:nvSpPr>
            <p:spPr bwMode="auto">
              <a:xfrm>
                <a:off x="9631273" y="6578734"/>
                <a:ext cx="2009194" cy="558532"/>
              </a:xfrm>
              <a:prstGeom prst="rect">
                <a:avLst/>
              </a:prstGeom>
              <a:solidFill>
                <a:schemeClr val="bg1"/>
              </a:solidFill>
              <a:ln>
                <a:noFill/>
                <a:headEnd type="none" w="med" len="med"/>
                <a:tailEnd type="none" w="med" len="med"/>
              </a:ln>
              <a:effectLst>
                <a:outerShdw blurRad="152400" sx="101000" sy="101000" algn="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 many more</a:t>
                </a:r>
              </a:p>
            </p:txBody>
          </p:sp>
        </p:grpSp>
        <p:grpSp>
          <p:nvGrpSpPr>
            <p:cNvPr id="80" name="Group 79">
              <a:extLst>
                <a:ext uri="{FF2B5EF4-FFF2-40B4-BE49-F238E27FC236}">
                  <a16:creationId xmlns:a16="http://schemas.microsoft.com/office/drawing/2014/main" id="{321F153F-474D-4B18-8613-4B3346992E54}"/>
                </a:ext>
              </a:extLst>
            </p:cNvPr>
            <p:cNvGrpSpPr/>
            <p:nvPr/>
          </p:nvGrpSpPr>
          <p:grpSpPr>
            <a:xfrm>
              <a:off x="6763608" y="1356121"/>
              <a:ext cx="2565464" cy="558532"/>
              <a:chOff x="9075003" y="2047812"/>
              <a:chExt cx="2565464" cy="558532"/>
            </a:xfrm>
          </p:grpSpPr>
          <p:grpSp>
            <p:nvGrpSpPr>
              <p:cNvPr id="105" name="Group 104">
                <a:extLst>
                  <a:ext uri="{FF2B5EF4-FFF2-40B4-BE49-F238E27FC236}">
                    <a16:creationId xmlns:a16="http://schemas.microsoft.com/office/drawing/2014/main" id="{6F78070F-A765-43DF-9E00-73382E385A8B}"/>
                  </a:ext>
                </a:extLst>
              </p:cNvPr>
              <p:cNvGrpSpPr/>
              <p:nvPr/>
            </p:nvGrpSpPr>
            <p:grpSpPr>
              <a:xfrm rot="10800000">
                <a:off x="9075003" y="2240484"/>
                <a:ext cx="1011389" cy="173189"/>
                <a:chOff x="2804160" y="4136418"/>
                <a:chExt cx="1011389" cy="173189"/>
              </a:xfrm>
            </p:grpSpPr>
            <p:cxnSp>
              <p:nvCxnSpPr>
                <p:cNvPr id="108" name="Straight Connector 107">
                  <a:extLst>
                    <a:ext uri="{FF2B5EF4-FFF2-40B4-BE49-F238E27FC236}">
                      <a16:creationId xmlns:a16="http://schemas.microsoft.com/office/drawing/2014/main" id="{FAE861D0-F9D5-4DD0-9E5A-ABCF76A886D1}"/>
                    </a:ext>
                  </a:extLst>
                </p:cNvPr>
                <p:cNvCxnSpPr>
                  <a:cxnSpLocks/>
                </p:cNvCxnSpPr>
                <p:nvPr/>
              </p:nvCxnSpPr>
              <p:spPr>
                <a:xfrm>
                  <a:off x="2804160" y="4220661"/>
                  <a:ext cx="838200" cy="0"/>
                </a:xfrm>
                <a:prstGeom prst="line">
                  <a:avLst/>
                </a:prstGeom>
                <a:ln w="317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9" name="Oval 108">
                  <a:extLst>
                    <a:ext uri="{FF2B5EF4-FFF2-40B4-BE49-F238E27FC236}">
                      <a16:creationId xmlns:a16="http://schemas.microsoft.com/office/drawing/2014/main" id="{DD2D13C5-A6B7-441F-A7D2-3E21B78ECA1E}"/>
                    </a:ext>
                  </a:extLst>
                </p:cNvPr>
                <p:cNvSpPr/>
                <p:nvPr/>
              </p:nvSpPr>
              <p:spPr bwMode="auto">
                <a:xfrm>
                  <a:off x="3642360" y="4136418"/>
                  <a:ext cx="173189" cy="173189"/>
                </a:xfrm>
                <a:prstGeom prst="ellipse">
                  <a:avLst/>
                </a:prstGeom>
                <a:solidFill>
                  <a:schemeClr val="tx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06" name="Rectangle 105">
                <a:extLst>
                  <a:ext uri="{FF2B5EF4-FFF2-40B4-BE49-F238E27FC236}">
                    <a16:creationId xmlns:a16="http://schemas.microsoft.com/office/drawing/2014/main" id="{D4DE5E4B-4E4F-48EC-93B1-28EB0F80140D}"/>
                  </a:ext>
                </a:extLst>
              </p:cNvPr>
              <p:cNvSpPr/>
              <p:nvPr/>
            </p:nvSpPr>
            <p:spPr bwMode="auto">
              <a:xfrm>
                <a:off x="9631273" y="2047812"/>
                <a:ext cx="2009194" cy="558532"/>
              </a:xfrm>
              <a:prstGeom prst="rect">
                <a:avLst/>
              </a:prstGeom>
              <a:solidFill>
                <a:schemeClr val="bg1"/>
              </a:solidFill>
              <a:ln>
                <a:noFill/>
                <a:headEnd type="none" w="med" len="med"/>
                <a:tailEnd type="none" w="med" len="med"/>
              </a:ln>
              <a:effectLst>
                <a:outerShdw blurRad="152400" sx="101000" sy="101000" algn="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Datadog</a:t>
                </a:r>
              </a:p>
            </p:txBody>
          </p:sp>
          <p:pic>
            <p:nvPicPr>
              <p:cNvPr id="107" name="Picture 2" descr="See the source image">
                <a:extLst>
                  <a:ext uri="{FF2B5EF4-FFF2-40B4-BE49-F238E27FC236}">
                    <a16:creationId xmlns:a16="http://schemas.microsoft.com/office/drawing/2014/main" id="{621B0003-D56F-405D-8EEC-F78D338590C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67911" y="2159266"/>
                <a:ext cx="335626" cy="33562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1" name="Group 80">
              <a:extLst>
                <a:ext uri="{FF2B5EF4-FFF2-40B4-BE49-F238E27FC236}">
                  <a16:creationId xmlns:a16="http://schemas.microsoft.com/office/drawing/2014/main" id="{A5C2D315-359F-4909-AA9E-F96383D5F7B5}"/>
                </a:ext>
              </a:extLst>
            </p:cNvPr>
            <p:cNvGrpSpPr/>
            <p:nvPr/>
          </p:nvGrpSpPr>
          <p:grpSpPr>
            <a:xfrm>
              <a:off x="6763608" y="2271007"/>
              <a:ext cx="2565464" cy="558532"/>
              <a:chOff x="9075003" y="3007866"/>
              <a:chExt cx="2565464" cy="558532"/>
            </a:xfrm>
          </p:grpSpPr>
          <p:grpSp>
            <p:nvGrpSpPr>
              <p:cNvPr id="100" name="Group 99">
                <a:extLst>
                  <a:ext uri="{FF2B5EF4-FFF2-40B4-BE49-F238E27FC236}">
                    <a16:creationId xmlns:a16="http://schemas.microsoft.com/office/drawing/2014/main" id="{424048C2-F8BC-4B56-A147-87E85A47A118}"/>
                  </a:ext>
                </a:extLst>
              </p:cNvPr>
              <p:cNvGrpSpPr/>
              <p:nvPr/>
            </p:nvGrpSpPr>
            <p:grpSpPr>
              <a:xfrm rot="10800000">
                <a:off x="9075003" y="3200538"/>
                <a:ext cx="1011389" cy="173189"/>
                <a:chOff x="2804160" y="4136418"/>
                <a:chExt cx="1011389" cy="173189"/>
              </a:xfrm>
            </p:grpSpPr>
            <p:cxnSp>
              <p:nvCxnSpPr>
                <p:cNvPr id="103" name="Straight Connector 102">
                  <a:extLst>
                    <a:ext uri="{FF2B5EF4-FFF2-40B4-BE49-F238E27FC236}">
                      <a16:creationId xmlns:a16="http://schemas.microsoft.com/office/drawing/2014/main" id="{7CC235EE-B5CA-45A7-ACD6-AD1C23D28E10}"/>
                    </a:ext>
                  </a:extLst>
                </p:cNvPr>
                <p:cNvCxnSpPr>
                  <a:cxnSpLocks/>
                </p:cNvCxnSpPr>
                <p:nvPr/>
              </p:nvCxnSpPr>
              <p:spPr>
                <a:xfrm>
                  <a:off x="2804160" y="4220661"/>
                  <a:ext cx="838200" cy="0"/>
                </a:xfrm>
                <a:prstGeom prst="line">
                  <a:avLst/>
                </a:prstGeom>
                <a:ln w="317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4" name="Oval 103">
                  <a:extLst>
                    <a:ext uri="{FF2B5EF4-FFF2-40B4-BE49-F238E27FC236}">
                      <a16:creationId xmlns:a16="http://schemas.microsoft.com/office/drawing/2014/main" id="{A87EF935-C949-4AE8-A534-366FDEE56048}"/>
                    </a:ext>
                  </a:extLst>
                </p:cNvPr>
                <p:cNvSpPr/>
                <p:nvPr/>
              </p:nvSpPr>
              <p:spPr bwMode="auto">
                <a:xfrm>
                  <a:off x="3642360" y="4136418"/>
                  <a:ext cx="173189" cy="173189"/>
                </a:xfrm>
                <a:prstGeom prst="ellipse">
                  <a:avLst/>
                </a:prstGeom>
                <a:solidFill>
                  <a:schemeClr val="tx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01" name="Rectangle 100">
                <a:extLst>
                  <a:ext uri="{FF2B5EF4-FFF2-40B4-BE49-F238E27FC236}">
                    <a16:creationId xmlns:a16="http://schemas.microsoft.com/office/drawing/2014/main" id="{BACBC45F-74B4-416F-9B2A-677FC846DA6B}"/>
                  </a:ext>
                </a:extLst>
              </p:cNvPr>
              <p:cNvSpPr/>
              <p:nvPr/>
            </p:nvSpPr>
            <p:spPr bwMode="auto">
              <a:xfrm>
                <a:off x="9631273" y="3007866"/>
                <a:ext cx="2009194" cy="558532"/>
              </a:xfrm>
              <a:prstGeom prst="rect">
                <a:avLst/>
              </a:prstGeom>
              <a:solidFill>
                <a:schemeClr val="bg1"/>
              </a:solidFill>
              <a:ln>
                <a:noFill/>
                <a:headEnd type="none" w="med" len="med"/>
                <a:tailEnd type="none" w="med" len="med"/>
              </a:ln>
              <a:effectLst>
                <a:outerShdw blurRad="152400" sx="101000" sy="101000" algn="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err="1">
                    <a:ln>
                      <a:noFill/>
                    </a:ln>
                    <a:solidFill>
                      <a:srgbClr val="000000"/>
                    </a:solidFill>
                    <a:effectLst/>
                    <a:uLnTx/>
                    <a:uFillTx/>
                    <a:latin typeface="Segoe UI Semibold"/>
                    <a:ea typeface="Segoe UI" pitchFamily="34" charset="0"/>
                    <a:cs typeface="Segoe UI" pitchFamily="34" charset="0"/>
                  </a:rPr>
                  <a:t>Instana</a:t>
                </a:r>
                <a:endParaRPr kumimoji="0" lang="en-US" sz="16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pic>
            <p:nvPicPr>
              <p:cNvPr id="102" name="Picture 4" descr="See the source image">
                <a:extLst>
                  <a:ext uri="{FF2B5EF4-FFF2-40B4-BE49-F238E27FC236}">
                    <a16:creationId xmlns:a16="http://schemas.microsoft.com/office/drawing/2014/main" id="{4C6A8329-5455-4485-B1C2-A52B471465AD}"/>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a:stretch/>
            </p:blipFill>
            <p:spPr bwMode="auto">
              <a:xfrm>
                <a:off x="9758016" y="3082014"/>
                <a:ext cx="355416" cy="41023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2" name="Group 81">
              <a:extLst>
                <a:ext uri="{FF2B5EF4-FFF2-40B4-BE49-F238E27FC236}">
                  <a16:creationId xmlns:a16="http://schemas.microsoft.com/office/drawing/2014/main" id="{82AFC002-A3EC-4E10-8320-4277AC86903C}"/>
                </a:ext>
              </a:extLst>
            </p:cNvPr>
            <p:cNvGrpSpPr/>
            <p:nvPr/>
          </p:nvGrpSpPr>
          <p:grpSpPr>
            <a:xfrm>
              <a:off x="6763608" y="3185893"/>
              <a:ext cx="2565464" cy="558532"/>
              <a:chOff x="9075003" y="3940997"/>
              <a:chExt cx="2565464" cy="558532"/>
            </a:xfrm>
          </p:grpSpPr>
          <p:grpSp>
            <p:nvGrpSpPr>
              <p:cNvPr id="95" name="Group 94">
                <a:extLst>
                  <a:ext uri="{FF2B5EF4-FFF2-40B4-BE49-F238E27FC236}">
                    <a16:creationId xmlns:a16="http://schemas.microsoft.com/office/drawing/2014/main" id="{01427928-7B5F-464B-A142-75EC33E10FAC}"/>
                  </a:ext>
                </a:extLst>
              </p:cNvPr>
              <p:cNvGrpSpPr/>
              <p:nvPr/>
            </p:nvGrpSpPr>
            <p:grpSpPr>
              <a:xfrm rot="10800000">
                <a:off x="9075003" y="4133668"/>
                <a:ext cx="1011389" cy="173189"/>
                <a:chOff x="2804160" y="4136418"/>
                <a:chExt cx="1011389" cy="173189"/>
              </a:xfrm>
            </p:grpSpPr>
            <p:cxnSp>
              <p:nvCxnSpPr>
                <p:cNvPr id="98" name="Straight Connector 97">
                  <a:extLst>
                    <a:ext uri="{FF2B5EF4-FFF2-40B4-BE49-F238E27FC236}">
                      <a16:creationId xmlns:a16="http://schemas.microsoft.com/office/drawing/2014/main" id="{F4DAEBF5-CD46-47A5-9460-2E7685B9616A}"/>
                    </a:ext>
                  </a:extLst>
                </p:cNvPr>
                <p:cNvCxnSpPr>
                  <a:cxnSpLocks/>
                </p:cNvCxnSpPr>
                <p:nvPr/>
              </p:nvCxnSpPr>
              <p:spPr>
                <a:xfrm>
                  <a:off x="2804160" y="4220661"/>
                  <a:ext cx="838200" cy="0"/>
                </a:xfrm>
                <a:prstGeom prst="line">
                  <a:avLst/>
                </a:prstGeom>
                <a:ln w="317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9" name="Oval 98">
                  <a:extLst>
                    <a:ext uri="{FF2B5EF4-FFF2-40B4-BE49-F238E27FC236}">
                      <a16:creationId xmlns:a16="http://schemas.microsoft.com/office/drawing/2014/main" id="{49F1A26D-1C4E-4D2A-AE6D-EC8C21F5AB11}"/>
                    </a:ext>
                  </a:extLst>
                </p:cNvPr>
                <p:cNvSpPr/>
                <p:nvPr/>
              </p:nvSpPr>
              <p:spPr bwMode="auto">
                <a:xfrm>
                  <a:off x="3642360" y="4136418"/>
                  <a:ext cx="173189" cy="173189"/>
                </a:xfrm>
                <a:prstGeom prst="ellipse">
                  <a:avLst/>
                </a:prstGeom>
                <a:solidFill>
                  <a:schemeClr val="tx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96" name="Rectangle 95">
                <a:extLst>
                  <a:ext uri="{FF2B5EF4-FFF2-40B4-BE49-F238E27FC236}">
                    <a16:creationId xmlns:a16="http://schemas.microsoft.com/office/drawing/2014/main" id="{2FD505A3-2F0C-4E5C-BB46-CDFF39230D29}"/>
                  </a:ext>
                </a:extLst>
              </p:cNvPr>
              <p:cNvSpPr/>
              <p:nvPr/>
            </p:nvSpPr>
            <p:spPr bwMode="auto">
              <a:xfrm>
                <a:off x="9631273" y="3940997"/>
                <a:ext cx="2009194" cy="558532"/>
              </a:xfrm>
              <a:prstGeom prst="rect">
                <a:avLst/>
              </a:prstGeom>
              <a:solidFill>
                <a:schemeClr val="bg1"/>
              </a:solidFill>
              <a:ln>
                <a:noFill/>
                <a:headEnd type="none" w="med" len="med"/>
                <a:tailEnd type="none" w="med" len="med"/>
              </a:ln>
              <a:effectLst>
                <a:outerShdw blurRad="152400" sx="101000" sy="101000" algn="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Jaeger</a:t>
                </a:r>
              </a:p>
            </p:txBody>
          </p:sp>
          <p:pic>
            <p:nvPicPr>
              <p:cNvPr id="97" name="Picture 6" descr="See the source image">
                <a:extLst>
                  <a:ext uri="{FF2B5EF4-FFF2-40B4-BE49-F238E27FC236}">
                    <a16:creationId xmlns:a16="http://schemas.microsoft.com/office/drawing/2014/main" id="{143D884B-C6E3-4BE6-8F80-DF3301A53FD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690900" y="3975440"/>
                <a:ext cx="489648" cy="48964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3" name="Group 82">
              <a:extLst>
                <a:ext uri="{FF2B5EF4-FFF2-40B4-BE49-F238E27FC236}">
                  <a16:creationId xmlns:a16="http://schemas.microsoft.com/office/drawing/2014/main" id="{A0BBAD6F-FDD2-466A-B144-8BEBE57F52C9}"/>
                </a:ext>
              </a:extLst>
            </p:cNvPr>
            <p:cNvGrpSpPr/>
            <p:nvPr/>
          </p:nvGrpSpPr>
          <p:grpSpPr>
            <a:xfrm>
              <a:off x="6763608" y="4100779"/>
              <a:ext cx="2565464" cy="558532"/>
              <a:chOff x="9075003" y="4922991"/>
              <a:chExt cx="2565464" cy="558532"/>
            </a:xfrm>
          </p:grpSpPr>
          <p:grpSp>
            <p:nvGrpSpPr>
              <p:cNvPr id="90" name="Group 89">
                <a:extLst>
                  <a:ext uri="{FF2B5EF4-FFF2-40B4-BE49-F238E27FC236}">
                    <a16:creationId xmlns:a16="http://schemas.microsoft.com/office/drawing/2014/main" id="{AA58C6CB-E159-4EF2-AF17-A6F805A93FBE}"/>
                  </a:ext>
                </a:extLst>
              </p:cNvPr>
              <p:cNvGrpSpPr/>
              <p:nvPr/>
            </p:nvGrpSpPr>
            <p:grpSpPr>
              <a:xfrm rot="10800000">
                <a:off x="9075003" y="5115662"/>
                <a:ext cx="1011389" cy="173189"/>
                <a:chOff x="2804160" y="4136418"/>
                <a:chExt cx="1011389" cy="173189"/>
              </a:xfrm>
            </p:grpSpPr>
            <p:cxnSp>
              <p:nvCxnSpPr>
                <p:cNvPr id="93" name="Straight Connector 92">
                  <a:extLst>
                    <a:ext uri="{FF2B5EF4-FFF2-40B4-BE49-F238E27FC236}">
                      <a16:creationId xmlns:a16="http://schemas.microsoft.com/office/drawing/2014/main" id="{582A60F6-B460-4DC0-843B-2CF015EED078}"/>
                    </a:ext>
                  </a:extLst>
                </p:cNvPr>
                <p:cNvCxnSpPr>
                  <a:cxnSpLocks/>
                </p:cNvCxnSpPr>
                <p:nvPr/>
              </p:nvCxnSpPr>
              <p:spPr>
                <a:xfrm>
                  <a:off x="2804160" y="4220661"/>
                  <a:ext cx="838200" cy="0"/>
                </a:xfrm>
                <a:prstGeom prst="line">
                  <a:avLst/>
                </a:prstGeom>
                <a:ln w="317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4" name="Oval 93">
                  <a:extLst>
                    <a:ext uri="{FF2B5EF4-FFF2-40B4-BE49-F238E27FC236}">
                      <a16:creationId xmlns:a16="http://schemas.microsoft.com/office/drawing/2014/main" id="{6673B982-1BD3-4B4B-9096-16617902777B}"/>
                    </a:ext>
                  </a:extLst>
                </p:cNvPr>
                <p:cNvSpPr/>
                <p:nvPr/>
              </p:nvSpPr>
              <p:spPr bwMode="auto">
                <a:xfrm>
                  <a:off x="3642360" y="4136418"/>
                  <a:ext cx="173189" cy="173189"/>
                </a:xfrm>
                <a:prstGeom prst="ellipse">
                  <a:avLst/>
                </a:prstGeom>
                <a:solidFill>
                  <a:schemeClr val="tx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91" name="Rectangle 90">
                <a:extLst>
                  <a:ext uri="{FF2B5EF4-FFF2-40B4-BE49-F238E27FC236}">
                    <a16:creationId xmlns:a16="http://schemas.microsoft.com/office/drawing/2014/main" id="{506A983A-077F-4637-B6FD-7B5E8880AF86}"/>
                  </a:ext>
                </a:extLst>
              </p:cNvPr>
              <p:cNvSpPr/>
              <p:nvPr/>
            </p:nvSpPr>
            <p:spPr bwMode="auto">
              <a:xfrm>
                <a:off x="9631273" y="4922991"/>
                <a:ext cx="2009194" cy="558532"/>
              </a:xfrm>
              <a:prstGeom prst="rect">
                <a:avLst/>
              </a:prstGeom>
              <a:solidFill>
                <a:schemeClr val="bg1"/>
              </a:solidFill>
              <a:ln>
                <a:noFill/>
                <a:headEnd type="none" w="med" len="med"/>
                <a:tailEnd type="none" w="med" len="med"/>
              </a:ln>
              <a:effectLst>
                <a:outerShdw blurRad="152400" sx="101000" sy="101000" algn="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err="1">
                    <a:ln>
                      <a:noFill/>
                    </a:ln>
                    <a:solidFill>
                      <a:srgbClr val="000000"/>
                    </a:solidFill>
                    <a:effectLst/>
                    <a:uLnTx/>
                    <a:uFillTx/>
                    <a:latin typeface="Segoe UI Semibold"/>
                    <a:ea typeface="Segoe UI" pitchFamily="34" charset="0"/>
                    <a:cs typeface="Segoe UI" pitchFamily="34" charset="0"/>
                  </a:rPr>
                  <a:t>SignalFX</a:t>
                </a:r>
                <a:endParaRPr kumimoji="0" lang="en-US" sz="16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pic>
            <p:nvPicPr>
              <p:cNvPr id="92" name="Picture 8" descr="See the source image">
                <a:extLst>
                  <a:ext uri="{FF2B5EF4-FFF2-40B4-BE49-F238E27FC236}">
                    <a16:creationId xmlns:a16="http://schemas.microsoft.com/office/drawing/2014/main" id="{367E5117-E93E-43F2-A095-871B584864B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753102" y="5019635"/>
                <a:ext cx="365244" cy="36524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4" name="Group 83">
              <a:extLst>
                <a:ext uri="{FF2B5EF4-FFF2-40B4-BE49-F238E27FC236}">
                  <a16:creationId xmlns:a16="http://schemas.microsoft.com/office/drawing/2014/main" id="{45154103-7634-4058-B5B2-BE645888F0B0}"/>
                </a:ext>
              </a:extLst>
            </p:cNvPr>
            <p:cNvGrpSpPr/>
            <p:nvPr/>
          </p:nvGrpSpPr>
          <p:grpSpPr>
            <a:xfrm>
              <a:off x="6763608" y="5015665"/>
              <a:ext cx="2565464" cy="558532"/>
              <a:chOff x="9075003" y="5881382"/>
              <a:chExt cx="2565464" cy="558532"/>
            </a:xfrm>
          </p:grpSpPr>
          <p:grpSp>
            <p:nvGrpSpPr>
              <p:cNvPr id="85" name="Group 84">
                <a:extLst>
                  <a:ext uri="{FF2B5EF4-FFF2-40B4-BE49-F238E27FC236}">
                    <a16:creationId xmlns:a16="http://schemas.microsoft.com/office/drawing/2014/main" id="{38648600-AC44-4089-84C8-9759ECB6988D}"/>
                  </a:ext>
                </a:extLst>
              </p:cNvPr>
              <p:cNvGrpSpPr/>
              <p:nvPr/>
            </p:nvGrpSpPr>
            <p:grpSpPr>
              <a:xfrm rot="10800000">
                <a:off x="9075003" y="6074053"/>
                <a:ext cx="1011389" cy="173189"/>
                <a:chOff x="2804160" y="4136418"/>
                <a:chExt cx="1011389" cy="173189"/>
              </a:xfrm>
            </p:grpSpPr>
            <p:cxnSp>
              <p:nvCxnSpPr>
                <p:cNvPr id="88" name="Straight Connector 87">
                  <a:extLst>
                    <a:ext uri="{FF2B5EF4-FFF2-40B4-BE49-F238E27FC236}">
                      <a16:creationId xmlns:a16="http://schemas.microsoft.com/office/drawing/2014/main" id="{5744DCCC-9BFD-41FD-94C7-16CFDF0948DE}"/>
                    </a:ext>
                  </a:extLst>
                </p:cNvPr>
                <p:cNvCxnSpPr>
                  <a:cxnSpLocks/>
                </p:cNvCxnSpPr>
                <p:nvPr/>
              </p:nvCxnSpPr>
              <p:spPr>
                <a:xfrm>
                  <a:off x="2804160" y="4220661"/>
                  <a:ext cx="838200" cy="0"/>
                </a:xfrm>
                <a:prstGeom prst="line">
                  <a:avLst/>
                </a:prstGeom>
                <a:ln w="317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9" name="Oval 88">
                  <a:extLst>
                    <a:ext uri="{FF2B5EF4-FFF2-40B4-BE49-F238E27FC236}">
                      <a16:creationId xmlns:a16="http://schemas.microsoft.com/office/drawing/2014/main" id="{7C082786-DEAF-439F-830C-3A31A69930DC}"/>
                    </a:ext>
                  </a:extLst>
                </p:cNvPr>
                <p:cNvSpPr/>
                <p:nvPr/>
              </p:nvSpPr>
              <p:spPr bwMode="auto">
                <a:xfrm>
                  <a:off x="3642360" y="4136418"/>
                  <a:ext cx="173189" cy="173189"/>
                </a:xfrm>
                <a:prstGeom prst="ellipse">
                  <a:avLst/>
                </a:prstGeom>
                <a:solidFill>
                  <a:schemeClr val="tx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86" name="Rectangle 85">
                <a:extLst>
                  <a:ext uri="{FF2B5EF4-FFF2-40B4-BE49-F238E27FC236}">
                    <a16:creationId xmlns:a16="http://schemas.microsoft.com/office/drawing/2014/main" id="{213EBCDB-8F0E-463E-A5C7-874937170C6D}"/>
                  </a:ext>
                </a:extLst>
              </p:cNvPr>
              <p:cNvSpPr/>
              <p:nvPr/>
            </p:nvSpPr>
            <p:spPr bwMode="auto">
              <a:xfrm>
                <a:off x="9631273" y="5881382"/>
                <a:ext cx="2009194" cy="558532"/>
              </a:xfrm>
              <a:prstGeom prst="rect">
                <a:avLst/>
              </a:prstGeom>
              <a:solidFill>
                <a:schemeClr val="bg1"/>
              </a:solidFill>
              <a:ln>
                <a:noFill/>
                <a:headEnd type="none" w="med" len="med"/>
                <a:tailEnd type="none" w="med" len="med"/>
              </a:ln>
              <a:effectLst>
                <a:outerShdw blurRad="152400" sx="101000" sy="101000" algn="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Prometheus</a:t>
                </a:r>
              </a:p>
            </p:txBody>
          </p:sp>
          <p:pic>
            <p:nvPicPr>
              <p:cNvPr id="87" name="Graphic 86">
                <a:extLst>
                  <a:ext uri="{FF2B5EF4-FFF2-40B4-BE49-F238E27FC236}">
                    <a16:creationId xmlns:a16="http://schemas.microsoft.com/office/drawing/2014/main" id="{F6A49F21-A156-4790-A1C7-D0E22EBA806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743721" y="5970315"/>
                <a:ext cx="384006" cy="380666"/>
              </a:xfrm>
              <a:prstGeom prst="rect">
                <a:avLst/>
              </a:prstGeom>
            </p:spPr>
          </p:pic>
        </p:grpSp>
      </p:grpSp>
      <p:sp>
        <p:nvSpPr>
          <p:cNvPr id="119" name="Freeform: Shape 118">
            <a:extLst>
              <a:ext uri="{FF2B5EF4-FFF2-40B4-BE49-F238E27FC236}">
                <a16:creationId xmlns:a16="http://schemas.microsoft.com/office/drawing/2014/main" id="{45F1EFC5-BF5F-48A5-8366-960132500633}"/>
              </a:ext>
            </a:extLst>
          </p:cNvPr>
          <p:cNvSpPr/>
          <p:nvPr/>
        </p:nvSpPr>
        <p:spPr>
          <a:xfrm>
            <a:off x="584199" y="855663"/>
            <a:ext cx="5178425" cy="332399"/>
          </a:xfrm>
          <a:custGeom>
            <a:avLst/>
            <a:gdLst>
              <a:gd name="connsiteX0" fmla="*/ 0 w 4732020"/>
              <a:gd name="connsiteY0" fmla="*/ 0 h 1164569"/>
              <a:gd name="connsiteX1" fmla="*/ 4732020 w 4732020"/>
              <a:gd name="connsiteY1" fmla="*/ 0 h 1164569"/>
              <a:gd name="connsiteX2" fmla="*/ 4732020 w 4732020"/>
              <a:gd name="connsiteY2" fmla="*/ 1164569 h 1164569"/>
              <a:gd name="connsiteX3" fmla="*/ 0 w 4732020"/>
              <a:gd name="connsiteY3" fmla="*/ 1164569 h 1164569"/>
              <a:gd name="connsiteX4" fmla="*/ 0 w 4732020"/>
              <a:gd name="connsiteY4" fmla="*/ 0 h 1164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2020" h="1164569">
                <a:moveTo>
                  <a:pt x="0" y="0"/>
                </a:moveTo>
                <a:lnTo>
                  <a:pt x="4732020" y="0"/>
                </a:lnTo>
                <a:lnTo>
                  <a:pt x="4732020" y="1164569"/>
                </a:lnTo>
                <a:lnTo>
                  <a:pt x="0" y="116456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spAutoFit/>
          </a:bodyPr>
          <a:lstStyle/>
          <a:p>
            <a:pPr marL="0" marR="0" lvl="0" indent="0" algn="l" defTabSz="1422400" rtl="0" eaLnBrk="1" fontAlgn="auto" latinLnBrk="0" hangingPunct="1">
              <a:lnSpc>
                <a:spcPct val="90000"/>
              </a:lnSpc>
              <a:spcBef>
                <a:spcPct val="0"/>
              </a:spcBef>
              <a:spcAft>
                <a:spcPts val="600"/>
              </a:spcAft>
              <a:buClrTx/>
              <a:buSzTx/>
              <a:buFontTx/>
              <a:buNone/>
              <a:tabLst/>
              <a:defRPr/>
            </a:pPr>
            <a:r>
              <a:rPr kumimoji="0" lang="en-US" sz="2400" b="0" i="0" u="none" strike="noStrike" kern="1200" cap="none" spc="0" normalizeH="0" baseline="0" noProof="0">
                <a:ln>
                  <a:noFill/>
                </a:ln>
                <a:solidFill>
                  <a:srgbClr val="0078D4"/>
                </a:solidFill>
                <a:effectLst/>
                <a:uLnTx/>
                <a:uFillTx/>
                <a:latin typeface="Segoe UI Semibold"/>
                <a:ea typeface="+mn-ea"/>
                <a:cs typeface="+mn-cs"/>
              </a:rPr>
              <a:t>Distributed tracing and diagnostics</a:t>
            </a:r>
          </a:p>
        </p:txBody>
      </p:sp>
      <p:sp>
        <p:nvSpPr>
          <p:cNvPr id="120" name="Freeform: Shape 119">
            <a:extLst>
              <a:ext uri="{FF2B5EF4-FFF2-40B4-BE49-F238E27FC236}">
                <a16:creationId xmlns:a16="http://schemas.microsoft.com/office/drawing/2014/main" id="{5DC87F01-010E-4390-B098-2458270B98A1}"/>
              </a:ext>
            </a:extLst>
          </p:cNvPr>
          <p:cNvSpPr/>
          <p:nvPr/>
        </p:nvSpPr>
        <p:spPr>
          <a:xfrm>
            <a:off x="584200" y="585788"/>
            <a:ext cx="2828926" cy="221599"/>
          </a:xfrm>
          <a:custGeom>
            <a:avLst/>
            <a:gdLst>
              <a:gd name="connsiteX0" fmla="*/ 0 w 4732020"/>
              <a:gd name="connsiteY0" fmla="*/ 0 h 1164569"/>
              <a:gd name="connsiteX1" fmla="*/ 4732020 w 4732020"/>
              <a:gd name="connsiteY1" fmla="*/ 0 h 1164569"/>
              <a:gd name="connsiteX2" fmla="*/ 4732020 w 4732020"/>
              <a:gd name="connsiteY2" fmla="*/ 1164569 h 1164569"/>
              <a:gd name="connsiteX3" fmla="*/ 0 w 4732020"/>
              <a:gd name="connsiteY3" fmla="*/ 1164569 h 1164569"/>
              <a:gd name="connsiteX4" fmla="*/ 0 w 4732020"/>
              <a:gd name="connsiteY4" fmla="*/ 0 h 1164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2020" h="1164569">
                <a:moveTo>
                  <a:pt x="0" y="0"/>
                </a:moveTo>
                <a:lnTo>
                  <a:pt x="4732020" y="0"/>
                </a:lnTo>
                <a:lnTo>
                  <a:pt x="4732020" y="1164569"/>
                </a:lnTo>
                <a:lnTo>
                  <a:pt x="0" y="116456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spAutoFit/>
          </a:bodyPr>
          <a:lstStyle/>
          <a:p>
            <a:pPr marL="0" marR="0" lvl="0" indent="0" algn="l" defTabSz="1422400" rtl="0" eaLnBrk="1" fontAlgn="auto" latinLnBrk="0" hangingPunct="1">
              <a:lnSpc>
                <a:spcPct val="90000"/>
              </a:lnSpc>
              <a:spcBef>
                <a:spcPct val="0"/>
              </a:spcBef>
              <a:spcAft>
                <a:spcPts val="60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Microservice building blocks</a:t>
            </a:r>
          </a:p>
        </p:txBody>
      </p:sp>
      <p:grpSp>
        <p:nvGrpSpPr>
          <p:cNvPr id="144" name="Group 143">
            <a:extLst>
              <a:ext uri="{FF2B5EF4-FFF2-40B4-BE49-F238E27FC236}">
                <a16:creationId xmlns:a16="http://schemas.microsoft.com/office/drawing/2014/main" id="{D8101FC1-024B-4A07-86AF-2A2925405FFA}"/>
              </a:ext>
            </a:extLst>
          </p:cNvPr>
          <p:cNvGrpSpPr/>
          <p:nvPr/>
        </p:nvGrpSpPr>
        <p:grpSpPr>
          <a:xfrm>
            <a:off x="584200" y="1849500"/>
            <a:ext cx="4320223" cy="1737360"/>
            <a:chOff x="584200" y="1849500"/>
            <a:chExt cx="4320223" cy="1737360"/>
          </a:xfrm>
        </p:grpSpPr>
        <p:grpSp>
          <p:nvGrpSpPr>
            <p:cNvPr id="13" name="Group 12">
              <a:extLst>
                <a:ext uri="{FF2B5EF4-FFF2-40B4-BE49-F238E27FC236}">
                  <a16:creationId xmlns:a16="http://schemas.microsoft.com/office/drawing/2014/main" id="{7C1EA2AF-96FA-4AE6-8B53-4769BCDA142A}"/>
                </a:ext>
              </a:extLst>
            </p:cNvPr>
            <p:cNvGrpSpPr/>
            <p:nvPr/>
          </p:nvGrpSpPr>
          <p:grpSpPr>
            <a:xfrm>
              <a:off x="584200" y="1849500"/>
              <a:ext cx="1737360" cy="1734143"/>
              <a:chOff x="353094" y="3140045"/>
              <a:chExt cx="1737360" cy="1734143"/>
            </a:xfrm>
          </p:grpSpPr>
          <p:sp>
            <p:nvSpPr>
              <p:cNvPr id="14" name="Rounded Rectangle 5">
                <a:extLst>
                  <a:ext uri="{FF2B5EF4-FFF2-40B4-BE49-F238E27FC236}">
                    <a16:creationId xmlns:a16="http://schemas.microsoft.com/office/drawing/2014/main" id="{80D8FAA7-4B24-4DE3-A563-6657FAF7DAE0}"/>
                  </a:ext>
                </a:extLst>
              </p:cNvPr>
              <p:cNvSpPr/>
              <p:nvPr/>
            </p:nvSpPr>
            <p:spPr bwMode="auto">
              <a:xfrm>
                <a:off x="353094" y="3140045"/>
                <a:ext cx="1737360" cy="1734143"/>
              </a:xfrm>
              <a:prstGeom prst="rect">
                <a:avLst/>
              </a:prstGeom>
              <a:solidFill>
                <a:schemeClr val="accent6">
                  <a:lumMod val="20000"/>
                  <a:lumOff val="80000"/>
                </a:schemeClr>
              </a:solidFill>
              <a:ln>
                <a:noFill/>
              </a:ln>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457200"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App</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“frontend”</a:t>
                </a:r>
              </a:p>
            </p:txBody>
          </p:sp>
          <p:grpSp>
            <p:nvGrpSpPr>
              <p:cNvPr id="15" name="app development" descr="application development">
                <a:extLst>
                  <a:ext uri="{FF2B5EF4-FFF2-40B4-BE49-F238E27FC236}">
                    <a16:creationId xmlns:a16="http://schemas.microsoft.com/office/drawing/2014/main" id="{C4E5CB70-6648-43F1-AF0F-26856FB7A495}"/>
                  </a:ext>
                </a:extLst>
              </p:cNvPr>
              <p:cNvGrpSpPr/>
              <p:nvPr/>
            </p:nvGrpSpPr>
            <p:grpSpPr>
              <a:xfrm>
                <a:off x="968131" y="3568764"/>
                <a:ext cx="500421" cy="301755"/>
                <a:chOff x="1619314" y="4920550"/>
                <a:chExt cx="500421" cy="301755"/>
              </a:xfrm>
            </p:grpSpPr>
            <p:sp>
              <p:nvSpPr>
                <p:cNvPr id="16" name="Freeform: Shape 15">
                  <a:extLst>
                    <a:ext uri="{FF2B5EF4-FFF2-40B4-BE49-F238E27FC236}">
                      <a16:creationId xmlns:a16="http://schemas.microsoft.com/office/drawing/2014/main" id="{E0A5E7A8-B0D1-43CA-A9F9-0BF146C9B35B}"/>
                    </a:ext>
                  </a:extLst>
                </p:cNvPr>
                <p:cNvSpPr/>
                <p:nvPr/>
              </p:nvSpPr>
              <p:spPr>
                <a:xfrm>
                  <a:off x="1974276" y="4920997"/>
                  <a:ext cx="145459" cy="301308"/>
                </a:xfrm>
                <a:custGeom>
                  <a:avLst/>
                  <a:gdLst>
                    <a:gd name="connsiteX0" fmla="*/ 22237 w 145458"/>
                    <a:gd name="connsiteY0" fmla="*/ 300372 h 301307"/>
                    <a:gd name="connsiteX1" fmla="*/ 2089 w 145458"/>
                    <a:gd name="connsiteY1" fmla="*/ 283378 h 301307"/>
                    <a:gd name="connsiteX2" fmla="*/ 111941 w 145458"/>
                    <a:gd name="connsiteY2" fmla="*/ 153201 h 301307"/>
                    <a:gd name="connsiteX3" fmla="*/ 5505 w 145458"/>
                    <a:gd name="connsiteY3" fmla="*/ 18383 h 301307"/>
                    <a:gd name="connsiteX4" fmla="*/ 26092 w 145458"/>
                    <a:gd name="connsiteY4" fmla="*/ 2089 h 301307"/>
                    <a:gd name="connsiteX5" fmla="*/ 145843 w 145458"/>
                    <a:gd name="connsiteY5" fmla="*/ 153727 h 301307"/>
                    <a:gd name="connsiteX6" fmla="*/ 22237 w 145458"/>
                    <a:gd name="connsiteY6" fmla="*/ 300372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22237" y="300372"/>
                      </a:moveTo>
                      <a:lnTo>
                        <a:pt x="2089" y="283378"/>
                      </a:lnTo>
                      <a:lnTo>
                        <a:pt x="111941" y="153201"/>
                      </a:lnTo>
                      <a:lnTo>
                        <a:pt x="5505" y="18383"/>
                      </a:lnTo>
                      <a:lnTo>
                        <a:pt x="26092" y="2089"/>
                      </a:lnTo>
                      <a:lnTo>
                        <a:pt x="145843" y="153727"/>
                      </a:lnTo>
                      <a:lnTo>
                        <a:pt x="22237" y="300372"/>
                      </a:lnTo>
                      <a:close/>
                    </a:path>
                  </a:pathLst>
                </a:custGeom>
                <a:solidFill>
                  <a:srgbClr val="0078D4"/>
                </a:solidFill>
                <a:ln w="51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7" name="Freeform: Shape 16">
                  <a:extLst>
                    <a:ext uri="{FF2B5EF4-FFF2-40B4-BE49-F238E27FC236}">
                      <a16:creationId xmlns:a16="http://schemas.microsoft.com/office/drawing/2014/main" id="{B2C5001C-86A5-4129-97FA-20F9AF6D0908}"/>
                    </a:ext>
                  </a:extLst>
                </p:cNvPr>
                <p:cNvSpPr/>
                <p:nvPr/>
              </p:nvSpPr>
              <p:spPr>
                <a:xfrm>
                  <a:off x="1619314" y="4920550"/>
                  <a:ext cx="145459" cy="301308"/>
                </a:xfrm>
                <a:custGeom>
                  <a:avLst/>
                  <a:gdLst>
                    <a:gd name="connsiteX0" fmla="*/ 121840 w 145458"/>
                    <a:gd name="connsiteY0" fmla="*/ 300285 h 301307"/>
                    <a:gd name="connsiteX1" fmla="*/ 2089 w 145458"/>
                    <a:gd name="connsiteY1" fmla="*/ 148734 h 301307"/>
                    <a:gd name="connsiteX2" fmla="*/ 125782 w 145458"/>
                    <a:gd name="connsiteY2" fmla="*/ 2089 h 301307"/>
                    <a:gd name="connsiteX3" fmla="*/ 145843 w 145458"/>
                    <a:gd name="connsiteY3" fmla="*/ 18996 h 301307"/>
                    <a:gd name="connsiteX4" fmla="*/ 35991 w 145458"/>
                    <a:gd name="connsiteY4" fmla="*/ 149260 h 301307"/>
                    <a:gd name="connsiteX5" fmla="*/ 142427 w 145458"/>
                    <a:gd name="connsiteY5" fmla="*/ 283991 h 301307"/>
                    <a:gd name="connsiteX6" fmla="*/ 121840 w 145458"/>
                    <a:gd name="connsiteY6" fmla="*/ 300285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121840" y="300285"/>
                      </a:moveTo>
                      <a:lnTo>
                        <a:pt x="2089" y="148734"/>
                      </a:lnTo>
                      <a:lnTo>
                        <a:pt x="125782" y="2089"/>
                      </a:lnTo>
                      <a:lnTo>
                        <a:pt x="145843" y="18996"/>
                      </a:lnTo>
                      <a:lnTo>
                        <a:pt x="35991" y="149260"/>
                      </a:lnTo>
                      <a:lnTo>
                        <a:pt x="142427" y="283991"/>
                      </a:lnTo>
                      <a:lnTo>
                        <a:pt x="121840" y="300285"/>
                      </a:lnTo>
                      <a:close/>
                    </a:path>
                  </a:pathLst>
                </a:custGeom>
                <a:solidFill>
                  <a:srgbClr val="0078D4"/>
                </a:solidFill>
                <a:ln w="51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 name="Freeform: Shape 17">
                  <a:extLst>
                    <a:ext uri="{FF2B5EF4-FFF2-40B4-BE49-F238E27FC236}">
                      <a16:creationId xmlns:a16="http://schemas.microsoft.com/office/drawing/2014/main" id="{E62CB4FD-6DDD-4E43-B9AA-37D04BF3DC79}"/>
                    </a:ext>
                  </a:extLst>
                </p:cNvPr>
                <p:cNvSpPr/>
                <p:nvPr/>
              </p:nvSpPr>
              <p:spPr>
                <a:xfrm>
                  <a:off x="1823511" y="5026804"/>
                  <a:ext cx="93509" cy="93509"/>
                </a:xfrm>
                <a:custGeom>
                  <a:avLst/>
                  <a:gdLst>
                    <a:gd name="connsiteX0" fmla="*/ 48693 w 93509"/>
                    <a:gd name="connsiteY0" fmla="*/ 95297 h 93509"/>
                    <a:gd name="connsiteX1" fmla="*/ 95297 w 93509"/>
                    <a:gd name="connsiteY1" fmla="*/ 48693 h 93509"/>
                    <a:gd name="connsiteX2" fmla="*/ 48693 w 93509"/>
                    <a:gd name="connsiteY2" fmla="*/ 2089 h 93509"/>
                    <a:gd name="connsiteX3" fmla="*/ 2089 w 93509"/>
                    <a:gd name="connsiteY3" fmla="*/ 48693 h 93509"/>
                    <a:gd name="connsiteX4" fmla="*/ 48693 w 93509"/>
                    <a:gd name="connsiteY4" fmla="*/ 95297 h 93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509" h="93509">
                      <a:moveTo>
                        <a:pt x="48693" y="95297"/>
                      </a:moveTo>
                      <a:cubicBezTo>
                        <a:pt x="74432" y="95297"/>
                        <a:pt x="95297" y="74431"/>
                        <a:pt x="95297" y="48693"/>
                      </a:cubicBezTo>
                      <a:cubicBezTo>
                        <a:pt x="95297" y="22954"/>
                        <a:pt x="74432" y="2089"/>
                        <a:pt x="48693" y="2089"/>
                      </a:cubicBezTo>
                      <a:cubicBezTo>
                        <a:pt x="22954" y="2089"/>
                        <a:pt x="2089" y="22954"/>
                        <a:pt x="2089" y="48693"/>
                      </a:cubicBezTo>
                      <a:cubicBezTo>
                        <a:pt x="2089" y="74431"/>
                        <a:pt x="22954" y="95297"/>
                        <a:pt x="48693" y="95297"/>
                      </a:cubicBezTo>
                      <a:close/>
                    </a:path>
                  </a:pathLst>
                </a:custGeom>
                <a:solidFill>
                  <a:srgbClr val="50E6FF"/>
                </a:solidFill>
                <a:ln w="51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 name="Freeform: Shape 18">
                  <a:extLst>
                    <a:ext uri="{FF2B5EF4-FFF2-40B4-BE49-F238E27FC236}">
                      <a16:creationId xmlns:a16="http://schemas.microsoft.com/office/drawing/2014/main" id="{C4333745-56CF-4156-8C93-4C0D0AB81597}"/>
                    </a:ext>
                  </a:extLst>
                </p:cNvPr>
                <p:cNvSpPr/>
                <p:nvPr/>
              </p:nvSpPr>
              <p:spPr>
                <a:xfrm>
                  <a:off x="1746245" y="4950259"/>
                  <a:ext cx="249358" cy="244163"/>
                </a:xfrm>
                <a:custGeom>
                  <a:avLst/>
                  <a:gdLst>
                    <a:gd name="connsiteX0" fmla="*/ 245797 w 249358"/>
                    <a:gd name="connsiteY0" fmla="*/ 108787 h 244163"/>
                    <a:gd name="connsiteX1" fmla="*/ 210581 w 249358"/>
                    <a:gd name="connsiteY1" fmla="*/ 104670 h 244163"/>
                    <a:gd name="connsiteX2" fmla="*/ 209530 w 249358"/>
                    <a:gd name="connsiteY2" fmla="*/ 101079 h 244163"/>
                    <a:gd name="connsiteX3" fmla="*/ 201207 w 249358"/>
                    <a:gd name="connsiteY3" fmla="*/ 81631 h 244163"/>
                    <a:gd name="connsiteX4" fmla="*/ 199280 w 249358"/>
                    <a:gd name="connsiteY4" fmla="*/ 78302 h 244163"/>
                    <a:gd name="connsiteX5" fmla="*/ 218114 w 249358"/>
                    <a:gd name="connsiteY5" fmla="*/ 54562 h 244163"/>
                    <a:gd name="connsiteX6" fmla="*/ 218377 w 249358"/>
                    <a:gd name="connsiteY6" fmla="*/ 48868 h 244163"/>
                    <a:gd name="connsiteX7" fmla="*/ 200156 w 249358"/>
                    <a:gd name="connsiteY7" fmla="*/ 30647 h 244163"/>
                    <a:gd name="connsiteX8" fmla="*/ 194462 w 249358"/>
                    <a:gd name="connsiteY8" fmla="*/ 30909 h 244163"/>
                    <a:gd name="connsiteX9" fmla="*/ 170109 w 249358"/>
                    <a:gd name="connsiteY9" fmla="*/ 50182 h 244163"/>
                    <a:gd name="connsiteX10" fmla="*/ 166868 w 249358"/>
                    <a:gd name="connsiteY10" fmla="*/ 48430 h 244163"/>
                    <a:gd name="connsiteX11" fmla="*/ 147945 w 249358"/>
                    <a:gd name="connsiteY11" fmla="*/ 41159 h 244163"/>
                    <a:gd name="connsiteX12" fmla="*/ 144179 w 249358"/>
                    <a:gd name="connsiteY12" fmla="*/ 40195 h 244163"/>
                    <a:gd name="connsiteX13" fmla="*/ 140237 w 249358"/>
                    <a:gd name="connsiteY13" fmla="*/ 6293 h 244163"/>
                    <a:gd name="connsiteX14" fmla="*/ 136382 w 249358"/>
                    <a:gd name="connsiteY14" fmla="*/ 2089 h 244163"/>
                    <a:gd name="connsiteX15" fmla="*/ 110627 w 249358"/>
                    <a:gd name="connsiteY15" fmla="*/ 2089 h 244163"/>
                    <a:gd name="connsiteX16" fmla="*/ 106773 w 249358"/>
                    <a:gd name="connsiteY16" fmla="*/ 6293 h 244163"/>
                    <a:gd name="connsiteX17" fmla="*/ 102656 w 249358"/>
                    <a:gd name="connsiteY17" fmla="*/ 41422 h 244163"/>
                    <a:gd name="connsiteX18" fmla="*/ 99239 w 249358"/>
                    <a:gd name="connsiteY18" fmla="*/ 42561 h 244163"/>
                    <a:gd name="connsiteX19" fmla="*/ 81544 w 249358"/>
                    <a:gd name="connsiteY19" fmla="*/ 50707 h 244163"/>
                    <a:gd name="connsiteX20" fmla="*/ 78215 w 249358"/>
                    <a:gd name="connsiteY20" fmla="*/ 52722 h 244163"/>
                    <a:gd name="connsiteX21" fmla="*/ 52022 w 249358"/>
                    <a:gd name="connsiteY21" fmla="*/ 32049 h 244163"/>
                    <a:gd name="connsiteX22" fmla="*/ 46328 w 249358"/>
                    <a:gd name="connsiteY22" fmla="*/ 31786 h 244163"/>
                    <a:gd name="connsiteX23" fmla="*/ 28107 w 249358"/>
                    <a:gd name="connsiteY23" fmla="*/ 50006 h 244163"/>
                    <a:gd name="connsiteX24" fmla="*/ 28369 w 249358"/>
                    <a:gd name="connsiteY24" fmla="*/ 55701 h 244163"/>
                    <a:gd name="connsiteX25" fmla="*/ 50007 w 249358"/>
                    <a:gd name="connsiteY25" fmla="*/ 83120 h 244163"/>
                    <a:gd name="connsiteX26" fmla="*/ 48430 w 249358"/>
                    <a:gd name="connsiteY26" fmla="*/ 86361 h 244163"/>
                    <a:gd name="connsiteX27" fmla="*/ 42561 w 249358"/>
                    <a:gd name="connsiteY27" fmla="*/ 101254 h 244163"/>
                    <a:gd name="connsiteX28" fmla="*/ 41510 w 249358"/>
                    <a:gd name="connsiteY28" fmla="*/ 104845 h 244163"/>
                    <a:gd name="connsiteX29" fmla="*/ 6294 w 249358"/>
                    <a:gd name="connsiteY29" fmla="*/ 108963 h 244163"/>
                    <a:gd name="connsiteX30" fmla="*/ 2089 w 249358"/>
                    <a:gd name="connsiteY30" fmla="*/ 112817 h 244163"/>
                    <a:gd name="connsiteX31" fmla="*/ 2089 w 249358"/>
                    <a:gd name="connsiteY31" fmla="*/ 138572 h 244163"/>
                    <a:gd name="connsiteX32" fmla="*/ 6294 w 249358"/>
                    <a:gd name="connsiteY32" fmla="*/ 142426 h 244163"/>
                    <a:gd name="connsiteX33" fmla="*/ 41597 w 249358"/>
                    <a:gd name="connsiteY33" fmla="*/ 146544 h 244163"/>
                    <a:gd name="connsiteX34" fmla="*/ 42648 w 249358"/>
                    <a:gd name="connsiteY34" fmla="*/ 150135 h 244163"/>
                    <a:gd name="connsiteX35" fmla="*/ 48518 w 249358"/>
                    <a:gd name="connsiteY35" fmla="*/ 164765 h 244163"/>
                    <a:gd name="connsiteX36" fmla="*/ 50182 w 249358"/>
                    <a:gd name="connsiteY36" fmla="*/ 168006 h 244163"/>
                    <a:gd name="connsiteX37" fmla="*/ 28369 w 249358"/>
                    <a:gd name="connsiteY37" fmla="*/ 195600 h 244163"/>
                    <a:gd name="connsiteX38" fmla="*/ 28107 w 249358"/>
                    <a:gd name="connsiteY38" fmla="*/ 201295 h 244163"/>
                    <a:gd name="connsiteX39" fmla="*/ 46328 w 249358"/>
                    <a:gd name="connsiteY39" fmla="*/ 219516 h 244163"/>
                    <a:gd name="connsiteX40" fmla="*/ 52022 w 249358"/>
                    <a:gd name="connsiteY40" fmla="*/ 219253 h 244163"/>
                    <a:gd name="connsiteX41" fmla="*/ 78565 w 249358"/>
                    <a:gd name="connsiteY41" fmla="*/ 198229 h 244163"/>
                    <a:gd name="connsiteX42" fmla="*/ 81894 w 249358"/>
                    <a:gd name="connsiteY42" fmla="*/ 200244 h 244163"/>
                    <a:gd name="connsiteX43" fmla="*/ 98888 w 249358"/>
                    <a:gd name="connsiteY43" fmla="*/ 207952 h 244163"/>
                    <a:gd name="connsiteX44" fmla="*/ 102305 w 249358"/>
                    <a:gd name="connsiteY44" fmla="*/ 209091 h 244163"/>
                    <a:gd name="connsiteX45" fmla="*/ 106247 w 249358"/>
                    <a:gd name="connsiteY45" fmla="*/ 242818 h 244163"/>
                    <a:gd name="connsiteX46" fmla="*/ 110102 w 249358"/>
                    <a:gd name="connsiteY46" fmla="*/ 247023 h 244163"/>
                    <a:gd name="connsiteX47" fmla="*/ 135857 w 249358"/>
                    <a:gd name="connsiteY47" fmla="*/ 247023 h 244163"/>
                    <a:gd name="connsiteX48" fmla="*/ 139711 w 249358"/>
                    <a:gd name="connsiteY48" fmla="*/ 242818 h 244163"/>
                    <a:gd name="connsiteX49" fmla="*/ 143478 w 249358"/>
                    <a:gd name="connsiteY49" fmla="*/ 210581 h 244163"/>
                    <a:gd name="connsiteX50" fmla="*/ 147245 w 249358"/>
                    <a:gd name="connsiteY50" fmla="*/ 209617 h 244163"/>
                    <a:gd name="connsiteX51" fmla="*/ 166167 w 249358"/>
                    <a:gd name="connsiteY51" fmla="*/ 202433 h 244163"/>
                    <a:gd name="connsiteX52" fmla="*/ 169408 w 249358"/>
                    <a:gd name="connsiteY52" fmla="*/ 200769 h 244163"/>
                    <a:gd name="connsiteX53" fmla="*/ 193411 w 249358"/>
                    <a:gd name="connsiteY53" fmla="*/ 219779 h 244163"/>
                    <a:gd name="connsiteX54" fmla="*/ 199105 w 249358"/>
                    <a:gd name="connsiteY54" fmla="*/ 220042 h 244163"/>
                    <a:gd name="connsiteX55" fmla="*/ 217326 w 249358"/>
                    <a:gd name="connsiteY55" fmla="*/ 201820 h 244163"/>
                    <a:gd name="connsiteX56" fmla="*/ 217063 w 249358"/>
                    <a:gd name="connsiteY56" fmla="*/ 196126 h 244163"/>
                    <a:gd name="connsiteX57" fmla="*/ 198755 w 249358"/>
                    <a:gd name="connsiteY57" fmla="*/ 172999 h 244163"/>
                    <a:gd name="connsiteX58" fmla="*/ 200769 w 249358"/>
                    <a:gd name="connsiteY58" fmla="*/ 169670 h 244163"/>
                    <a:gd name="connsiteX59" fmla="*/ 209355 w 249358"/>
                    <a:gd name="connsiteY59" fmla="*/ 150135 h 244163"/>
                    <a:gd name="connsiteX60" fmla="*/ 210405 w 249358"/>
                    <a:gd name="connsiteY60" fmla="*/ 146544 h 244163"/>
                    <a:gd name="connsiteX61" fmla="*/ 245797 w 249358"/>
                    <a:gd name="connsiteY61" fmla="*/ 142426 h 244163"/>
                    <a:gd name="connsiteX62" fmla="*/ 250001 w 249358"/>
                    <a:gd name="connsiteY62" fmla="*/ 138572 h 244163"/>
                    <a:gd name="connsiteX63" fmla="*/ 250001 w 249358"/>
                    <a:gd name="connsiteY63" fmla="*/ 112817 h 244163"/>
                    <a:gd name="connsiteX64" fmla="*/ 245797 w 249358"/>
                    <a:gd name="connsiteY64" fmla="*/ 108787 h 244163"/>
                    <a:gd name="connsiteX65" fmla="*/ 125958 w 249358"/>
                    <a:gd name="connsiteY65" fmla="*/ 183161 h 244163"/>
                    <a:gd name="connsiteX66" fmla="*/ 68053 w 249358"/>
                    <a:gd name="connsiteY66" fmla="*/ 125256 h 244163"/>
                    <a:gd name="connsiteX67" fmla="*/ 125958 w 249358"/>
                    <a:gd name="connsiteY67" fmla="*/ 67352 h 244163"/>
                    <a:gd name="connsiteX68" fmla="*/ 183862 w 249358"/>
                    <a:gd name="connsiteY68" fmla="*/ 125256 h 244163"/>
                    <a:gd name="connsiteX69" fmla="*/ 125958 w 249358"/>
                    <a:gd name="connsiteY69" fmla="*/ 183161 h 244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49358" h="244163">
                      <a:moveTo>
                        <a:pt x="245797" y="108787"/>
                      </a:moveTo>
                      <a:lnTo>
                        <a:pt x="210581" y="104670"/>
                      </a:lnTo>
                      <a:lnTo>
                        <a:pt x="209530" y="101079"/>
                      </a:lnTo>
                      <a:cubicBezTo>
                        <a:pt x="207602" y="94333"/>
                        <a:pt x="204799" y="87763"/>
                        <a:pt x="201207" y="81631"/>
                      </a:cubicBezTo>
                      <a:lnTo>
                        <a:pt x="199280" y="78302"/>
                      </a:lnTo>
                      <a:lnTo>
                        <a:pt x="218114" y="54562"/>
                      </a:lnTo>
                      <a:cubicBezTo>
                        <a:pt x="219604" y="52635"/>
                        <a:pt x="219692" y="50182"/>
                        <a:pt x="218377" y="48868"/>
                      </a:cubicBezTo>
                      <a:lnTo>
                        <a:pt x="200156" y="30647"/>
                      </a:lnTo>
                      <a:cubicBezTo>
                        <a:pt x="198755" y="29245"/>
                        <a:pt x="196302" y="29333"/>
                        <a:pt x="194462" y="30909"/>
                      </a:cubicBezTo>
                      <a:lnTo>
                        <a:pt x="170109" y="50182"/>
                      </a:lnTo>
                      <a:lnTo>
                        <a:pt x="166868" y="48430"/>
                      </a:lnTo>
                      <a:cubicBezTo>
                        <a:pt x="161086" y="45364"/>
                        <a:pt x="154691" y="42911"/>
                        <a:pt x="147945" y="41159"/>
                      </a:cubicBezTo>
                      <a:lnTo>
                        <a:pt x="144179" y="40195"/>
                      </a:lnTo>
                      <a:lnTo>
                        <a:pt x="140237" y="6293"/>
                      </a:lnTo>
                      <a:cubicBezTo>
                        <a:pt x="139974" y="3928"/>
                        <a:pt x="138309" y="2089"/>
                        <a:pt x="136382" y="2089"/>
                      </a:cubicBezTo>
                      <a:lnTo>
                        <a:pt x="110627" y="2089"/>
                      </a:lnTo>
                      <a:cubicBezTo>
                        <a:pt x="108700" y="2089"/>
                        <a:pt x="107036" y="3928"/>
                        <a:pt x="106773" y="6293"/>
                      </a:cubicBezTo>
                      <a:lnTo>
                        <a:pt x="102656" y="41422"/>
                      </a:lnTo>
                      <a:lnTo>
                        <a:pt x="99239" y="42561"/>
                      </a:lnTo>
                      <a:cubicBezTo>
                        <a:pt x="93195" y="44488"/>
                        <a:pt x="87238" y="47203"/>
                        <a:pt x="81544" y="50707"/>
                      </a:cubicBezTo>
                      <a:lnTo>
                        <a:pt x="78215" y="52722"/>
                      </a:lnTo>
                      <a:lnTo>
                        <a:pt x="52022" y="32049"/>
                      </a:lnTo>
                      <a:cubicBezTo>
                        <a:pt x="50095" y="30559"/>
                        <a:pt x="47642" y="30471"/>
                        <a:pt x="46328" y="31786"/>
                      </a:cubicBezTo>
                      <a:lnTo>
                        <a:pt x="28107" y="50006"/>
                      </a:lnTo>
                      <a:cubicBezTo>
                        <a:pt x="26705" y="51408"/>
                        <a:pt x="26880" y="53861"/>
                        <a:pt x="28369" y="55701"/>
                      </a:cubicBezTo>
                      <a:lnTo>
                        <a:pt x="50007" y="83120"/>
                      </a:lnTo>
                      <a:lnTo>
                        <a:pt x="48430" y="86361"/>
                      </a:lnTo>
                      <a:cubicBezTo>
                        <a:pt x="45977" y="91180"/>
                        <a:pt x="44050" y="96173"/>
                        <a:pt x="42561" y="101254"/>
                      </a:cubicBezTo>
                      <a:lnTo>
                        <a:pt x="41510" y="104845"/>
                      </a:lnTo>
                      <a:lnTo>
                        <a:pt x="6294" y="108963"/>
                      </a:lnTo>
                      <a:cubicBezTo>
                        <a:pt x="3929" y="109225"/>
                        <a:pt x="2089" y="110890"/>
                        <a:pt x="2089" y="112817"/>
                      </a:cubicBezTo>
                      <a:lnTo>
                        <a:pt x="2089" y="138572"/>
                      </a:lnTo>
                      <a:cubicBezTo>
                        <a:pt x="2089" y="140499"/>
                        <a:pt x="3929" y="142163"/>
                        <a:pt x="6294" y="142426"/>
                      </a:cubicBezTo>
                      <a:lnTo>
                        <a:pt x="41597" y="146544"/>
                      </a:lnTo>
                      <a:lnTo>
                        <a:pt x="42648" y="150135"/>
                      </a:lnTo>
                      <a:cubicBezTo>
                        <a:pt x="44138" y="155041"/>
                        <a:pt x="46065" y="160034"/>
                        <a:pt x="48518" y="164765"/>
                      </a:cubicBezTo>
                      <a:lnTo>
                        <a:pt x="50182" y="168006"/>
                      </a:lnTo>
                      <a:lnTo>
                        <a:pt x="28369" y="195600"/>
                      </a:lnTo>
                      <a:cubicBezTo>
                        <a:pt x="26880" y="197528"/>
                        <a:pt x="26793" y="199981"/>
                        <a:pt x="28107" y="201295"/>
                      </a:cubicBezTo>
                      <a:lnTo>
                        <a:pt x="46328" y="219516"/>
                      </a:lnTo>
                      <a:cubicBezTo>
                        <a:pt x="47730" y="220918"/>
                        <a:pt x="50182" y="220742"/>
                        <a:pt x="52022" y="219253"/>
                      </a:cubicBezTo>
                      <a:lnTo>
                        <a:pt x="78565" y="198229"/>
                      </a:lnTo>
                      <a:lnTo>
                        <a:pt x="81894" y="200244"/>
                      </a:lnTo>
                      <a:cubicBezTo>
                        <a:pt x="87326" y="203485"/>
                        <a:pt x="93107" y="206113"/>
                        <a:pt x="98888" y="207952"/>
                      </a:cubicBezTo>
                      <a:lnTo>
                        <a:pt x="102305" y="209091"/>
                      </a:lnTo>
                      <a:lnTo>
                        <a:pt x="106247" y="242818"/>
                      </a:lnTo>
                      <a:cubicBezTo>
                        <a:pt x="106510" y="245183"/>
                        <a:pt x="108174" y="247023"/>
                        <a:pt x="110102" y="247023"/>
                      </a:cubicBezTo>
                      <a:lnTo>
                        <a:pt x="135857" y="247023"/>
                      </a:lnTo>
                      <a:cubicBezTo>
                        <a:pt x="137784" y="247023"/>
                        <a:pt x="139448" y="245183"/>
                        <a:pt x="139711" y="242818"/>
                      </a:cubicBezTo>
                      <a:lnTo>
                        <a:pt x="143478" y="210581"/>
                      </a:lnTo>
                      <a:lnTo>
                        <a:pt x="147245" y="209617"/>
                      </a:lnTo>
                      <a:cubicBezTo>
                        <a:pt x="153903" y="207952"/>
                        <a:pt x="160298" y="205499"/>
                        <a:pt x="166167" y="202433"/>
                      </a:cubicBezTo>
                      <a:lnTo>
                        <a:pt x="169408" y="200769"/>
                      </a:lnTo>
                      <a:lnTo>
                        <a:pt x="193411" y="219779"/>
                      </a:lnTo>
                      <a:cubicBezTo>
                        <a:pt x="195338" y="221268"/>
                        <a:pt x="197791" y="221355"/>
                        <a:pt x="199105" y="220042"/>
                      </a:cubicBezTo>
                      <a:lnTo>
                        <a:pt x="217326" y="201820"/>
                      </a:lnTo>
                      <a:cubicBezTo>
                        <a:pt x="218728" y="200419"/>
                        <a:pt x="218640" y="197966"/>
                        <a:pt x="217063" y="196126"/>
                      </a:cubicBezTo>
                      <a:lnTo>
                        <a:pt x="198755" y="172999"/>
                      </a:lnTo>
                      <a:lnTo>
                        <a:pt x="200769" y="169670"/>
                      </a:lnTo>
                      <a:cubicBezTo>
                        <a:pt x="204536" y="163363"/>
                        <a:pt x="207427" y="156793"/>
                        <a:pt x="209355" y="150135"/>
                      </a:cubicBezTo>
                      <a:lnTo>
                        <a:pt x="210405" y="146544"/>
                      </a:lnTo>
                      <a:lnTo>
                        <a:pt x="245797" y="142426"/>
                      </a:lnTo>
                      <a:cubicBezTo>
                        <a:pt x="248162" y="142163"/>
                        <a:pt x="250001" y="140499"/>
                        <a:pt x="250001" y="138572"/>
                      </a:cubicBezTo>
                      <a:lnTo>
                        <a:pt x="250001" y="112817"/>
                      </a:lnTo>
                      <a:cubicBezTo>
                        <a:pt x="250001" y="110715"/>
                        <a:pt x="248162" y="109050"/>
                        <a:pt x="245797" y="108787"/>
                      </a:cubicBezTo>
                      <a:close/>
                      <a:moveTo>
                        <a:pt x="125958" y="183161"/>
                      </a:moveTo>
                      <a:cubicBezTo>
                        <a:pt x="93983" y="183161"/>
                        <a:pt x="68053" y="157144"/>
                        <a:pt x="68053" y="125256"/>
                      </a:cubicBezTo>
                      <a:cubicBezTo>
                        <a:pt x="68053" y="93282"/>
                        <a:pt x="94071" y="67352"/>
                        <a:pt x="125958" y="67352"/>
                      </a:cubicBezTo>
                      <a:cubicBezTo>
                        <a:pt x="157844" y="67352"/>
                        <a:pt x="183862" y="93369"/>
                        <a:pt x="183862" y="125256"/>
                      </a:cubicBezTo>
                      <a:cubicBezTo>
                        <a:pt x="183862" y="157144"/>
                        <a:pt x="157844" y="183161"/>
                        <a:pt x="125958" y="183161"/>
                      </a:cubicBezTo>
                      <a:close/>
                    </a:path>
                  </a:pathLst>
                </a:custGeom>
                <a:solidFill>
                  <a:srgbClr val="0078D7"/>
                </a:solidFill>
                <a:ln w="51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121" name="Group 120">
              <a:extLst>
                <a:ext uri="{FF2B5EF4-FFF2-40B4-BE49-F238E27FC236}">
                  <a16:creationId xmlns:a16="http://schemas.microsoft.com/office/drawing/2014/main" id="{567581D8-EFAB-486B-8FB8-FE089F8436C3}"/>
                </a:ext>
              </a:extLst>
            </p:cNvPr>
            <p:cNvGrpSpPr/>
            <p:nvPr/>
          </p:nvGrpSpPr>
          <p:grpSpPr>
            <a:xfrm>
              <a:off x="3167063" y="1849500"/>
              <a:ext cx="1737360" cy="1737360"/>
              <a:chOff x="7552123" y="135561"/>
              <a:chExt cx="1737360" cy="1737360"/>
            </a:xfrm>
          </p:grpSpPr>
          <p:sp>
            <p:nvSpPr>
              <p:cNvPr id="122" name="Rounded Rectangle 5">
                <a:extLst>
                  <a:ext uri="{FF2B5EF4-FFF2-40B4-BE49-F238E27FC236}">
                    <a16:creationId xmlns:a16="http://schemas.microsoft.com/office/drawing/2014/main" id="{B3FA402C-99C3-4F5A-A99D-DCDF47987E54}"/>
                  </a:ext>
                </a:extLst>
              </p:cNvPr>
              <p:cNvSpPr/>
              <p:nvPr/>
            </p:nvSpPr>
            <p:spPr bwMode="auto">
              <a:xfrm>
                <a:off x="7552123" y="135561"/>
                <a:ext cx="1737360" cy="1737360"/>
              </a:xfrm>
              <a:prstGeom prst="rect">
                <a:avLst/>
              </a:prstGeom>
              <a:solidFill>
                <a:schemeClr val="bg1"/>
              </a:solidFill>
              <a:ln>
                <a:noFill/>
              </a:ln>
              <a:effectLst>
                <a:outerShdw blurRad="152400" sx="102000" sy="102000" algn="ctr" rotWithShape="0">
                  <a:schemeClr val="accent6">
                    <a:alpha val="50000"/>
                  </a:scheme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Semibold"/>
                  <a:ea typeface="+mn-ea"/>
                  <a:cs typeface="+mn-cs"/>
                </a:endParaRPr>
              </a:p>
            </p:txBody>
          </p:sp>
          <p:pic>
            <p:nvPicPr>
              <p:cNvPr id="123" name="Graphic 122">
                <a:extLst>
                  <a:ext uri="{FF2B5EF4-FFF2-40B4-BE49-F238E27FC236}">
                    <a16:creationId xmlns:a16="http://schemas.microsoft.com/office/drawing/2014/main" id="{D601F9D4-FDBE-4148-B57E-6FD8883DA412}"/>
                  </a:ext>
                </a:extLst>
              </p:cNvPr>
              <p:cNvPicPr>
                <a:picLocks noChangeAspect="1"/>
              </p:cNvPicPr>
              <p:nvPr/>
            </p:nvPicPr>
            <p:blipFill rotWithShape="1">
              <a:blip r:embed="rId11">
                <a:extLst>
                  <a:ext uri="{96DAC541-7B7A-43D3-8B79-37D633B846F1}">
                    <asvg:svgBlip xmlns:asvg="http://schemas.microsoft.com/office/drawing/2016/SVG/main" r:embed="rId12"/>
                  </a:ext>
                </a:extLst>
              </a:blip>
              <a:srcRect l="9333" t="18330" r="9333" b="18330"/>
              <a:stretch/>
            </p:blipFill>
            <p:spPr>
              <a:xfrm>
                <a:off x="7936554" y="627119"/>
                <a:ext cx="968498" cy="754245"/>
              </a:xfrm>
              <a:prstGeom prst="rect">
                <a:avLst/>
              </a:prstGeom>
            </p:spPr>
          </p:pic>
        </p:grpSp>
        <p:cxnSp>
          <p:nvCxnSpPr>
            <p:cNvPr id="124" name="Straight Arrow Connector 123">
              <a:extLst>
                <a:ext uri="{FF2B5EF4-FFF2-40B4-BE49-F238E27FC236}">
                  <a16:creationId xmlns:a16="http://schemas.microsoft.com/office/drawing/2014/main" id="{49377E8D-7B3F-418B-97D6-2E8EBD84D926}"/>
                </a:ext>
              </a:extLst>
            </p:cNvPr>
            <p:cNvCxnSpPr>
              <a:cxnSpLocks/>
            </p:cNvCxnSpPr>
            <p:nvPr/>
          </p:nvCxnSpPr>
          <p:spPr>
            <a:xfrm>
              <a:off x="2479967" y="2573506"/>
              <a:ext cx="539421" cy="0"/>
            </a:xfrm>
            <a:prstGeom prst="straightConnector1">
              <a:avLst/>
            </a:prstGeom>
            <a:ln w="19050">
              <a:solidFill>
                <a:schemeClr val="accent6"/>
              </a:solidFill>
              <a:headEnd type="none"/>
              <a:tailEnd type="arrow" w="lg" len="med"/>
            </a:ln>
          </p:spPr>
          <p:style>
            <a:lnRef idx="1">
              <a:schemeClr val="accent1"/>
            </a:lnRef>
            <a:fillRef idx="0">
              <a:schemeClr val="accent1"/>
            </a:fillRef>
            <a:effectRef idx="0">
              <a:schemeClr val="accent1"/>
            </a:effectRef>
            <a:fontRef idx="minor">
              <a:schemeClr val="tx1"/>
            </a:fontRef>
          </p:style>
        </p:cxnSp>
        <p:cxnSp>
          <p:nvCxnSpPr>
            <p:cNvPr id="125" name="Straight Arrow Connector 124">
              <a:extLst>
                <a:ext uri="{FF2B5EF4-FFF2-40B4-BE49-F238E27FC236}">
                  <a16:creationId xmlns:a16="http://schemas.microsoft.com/office/drawing/2014/main" id="{F58EBA32-3E79-4D97-B210-376301E51A67}"/>
                </a:ext>
              </a:extLst>
            </p:cNvPr>
            <p:cNvCxnSpPr>
              <a:cxnSpLocks/>
            </p:cNvCxnSpPr>
            <p:nvPr/>
          </p:nvCxnSpPr>
          <p:spPr>
            <a:xfrm>
              <a:off x="2479967" y="2792768"/>
              <a:ext cx="539421" cy="0"/>
            </a:xfrm>
            <a:prstGeom prst="straightConnector1">
              <a:avLst/>
            </a:prstGeom>
            <a:ln w="19050">
              <a:solidFill>
                <a:schemeClr val="accent6"/>
              </a:solidFill>
              <a:headEnd type="arrow" w="lg" len="med"/>
              <a:tailEnd type="none"/>
            </a:ln>
          </p:spPr>
          <p:style>
            <a:lnRef idx="1">
              <a:schemeClr val="accent1"/>
            </a:lnRef>
            <a:fillRef idx="0">
              <a:schemeClr val="accent1"/>
            </a:fillRef>
            <a:effectRef idx="0">
              <a:schemeClr val="accent1"/>
            </a:effectRef>
            <a:fontRef idx="minor">
              <a:schemeClr val="tx1"/>
            </a:fontRef>
          </p:style>
        </p:cxnSp>
      </p:grpSp>
      <p:grpSp>
        <p:nvGrpSpPr>
          <p:cNvPr id="145" name="Group 144">
            <a:extLst>
              <a:ext uri="{FF2B5EF4-FFF2-40B4-BE49-F238E27FC236}">
                <a16:creationId xmlns:a16="http://schemas.microsoft.com/office/drawing/2014/main" id="{F5E5B430-CAD7-4109-8283-25DB14328440}"/>
              </a:ext>
            </a:extLst>
          </p:cNvPr>
          <p:cNvGrpSpPr/>
          <p:nvPr/>
        </p:nvGrpSpPr>
        <p:grpSpPr>
          <a:xfrm>
            <a:off x="584200" y="4147068"/>
            <a:ext cx="4320223" cy="1737360"/>
            <a:chOff x="584200" y="4147068"/>
            <a:chExt cx="4320223" cy="1737360"/>
          </a:xfrm>
        </p:grpSpPr>
        <p:grpSp>
          <p:nvGrpSpPr>
            <p:cNvPr id="25" name="Group 24">
              <a:extLst>
                <a:ext uri="{FF2B5EF4-FFF2-40B4-BE49-F238E27FC236}">
                  <a16:creationId xmlns:a16="http://schemas.microsoft.com/office/drawing/2014/main" id="{B9AB84C7-D462-4EE8-9D4B-3C86BE436017}"/>
                </a:ext>
              </a:extLst>
            </p:cNvPr>
            <p:cNvGrpSpPr/>
            <p:nvPr/>
          </p:nvGrpSpPr>
          <p:grpSpPr>
            <a:xfrm>
              <a:off x="584200" y="4147068"/>
              <a:ext cx="1737360" cy="1734143"/>
              <a:chOff x="353094" y="3140045"/>
              <a:chExt cx="1737360" cy="1734143"/>
            </a:xfrm>
          </p:grpSpPr>
          <p:sp>
            <p:nvSpPr>
              <p:cNvPr id="26" name="Rounded Rectangle 5">
                <a:extLst>
                  <a:ext uri="{FF2B5EF4-FFF2-40B4-BE49-F238E27FC236}">
                    <a16:creationId xmlns:a16="http://schemas.microsoft.com/office/drawing/2014/main" id="{34DFDDA8-CC31-4266-98C1-1252B97820F0}"/>
                  </a:ext>
                </a:extLst>
              </p:cNvPr>
              <p:cNvSpPr/>
              <p:nvPr/>
            </p:nvSpPr>
            <p:spPr bwMode="auto">
              <a:xfrm>
                <a:off x="353094" y="3140045"/>
                <a:ext cx="1737360" cy="1734143"/>
              </a:xfrm>
              <a:prstGeom prst="rect">
                <a:avLst/>
              </a:prstGeom>
              <a:solidFill>
                <a:schemeClr val="accent6">
                  <a:lumMod val="20000"/>
                  <a:lumOff val="80000"/>
                </a:schemeClr>
              </a:solidFill>
              <a:ln>
                <a:noFill/>
              </a:ln>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457200"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App</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“backend”</a:t>
                </a:r>
              </a:p>
            </p:txBody>
          </p:sp>
          <p:grpSp>
            <p:nvGrpSpPr>
              <p:cNvPr id="27" name="app development" descr="application development">
                <a:extLst>
                  <a:ext uri="{FF2B5EF4-FFF2-40B4-BE49-F238E27FC236}">
                    <a16:creationId xmlns:a16="http://schemas.microsoft.com/office/drawing/2014/main" id="{292CC498-1C84-43B7-AA69-882E5471ED10}"/>
                  </a:ext>
                </a:extLst>
              </p:cNvPr>
              <p:cNvGrpSpPr/>
              <p:nvPr/>
            </p:nvGrpSpPr>
            <p:grpSpPr>
              <a:xfrm>
                <a:off x="968131" y="3568764"/>
                <a:ext cx="500421" cy="301755"/>
                <a:chOff x="1619314" y="4920550"/>
                <a:chExt cx="500421" cy="301755"/>
              </a:xfrm>
            </p:grpSpPr>
            <p:sp>
              <p:nvSpPr>
                <p:cNvPr id="28" name="Freeform: Shape 27">
                  <a:extLst>
                    <a:ext uri="{FF2B5EF4-FFF2-40B4-BE49-F238E27FC236}">
                      <a16:creationId xmlns:a16="http://schemas.microsoft.com/office/drawing/2014/main" id="{9629FE8E-C999-47AA-A786-DFBDC76CE36B}"/>
                    </a:ext>
                  </a:extLst>
                </p:cNvPr>
                <p:cNvSpPr/>
                <p:nvPr/>
              </p:nvSpPr>
              <p:spPr>
                <a:xfrm>
                  <a:off x="1974276" y="4920997"/>
                  <a:ext cx="145459" cy="301308"/>
                </a:xfrm>
                <a:custGeom>
                  <a:avLst/>
                  <a:gdLst>
                    <a:gd name="connsiteX0" fmla="*/ 22237 w 145458"/>
                    <a:gd name="connsiteY0" fmla="*/ 300372 h 301307"/>
                    <a:gd name="connsiteX1" fmla="*/ 2089 w 145458"/>
                    <a:gd name="connsiteY1" fmla="*/ 283378 h 301307"/>
                    <a:gd name="connsiteX2" fmla="*/ 111941 w 145458"/>
                    <a:gd name="connsiteY2" fmla="*/ 153201 h 301307"/>
                    <a:gd name="connsiteX3" fmla="*/ 5505 w 145458"/>
                    <a:gd name="connsiteY3" fmla="*/ 18383 h 301307"/>
                    <a:gd name="connsiteX4" fmla="*/ 26092 w 145458"/>
                    <a:gd name="connsiteY4" fmla="*/ 2089 h 301307"/>
                    <a:gd name="connsiteX5" fmla="*/ 145843 w 145458"/>
                    <a:gd name="connsiteY5" fmla="*/ 153727 h 301307"/>
                    <a:gd name="connsiteX6" fmla="*/ 22237 w 145458"/>
                    <a:gd name="connsiteY6" fmla="*/ 300372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22237" y="300372"/>
                      </a:moveTo>
                      <a:lnTo>
                        <a:pt x="2089" y="283378"/>
                      </a:lnTo>
                      <a:lnTo>
                        <a:pt x="111941" y="153201"/>
                      </a:lnTo>
                      <a:lnTo>
                        <a:pt x="5505" y="18383"/>
                      </a:lnTo>
                      <a:lnTo>
                        <a:pt x="26092" y="2089"/>
                      </a:lnTo>
                      <a:lnTo>
                        <a:pt x="145843" y="153727"/>
                      </a:lnTo>
                      <a:lnTo>
                        <a:pt x="22237" y="300372"/>
                      </a:lnTo>
                      <a:close/>
                    </a:path>
                  </a:pathLst>
                </a:custGeom>
                <a:solidFill>
                  <a:srgbClr val="0078D4"/>
                </a:solidFill>
                <a:ln w="51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9" name="Freeform: Shape 28">
                  <a:extLst>
                    <a:ext uri="{FF2B5EF4-FFF2-40B4-BE49-F238E27FC236}">
                      <a16:creationId xmlns:a16="http://schemas.microsoft.com/office/drawing/2014/main" id="{0EA4BB4B-3E83-438C-9E80-BD45EB9FE098}"/>
                    </a:ext>
                  </a:extLst>
                </p:cNvPr>
                <p:cNvSpPr/>
                <p:nvPr/>
              </p:nvSpPr>
              <p:spPr>
                <a:xfrm>
                  <a:off x="1619314" y="4920550"/>
                  <a:ext cx="145459" cy="301308"/>
                </a:xfrm>
                <a:custGeom>
                  <a:avLst/>
                  <a:gdLst>
                    <a:gd name="connsiteX0" fmla="*/ 121840 w 145458"/>
                    <a:gd name="connsiteY0" fmla="*/ 300285 h 301307"/>
                    <a:gd name="connsiteX1" fmla="*/ 2089 w 145458"/>
                    <a:gd name="connsiteY1" fmla="*/ 148734 h 301307"/>
                    <a:gd name="connsiteX2" fmla="*/ 125782 w 145458"/>
                    <a:gd name="connsiteY2" fmla="*/ 2089 h 301307"/>
                    <a:gd name="connsiteX3" fmla="*/ 145843 w 145458"/>
                    <a:gd name="connsiteY3" fmla="*/ 18996 h 301307"/>
                    <a:gd name="connsiteX4" fmla="*/ 35991 w 145458"/>
                    <a:gd name="connsiteY4" fmla="*/ 149260 h 301307"/>
                    <a:gd name="connsiteX5" fmla="*/ 142427 w 145458"/>
                    <a:gd name="connsiteY5" fmla="*/ 283991 h 301307"/>
                    <a:gd name="connsiteX6" fmla="*/ 121840 w 145458"/>
                    <a:gd name="connsiteY6" fmla="*/ 300285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121840" y="300285"/>
                      </a:moveTo>
                      <a:lnTo>
                        <a:pt x="2089" y="148734"/>
                      </a:lnTo>
                      <a:lnTo>
                        <a:pt x="125782" y="2089"/>
                      </a:lnTo>
                      <a:lnTo>
                        <a:pt x="145843" y="18996"/>
                      </a:lnTo>
                      <a:lnTo>
                        <a:pt x="35991" y="149260"/>
                      </a:lnTo>
                      <a:lnTo>
                        <a:pt x="142427" y="283991"/>
                      </a:lnTo>
                      <a:lnTo>
                        <a:pt x="121840" y="300285"/>
                      </a:lnTo>
                      <a:close/>
                    </a:path>
                  </a:pathLst>
                </a:custGeom>
                <a:solidFill>
                  <a:srgbClr val="0078D4"/>
                </a:solidFill>
                <a:ln w="51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0" name="Freeform: Shape 29">
                  <a:extLst>
                    <a:ext uri="{FF2B5EF4-FFF2-40B4-BE49-F238E27FC236}">
                      <a16:creationId xmlns:a16="http://schemas.microsoft.com/office/drawing/2014/main" id="{53BC5A54-13FE-440C-A603-EC6119DF8158}"/>
                    </a:ext>
                  </a:extLst>
                </p:cNvPr>
                <p:cNvSpPr/>
                <p:nvPr/>
              </p:nvSpPr>
              <p:spPr>
                <a:xfrm>
                  <a:off x="1823511" y="5026804"/>
                  <a:ext cx="93509" cy="93509"/>
                </a:xfrm>
                <a:custGeom>
                  <a:avLst/>
                  <a:gdLst>
                    <a:gd name="connsiteX0" fmla="*/ 48693 w 93509"/>
                    <a:gd name="connsiteY0" fmla="*/ 95297 h 93509"/>
                    <a:gd name="connsiteX1" fmla="*/ 95297 w 93509"/>
                    <a:gd name="connsiteY1" fmla="*/ 48693 h 93509"/>
                    <a:gd name="connsiteX2" fmla="*/ 48693 w 93509"/>
                    <a:gd name="connsiteY2" fmla="*/ 2089 h 93509"/>
                    <a:gd name="connsiteX3" fmla="*/ 2089 w 93509"/>
                    <a:gd name="connsiteY3" fmla="*/ 48693 h 93509"/>
                    <a:gd name="connsiteX4" fmla="*/ 48693 w 93509"/>
                    <a:gd name="connsiteY4" fmla="*/ 95297 h 93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509" h="93509">
                      <a:moveTo>
                        <a:pt x="48693" y="95297"/>
                      </a:moveTo>
                      <a:cubicBezTo>
                        <a:pt x="74432" y="95297"/>
                        <a:pt x="95297" y="74431"/>
                        <a:pt x="95297" y="48693"/>
                      </a:cubicBezTo>
                      <a:cubicBezTo>
                        <a:pt x="95297" y="22954"/>
                        <a:pt x="74432" y="2089"/>
                        <a:pt x="48693" y="2089"/>
                      </a:cubicBezTo>
                      <a:cubicBezTo>
                        <a:pt x="22954" y="2089"/>
                        <a:pt x="2089" y="22954"/>
                        <a:pt x="2089" y="48693"/>
                      </a:cubicBezTo>
                      <a:cubicBezTo>
                        <a:pt x="2089" y="74431"/>
                        <a:pt x="22954" y="95297"/>
                        <a:pt x="48693" y="95297"/>
                      </a:cubicBezTo>
                      <a:close/>
                    </a:path>
                  </a:pathLst>
                </a:custGeom>
                <a:solidFill>
                  <a:srgbClr val="50E6FF"/>
                </a:solidFill>
                <a:ln w="51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1" name="Freeform: Shape 30">
                  <a:extLst>
                    <a:ext uri="{FF2B5EF4-FFF2-40B4-BE49-F238E27FC236}">
                      <a16:creationId xmlns:a16="http://schemas.microsoft.com/office/drawing/2014/main" id="{9B85444E-D9DC-44DB-BEE2-11F956469D24}"/>
                    </a:ext>
                  </a:extLst>
                </p:cNvPr>
                <p:cNvSpPr/>
                <p:nvPr/>
              </p:nvSpPr>
              <p:spPr>
                <a:xfrm>
                  <a:off x="1746245" y="4950259"/>
                  <a:ext cx="249358" cy="244163"/>
                </a:xfrm>
                <a:custGeom>
                  <a:avLst/>
                  <a:gdLst>
                    <a:gd name="connsiteX0" fmla="*/ 245797 w 249358"/>
                    <a:gd name="connsiteY0" fmla="*/ 108787 h 244163"/>
                    <a:gd name="connsiteX1" fmla="*/ 210581 w 249358"/>
                    <a:gd name="connsiteY1" fmla="*/ 104670 h 244163"/>
                    <a:gd name="connsiteX2" fmla="*/ 209530 w 249358"/>
                    <a:gd name="connsiteY2" fmla="*/ 101079 h 244163"/>
                    <a:gd name="connsiteX3" fmla="*/ 201207 w 249358"/>
                    <a:gd name="connsiteY3" fmla="*/ 81631 h 244163"/>
                    <a:gd name="connsiteX4" fmla="*/ 199280 w 249358"/>
                    <a:gd name="connsiteY4" fmla="*/ 78302 h 244163"/>
                    <a:gd name="connsiteX5" fmla="*/ 218114 w 249358"/>
                    <a:gd name="connsiteY5" fmla="*/ 54562 h 244163"/>
                    <a:gd name="connsiteX6" fmla="*/ 218377 w 249358"/>
                    <a:gd name="connsiteY6" fmla="*/ 48868 h 244163"/>
                    <a:gd name="connsiteX7" fmla="*/ 200156 w 249358"/>
                    <a:gd name="connsiteY7" fmla="*/ 30647 h 244163"/>
                    <a:gd name="connsiteX8" fmla="*/ 194462 w 249358"/>
                    <a:gd name="connsiteY8" fmla="*/ 30909 h 244163"/>
                    <a:gd name="connsiteX9" fmla="*/ 170109 w 249358"/>
                    <a:gd name="connsiteY9" fmla="*/ 50182 h 244163"/>
                    <a:gd name="connsiteX10" fmla="*/ 166868 w 249358"/>
                    <a:gd name="connsiteY10" fmla="*/ 48430 h 244163"/>
                    <a:gd name="connsiteX11" fmla="*/ 147945 w 249358"/>
                    <a:gd name="connsiteY11" fmla="*/ 41159 h 244163"/>
                    <a:gd name="connsiteX12" fmla="*/ 144179 w 249358"/>
                    <a:gd name="connsiteY12" fmla="*/ 40195 h 244163"/>
                    <a:gd name="connsiteX13" fmla="*/ 140237 w 249358"/>
                    <a:gd name="connsiteY13" fmla="*/ 6293 h 244163"/>
                    <a:gd name="connsiteX14" fmla="*/ 136382 w 249358"/>
                    <a:gd name="connsiteY14" fmla="*/ 2089 h 244163"/>
                    <a:gd name="connsiteX15" fmla="*/ 110627 w 249358"/>
                    <a:gd name="connsiteY15" fmla="*/ 2089 h 244163"/>
                    <a:gd name="connsiteX16" fmla="*/ 106773 w 249358"/>
                    <a:gd name="connsiteY16" fmla="*/ 6293 h 244163"/>
                    <a:gd name="connsiteX17" fmla="*/ 102656 w 249358"/>
                    <a:gd name="connsiteY17" fmla="*/ 41422 h 244163"/>
                    <a:gd name="connsiteX18" fmla="*/ 99239 w 249358"/>
                    <a:gd name="connsiteY18" fmla="*/ 42561 h 244163"/>
                    <a:gd name="connsiteX19" fmla="*/ 81544 w 249358"/>
                    <a:gd name="connsiteY19" fmla="*/ 50707 h 244163"/>
                    <a:gd name="connsiteX20" fmla="*/ 78215 w 249358"/>
                    <a:gd name="connsiteY20" fmla="*/ 52722 h 244163"/>
                    <a:gd name="connsiteX21" fmla="*/ 52022 w 249358"/>
                    <a:gd name="connsiteY21" fmla="*/ 32049 h 244163"/>
                    <a:gd name="connsiteX22" fmla="*/ 46328 w 249358"/>
                    <a:gd name="connsiteY22" fmla="*/ 31786 h 244163"/>
                    <a:gd name="connsiteX23" fmla="*/ 28107 w 249358"/>
                    <a:gd name="connsiteY23" fmla="*/ 50006 h 244163"/>
                    <a:gd name="connsiteX24" fmla="*/ 28369 w 249358"/>
                    <a:gd name="connsiteY24" fmla="*/ 55701 h 244163"/>
                    <a:gd name="connsiteX25" fmla="*/ 50007 w 249358"/>
                    <a:gd name="connsiteY25" fmla="*/ 83120 h 244163"/>
                    <a:gd name="connsiteX26" fmla="*/ 48430 w 249358"/>
                    <a:gd name="connsiteY26" fmla="*/ 86361 h 244163"/>
                    <a:gd name="connsiteX27" fmla="*/ 42561 w 249358"/>
                    <a:gd name="connsiteY27" fmla="*/ 101254 h 244163"/>
                    <a:gd name="connsiteX28" fmla="*/ 41510 w 249358"/>
                    <a:gd name="connsiteY28" fmla="*/ 104845 h 244163"/>
                    <a:gd name="connsiteX29" fmla="*/ 6294 w 249358"/>
                    <a:gd name="connsiteY29" fmla="*/ 108963 h 244163"/>
                    <a:gd name="connsiteX30" fmla="*/ 2089 w 249358"/>
                    <a:gd name="connsiteY30" fmla="*/ 112817 h 244163"/>
                    <a:gd name="connsiteX31" fmla="*/ 2089 w 249358"/>
                    <a:gd name="connsiteY31" fmla="*/ 138572 h 244163"/>
                    <a:gd name="connsiteX32" fmla="*/ 6294 w 249358"/>
                    <a:gd name="connsiteY32" fmla="*/ 142426 h 244163"/>
                    <a:gd name="connsiteX33" fmla="*/ 41597 w 249358"/>
                    <a:gd name="connsiteY33" fmla="*/ 146544 h 244163"/>
                    <a:gd name="connsiteX34" fmla="*/ 42648 w 249358"/>
                    <a:gd name="connsiteY34" fmla="*/ 150135 h 244163"/>
                    <a:gd name="connsiteX35" fmla="*/ 48518 w 249358"/>
                    <a:gd name="connsiteY35" fmla="*/ 164765 h 244163"/>
                    <a:gd name="connsiteX36" fmla="*/ 50182 w 249358"/>
                    <a:gd name="connsiteY36" fmla="*/ 168006 h 244163"/>
                    <a:gd name="connsiteX37" fmla="*/ 28369 w 249358"/>
                    <a:gd name="connsiteY37" fmla="*/ 195600 h 244163"/>
                    <a:gd name="connsiteX38" fmla="*/ 28107 w 249358"/>
                    <a:gd name="connsiteY38" fmla="*/ 201295 h 244163"/>
                    <a:gd name="connsiteX39" fmla="*/ 46328 w 249358"/>
                    <a:gd name="connsiteY39" fmla="*/ 219516 h 244163"/>
                    <a:gd name="connsiteX40" fmla="*/ 52022 w 249358"/>
                    <a:gd name="connsiteY40" fmla="*/ 219253 h 244163"/>
                    <a:gd name="connsiteX41" fmla="*/ 78565 w 249358"/>
                    <a:gd name="connsiteY41" fmla="*/ 198229 h 244163"/>
                    <a:gd name="connsiteX42" fmla="*/ 81894 w 249358"/>
                    <a:gd name="connsiteY42" fmla="*/ 200244 h 244163"/>
                    <a:gd name="connsiteX43" fmla="*/ 98888 w 249358"/>
                    <a:gd name="connsiteY43" fmla="*/ 207952 h 244163"/>
                    <a:gd name="connsiteX44" fmla="*/ 102305 w 249358"/>
                    <a:gd name="connsiteY44" fmla="*/ 209091 h 244163"/>
                    <a:gd name="connsiteX45" fmla="*/ 106247 w 249358"/>
                    <a:gd name="connsiteY45" fmla="*/ 242818 h 244163"/>
                    <a:gd name="connsiteX46" fmla="*/ 110102 w 249358"/>
                    <a:gd name="connsiteY46" fmla="*/ 247023 h 244163"/>
                    <a:gd name="connsiteX47" fmla="*/ 135857 w 249358"/>
                    <a:gd name="connsiteY47" fmla="*/ 247023 h 244163"/>
                    <a:gd name="connsiteX48" fmla="*/ 139711 w 249358"/>
                    <a:gd name="connsiteY48" fmla="*/ 242818 h 244163"/>
                    <a:gd name="connsiteX49" fmla="*/ 143478 w 249358"/>
                    <a:gd name="connsiteY49" fmla="*/ 210581 h 244163"/>
                    <a:gd name="connsiteX50" fmla="*/ 147245 w 249358"/>
                    <a:gd name="connsiteY50" fmla="*/ 209617 h 244163"/>
                    <a:gd name="connsiteX51" fmla="*/ 166167 w 249358"/>
                    <a:gd name="connsiteY51" fmla="*/ 202433 h 244163"/>
                    <a:gd name="connsiteX52" fmla="*/ 169408 w 249358"/>
                    <a:gd name="connsiteY52" fmla="*/ 200769 h 244163"/>
                    <a:gd name="connsiteX53" fmla="*/ 193411 w 249358"/>
                    <a:gd name="connsiteY53" fmla="*/ 219779 h 244163"/>
                    <a:gd name="connsiteX54" fmla="*/ 199105 w 249358"/>
                    <a:gd name="connsiteY54" fmla="*/ 220042 h 244163"/>
                    <a:gd name="connsiteX55" fmla="*/ 217326 w 249358"/>
                    <a:gd name="connsiteY55" fmla="*/ 201820 h 244163"/>
                    <a:gd name="connsiteX56" fmla="*/ 217063 w 249358"/>
                    <a:gd name="connsiteY56" fmla="*/ 196126 h 244163"/>
                    <a:gd name="connsiteX57" fmla="*/ 198755 w 249358"/>
                    <a:gd name="connsiteY57" fmla="*/ 172999 h 244163"/>
                    <a:gd name="connsiteX58" fmla="*/ 200769 w 249358"/>
                    <a:gd name="connsiteY58" fmla="*/ 169670 h 244163"/>
                    <a:gd name="connsiteX59" fmla="*/ 209355 w 249358"/>
                    <a:gd name="connsiteY59" fmla="*/ 150135 h 244163"/>
                    <a:gd name="connsiteX60" fmla="*/ 210405 w 249358"/>
                    <a:gd name="connsiteY60" fmla="*/ 146544 h 244163"/>
                    <a:gd name="connsiteX61" fmla="*/ 245797 w 249358"/>
                    <a:gd name="connsiteY61" fmla="*/ 142426 h 244163"/>
                    <a:gd name="connsiteX62" fmla="*/ 250001 w 249358"/>
                    <a:gd name="connsiteY62" fmla="*/ 138572 h 244163"/>
                    <a:gd name="connsiteX63" fmla="*/ 250001 w 249358"/>
                    <a:gd name="connsiteY63" fmla="*/ 112817 h 244163"/>
                    <a:gd name="connsiteX64" fmla="*/ 245797 w 249358"/>
                    <a:gd name="connsiteY64" fmla="*/ 108787 h 244163"/>
                    <a:gd name="connsiteX65" fmla="*/ 125958 w 249358"/>
                    <a:gd name="connsiteY65" fmla="*/ 183161 h 244163"/>
                    <a:gd name="connsiteX66" fmla="*/ 68053 w 249358"/>
                    <a:gd name="connsiteY66" fmla="*/ 125256 h 244163"/>
                    <a:gd name="connsiteX67" fmla="*/ 125958 w 249358"/>
                    <a:gd name="connsiteY67" fmla="*/ 67352 h 244163"/>
                    <a:gd name="connsiteX68" fmla="*/ 183862 w 249358"/>
                    <a:gd name="connsiteY68" fmla="*/ 125256 h 244163"/>
                    <a:gd name="connsiteX69" fmla="*/ 125958 w 249358"/>
                    <a:gd name="connsiteY69" fmla="*/ 183161 h 244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49358" h="244163">
                      <a:moveTo>
                        <a:pt x="245797" y="108787"/>
                      </a:moveTo>
                      <a:lnTo>
                        <a:pt x="210581" y="104670"/>
                      </a:lnTo>
                      <a:lnTo>
                        <a:pt x="209530" y="101079"/>
                      </a:lnTo>
                      <a:cubicBezTo>
                        <a:pt x="207602" y="94333"/>
                        <a:pt x="204799" y="87763"/>
                        <a:pt x="201207" y="81631"/>
                      </a:cubicBezTo>
                      <a:lnTo>
                        <a:pt x="199280" y="78302"/>
                      </a:lnTo>
                      <a:lnTo>
                        <a:pt x="218114" y="54562"/>
                      </a:lnTo>
                      <a:cubicBezTo>
                        <a:pt x="219604" y="52635"/>
                        <a:pt x="219692" y="50182"/>
                        <a:pt x="218377" y="48868"/>
                      </a:cubicBezTo>
                      <a:lnTo>
                        <a:pt x="200156" y="30647"/>
                      </a:lnTo>
                      <a:cubicBezTo>
                        <a:pt x="198755" y="29245"/>
                        <a:pt x="196302" y="29333"/>
                        <a:pt x="194462" y="30909"/>
                      </a:cubicBezTo>
                      <a:lnTo>
                        <a:pt x="170109" y="50182"/>
                      </a:lnTo>
                      <a:lnTo>
                        <a:pt x="166868" y="48430"/>
                      </a:lnTo>
                      <a:cubicBezTo>
                        <a:pt x="161086" y="45364"/>
                        <a:pt x="154691" y="42911"/>
                        <a:pt x="147945" y="41159"/>
                      </a:cubicBezTo>
                      <a:lnTo>
                        <a:pt x="144179" y="40195"/>
                      </a:lnTo>
                      <a:lnTo>
                        <a:pt x="140237" y="6293"/>
                      </a:lnTo>
                      <a:cubicBezTo>
                        <a:pt x="139974" y="3928"/>
                        <a:pt x="138309" y="2089"/>
                        <a:pt x="136382" y="2089"/>
                      </a:cubicBezTo>
                      <a:lnTo>
                        <a:pt x="110627" y="2089"/>
                      </a:lnTo>
                      <a:cubicBezTo>
                        <a:pt x="108700" y="2089"/>
                        <a:pt x="107036" y="3928"/>
                        <a:pt x="106773" y="6293"/>
                      </a:cubicBezTo>
                      <a:lnTo>
                        <a:pt x="102656" y="41422"/>
                      </a:lnTo>
                      <a:lnTo>
                        <a:pt x="99239" y="42561"/>
                      </a:lnTo>
                      <a:cubicBezTo>
                        <a:pt x="93195" y="44488"/>
                        <a:pt x="87238" y="47203"/>
                        <a:pt x="81544" y="50707"/>
                      </a:cubicBezTo>
                      <a:lnTo>
                        <a:pt x="78215" y="52722"/>
                      </a:lnTo>
                      <a:lnTo>
                        <a:pt x="52022" y="32049"/>
                      </a:lnTo>
                      <a:cubicBezTo>
                        <a:pt x="50095" y="30559"/>
                        <a:pt x="47642" y="30471"/>
                        <a:pt x="46328" y="31786"/>
                      </a:cubicBezTo>
                      <a:lnTo>
                        <a:pt x="28107" y="50006"/>
                      </a:lnTo>
                      <a:cubicBezTo>
                        <a:pt x="26705" y="51408"/>
                        <a:pt x="26880" y="53861"/>
                        <a:pt x="28369" y="55701"/>
                      </a:cubicBezTo>
                      <a:lnTo>
                        <a:pt x="50007" y="83120"/>
                      </a:lnTo>
                      <a:lnTo>
                        <a:pt x="48430" y="86361"/>
                      </a:lnTo>
                      <a:cubicBezTo>
                        <a:pt x="45977" y="91180"/>
                        <a:pt x="44050" y="96173"/>
                        <a:pt x="42561" y="101254"/>
                      </a:cubicBezTo>
                      <a:lnTo>
                        <a:pt x="41510" y="104845"/>
                      </a:lnTo>
                      <a:lnTo>
                        <a:pt x="6294" y="108963"/>
                      </a:lnTo>
                      <a:cubicBezTo>
                        <a:pt x="3929" y="109225"/>
                        <a:pt x="2089" y="110890"/>
                        <a:pt x="2089" y="112817"/>
                      </a:cubicBezTo>
                      <a:lnTo>
                        <a:pt x="2089" y="138572"/>
                      </a:lnTo>
                      <a:cubicBezTo>
                        <a:pt x="2089" y="140499"/>
                        <a:pt x="3929" y="142163"/>
                        <a:pt x="6294" y="142426"/>
                      </a:cubicBezTo>
                      <a:lnTo>
                        <a:pt x="41597" y="146544"/>
                      </a:lnTo>
                      <a:lnTo>
                        <a:pt x="42648" y="150135"/>
                      </a:lnTo>
                      <a:cubicBezTo>
                        <a:pt x="44138" y="155041"/>
                        <a:pt x="46065" y="160034"/>
                        <a:pt x="48518" y="164765"/>
                      </a:cubicBezTo>
                      <a:lnTo>
                        <a:pt x="50182" y="168006"/>
                      </a:lnTo>
                      <a:lnTo>
                        <a:pt x="28369" y="195600"/>
                      </a:lnTo>
                      <a:cubicBezTo>
                        <a:pt x="26880" y="197528"/>
                        <a:pt x="26793" y="199981"/>
                        <a:pt x="28107" y="201295"/>
                      </a:cubicBezTo>
                      <a:lnTo>
                        <a:pt x="46328" y="219516"/>
                      </a:lnTo>
                      <a:cubicBezTo>
                        <a:pt x="47730" y="220918"/>
                        <a:pt x="50182" y="220742"/>
                        <a:pt x="52022" y="219253"/>
                      </a:cubicBezTo>
                      <a:lnTo>
                        <a:pt x="78565" y="198229"/>
                      </a:lnTo>
                      <a:lnTo>
                        <a:pt x="81894" y="200244"/>
                      </a:lnTo>
                      <a:cubicBezTo>
                        <a:pt x="87326" y="203485"/>
                        <a:pt x="93107" y="206113"/>
                        <a:pt x="98888" y="207952"/>
                      </a:cubicBezTo>
                      <a:lnTo>
                        <a:pt x="102305" y="209091"/>
                      </a:lnTo>
                      <a:lnTo>
                        <a:pt x="106247" y="242818"/>
                      </a:lnTo>
                      <a:cubicBezTo>
                        <a:pt x="106510" y="245183"/>
                        <a:pt x="108174" y="247023"/>
                        <a:pt x="110102" y="247023"/>
                      </a:cubicBezTo>
                      <a:lnTo>
                        <a:pt x="135857" y="247023"/>
                      </a:lnTo>
                      <a:cubicBezTo>
                        <a:pt x="137784" y="247023"/>
                        <a:pt x="139448" y="245183"/>
                        <a:pt x="139711" y="242818"/>
                      </a:cubicBezTo>
                      <a:lnTo>
                        <a:pt x="143478" y="210581"/>
                      </a:lnTo>
                      <a:lnTo>
                        <a:pt x="147245" y="209617"/>
                      </a:lnTo>
                      <a:cubicBezTo>
                        <a:pt x="153903" y="207952"/>
                        <a:pt x="160298" y="205499"/>
                        <a:pt x="166167" y="202433"/>
                      </a:cubicBezTo>
                      <a:lnTo>
                        <a:pt x="169408" y="200769"/>
                      </a:lnTo>
                      <a:lnTo>
                        <a:pt x="193411" y="219779"/>
                      </a:lnTo>
                      <a:cubicBezTo>
                        <a:pt x="195338" y="221268"/>
                        <a:pt x="197791" y="221355"/>
                        <a:pt x="199105" y="220042"/>
                      </a:cubicBezTo>
                      <a:lnTo>
                        <a:pt x="217326" y="201820"/>
                      </a:lnTo>
                      <a:cubicBezTo>
                        <a:pt x="218728" y="200419"/>
                        <a:pt x="218640" y="197966"/>
                        <a:pt x="217063" y="196126"/>
                      </a:cubicBezTo>
                      <a:lnTo>
                        <a:pt x="198755" y="172999"/>
                      </a:lnTo>
                      <a:lnTo>
                        <a:pt x="200769" y="169670"/>
                      </a:lnTo>
                      <a:cubicBezTo>
                        <a:pt x="204536" y="163363"/>
                        <a:pt x="207427" y="156793"/>
                        <a:pt x="209355" y="150135"/>
                      </a:cubicBezTo>
                      <a:lnTo>
                        <a:pt x="210405" y="146544"/>
                      </a:lnTo>
                      <a:lnTo>
                        <a:pt x="245797" y="142426"/>
                      </a:lnTo>
                      <a:cubicBezTo>
                        <a:pt x="248162" y="142163"/>
                        <a:pt x="250001" y="140499"/>
                        <a:pt x="250001" y="138572"/>
                      </a:cubicBezTo>
                      <a:lnTo>
                        <a:pt x="250001" y="112817"/>
                      </a:lnTo>
                      <a:cubicBezTo>
                        <a:pt x="250001" y="110715"/>
                        <a:pt x="248162" y="109050"/>
                        <a:pt x="245797" y="108787"/>
                      </a:cubicBezTo>
                      <a:close/>
                      <a:moveTo>
                        <a:pt x="125958" y="183161"/>
                      </a:moveTo>
                      <a:cubicBezTo>
                        <a:pt x="93983" y="183161"/>
                        <a:pt x="68053" y="157144"/>
                        <a:pt x="68053" y="125256"/>
                      </a:cubicBezTo>
                      <a:cubicBezTo>
                        <a:pt x="68053" y="93282"/>
                        <a:pt x="94071" y="67352"/>
                        <a:pt x="125958" y="67352"/>
                      </a:cubicBezTo>
                      <a:cubicBezTo>
                        <a:pt x="157844" y="67352"/>
                        <a:pt x="183862" y="93369"/>
                        <a:pt x="183862" y="125256"/>
                      </a:cubicBezTo>
                      <a:cubicBezTo>
                        <a:pt x="183862" y="157144"/>
                        <a:pt x="157844" y="183161"/>
                        <a:pt x="125958" y="183161"/>
                      </a:cubicBezTo>
                      <a:close/>
                    </a:path>
                  </a:pathLst>
                </a:custGeom>
                <a:solidFill>
                  <a:srgbClr val="0078D7"/>
                </a:solidFill>
                <a:ln w="51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126" name="Group 125">
              <a:extLst>
                <a:ext uri="{FF2B5EF4-FFF2-40B4-BE49-F238E27FC236}">
                  <a16:creationId xmlns:a16="http://schemas.microsoft.com/office/drawing/2014/main" id="{3FD08B31-6A93-4565-9BE4-D9881ED0A832}"/>
                </a:ext>
              </a:extLst>
            </p:cNvPr>
            <p:cNvGrpSpPr/>
            <p:nvPr/>
          </p:nvGrpSpPr>
          <p:grpSpPr>
            <a:xfrm>
              <a:off x="3167063" y="4147068"/>
              <a:ext cx="1737360" cy="1737360"/>
              <a:chOff x="7552123" y="135561"/>
              <a:chExt cx="1737360" cy="1737360"/>
            </a:xfrm>
          </p:grpSpPr>
          <p:sp>
            <p:nvSpPr>
              <p:cNvPr id="127" name="Rounded Rectangle 5">
                <a:extLst>
                  <a:ext uri="{FF2B5EF4-FFF2-40B4-BE49-F238E27FC236}">
                    <a16:creationId xmlns:a16="http://schemas.microsoft.com/office/drawing/2014/main" id="{D45DEC1E-1099-4D7A-8F31-23746A73C0A7}"/>
                  </a:ext>
                </a:extLst>
              </p:cNvPr>
              <p:cNvSpPr/>
              <p:nvPr/>
            </p:nvSpPr>
            <p:spPr bwMode="auto">
              <a:xfrm>
                <a:off x="7552123" y="135561"/>
                <a:ext cx="1737360" cy="1737360"/>
              </a:xfrm>
              <a:prstGeom prst="rect">
                <a:avLst/>
              </a:prstGeom>
              <a:solidFill>
                <a:schemeClr val="bg1"/>
              </a:solidFill>
              <a:ln>
                <a:noFill/>
              </a:ln>
              <a:effectLst>
                <a:outerShdw blurRad="152400" sx="102000" sy="102000" algn="ctr" rotWithShape="0">
                  <a:schemeClr val="accent6">
                    <a:alpha val="50000"/>
                  </a:scheme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Semibold"/>
                  <a:ea typeface="+mn-ea"/>
                  <a:cs typeface="+mn-cs"/>
                </a:endParaRPr>
              </a:p>
            </p:txBody>
          </p:sp>
          <p:pic>
            <p:nvPicPr>
              <p:cNvPr id="128" name="Graphic 127">
                <a:extLst>
                  <a:ext uri="{FF2B5EF4-FFF2-40B4-BE49-F238E27FC236}">
                    <a16:creationId xmlns:a16="http://schemas.microsoft.com/office/drawing/2014/main" id="{1DDA7181-0A0B-4137-AA1F-66F5DEF2FAA4}"/>
                  </a:ext>
                </a:extLst>
              </p:cNvPr>
              <p:cNvPicPr>
                <a:picLocks noChangeAspect="1"/>
              </p:cNvPicPr>
              <p:nvPr/>
            </p:nvPicPr>
            <p:blipFill rotWithShape="1">
              <a:blip r:embed="rId11">
                <a:extLst>
                  <a:ext uri="{96DAC541-7B7A-43D3-8B79-37D633B846F1}">
                    <asvg:svgBlip xmlns:asvg="http://schemas.microsoft.com/office/drawing/2016/SVG/main" r:embed="rId12"/>
                  </a:ext>
                </a:extLst>
              </a:blip>
              <a:srcRect l="9333" t="18330" r="9333" b="18330"/>
              <a:stretch/>
            </p:blipFill>
            <p:spPr>
              <a:xfrm>
                <a:off x="7936554" y="627119"/>
                <a:ext cx="968498" cy="754245"/>
              </a:xfrm>
              <a:prstGeom prst="rect">
                <a:avLst/>
              </a:prstGeom>
            </p:spPr>
          </p:pic>
        </p:grpSp>
        <p:cxnSp>
          <p:nvCxnSpPr>
            <p:cNvPr id="129" name="Straight Arrow Connector 128">
              <a:extLst>
                <a:ext uri="{FF2B5EF4-FFF2-40B4-BE49-F238E27FC236}">
                  <a16:creationId xmlns:a16="http://schemas.microsoft.com/office/drawing/2014/main" id="{B902C42A-F7A4-46DA-8C1F-EB4BF1CCDBC8}"/>
                </a:ext>
              </a:extLst>
            </p:cNvPr>
            <p:cNvCxnSpPr>
              <a:cxnSpLocks/>
            </p:cNvCxnSpPr>
            <p:nvPr/>
          </p:nvCxnSpPr>
          <p:spPr>
            <a:xfrm>
              <a:off x="2479967" y="4871074"/>
              <a:ext cx="539421" cy="0"/>
            </a:xfrm>
            <a:prstGeom prst="straightConnector1">
              <a:avLst/>
            </a:prstGeom>
            <a:ln w="19050">
              <a:solidFill>
                <a:schemeClr val="accent6"/>
              </a:solidFill>
              <a:headEnd type="none"/>
              <a:tailEnd type="arrow" w="lg" len="med"/>
            </a:ln>
          </p:spPr>
          <p:style>
            <a:lnRef idx="1">
              <a:schemeClr val="accent1"/>
            </a:lnRef>
            <a:fillRef idx="0">
              <a:schemeClr val="accent1"/>
            </a:fillRef>
            <a:effectRef idx="0">
              <a:schemeClr val="accent1"/>
            </a:effectRef>
            <a:fontRef idx="minor">
              <a:schemeClr val="tx1"/>
            </a:fontRef>
          </p:style>
        </p:cxnSp>
        <p:cxnSp>
          <p:nvCxnSpPr>
            <p:cNvPr id="130" name="Straight Arrow Connector 129">
              <a:extLst>
                <a:ext uri="{FF2B5EF4-FFF2-40B4-BE49-F238E27FC236}">
                  <a16:creationId xmlns:a16="http://schemas.microsoft.com/office/drawing/2014/main" id="{A97E5FE0-B2C9-4AB5-9D7B-FEFB912B675C}"/>
                </a:ext>
              </a:extLst>
            </p:cNvPr>
            <p:cNvCxnSpPr>
              <a:cxnSpLocks/>
            </p:cNvCxnSpPr>
            <p:nvPr/>
          </p:nvCxnSpPr>
          <p:spPr>
            <a:xfrm>
              <a:off x="2479967" y="5090336"/>
              <a:ext cx="539421" cy="0"/>
            </a:xfrm>
            <a:prstGeom prst="straightConnector1">
              <a:avLst/>
            </a:prstGeom>
            <a:ln w="19050">
              <a:solidFill>
                <a:schemeClr val="accent6"/>
              </a:solidFill>
              <a:headEnd type="arrow" w="lg" len="med"/>
              <a:tailEnd type="none"/>
            </a:ln>
          </p:spPr>
          <p:style>
            <a:lnRef idx="1">
              <a:schemeClr val="accent1"/>
            </a:lnRef>
            <a:fillRef idx="0">
              <a:schemeClr val="accent1"/>
            </a:fillRef>
            <a:effectRef idx="0">
              <a:schemeClr val="accent1"/>
            </a:effectRef>
            <a:fontRef idx="minor">
              <a:schemeClr val="tx1"/>
            </a:fontRef>
          </p:style>
        </p:cxnSp>
      </p:grpSp>
      <p:grpSp>
        <p:nvGrpSpPr>
          <p:cNvPr id="133" name="Group 132">
            <a:extLst>
              <a:ext uri="{FF2B5EF4-FFF2-40B4-BE49-F238E27FC236}">
                <a16:creationId xmlns:a16="http://schemas.microsoft.com/office/drawing/2014/main" id="{3457820C-AF0D-4423-B9F7-2FE6D8998A4B}"/>
              </a:ext>
            </a:extLst>
          </p:cNvPr>
          <p:cNvGrpSpPr/>
          <p:nvPr/>
        </p:nvGrpSpPr>
        <p:grpSpPr>
          <a:xfrm rot="5400000">
            <a:off x="3810594" y="3756659"/>
            <a:ext cx="450298" cy="219262"/>
            <a:chOff x="3795877" y="3707050"/>
            <a:chExt cx="539421" cy="219262"/>
          </a:xfrm>
        </p:grpSpPr>
        <p:cxnSp>
          <p:nvCxnSpPr>
            <p:cNvPr id="131" name="Straight Arrow Connector 130">
              <a:extLst>
                <a:ext uri="{FF2B5EF4-FFF2-40B4-BE49-F238E27FC236}">
                  <a16:creationId xmlns:a16="http://schemas.microsoft.com/office/drawing/2014/main" id="{99028D74-CF73-425C-A55C-BE848167897B}"/>
                </a:ext>
              </a:extLst>
            </p:cNvPr>
            <p:cNvCxnSpPr>
              <a:cxnSpLocks/>
            </p:cNvCxnSpPr>
            <p:nvPr/>
          </p:nvCxnSpPr>
          <p:spPr>
            <a:xfrm>
              <a:off x="3795877" y="3707050"/>
              <a:ext cx="539421" cy="0"/>
            </a:xfrm>
            <a:prstGeom prst="straightConnector1">
              <a:avLst/>
            </a:prstGeom>
            <a:ln w="19050">
              <a:solidFill>
                <a:schemeClr val="accent6"/>
              </a:solidFill>
              <a:headEnd type="none"/>
              <a:tailEnd type="arrow" w="lg" len="med"/>
            </a:ln>
          </p:spPr>
          <p:style>
            <a:lnRef idx="1">
              <a:schemeClr val="accent1"/>
            </a:lnRef>
            <a:fillRef idx="0">
              <a:schemeClr val="accent1"/>
            </a:fillRef>
            <a:effectRef idx="0">
              <a:schemeClr val="accent1"/>
            </a:effectRef>
            <a:fontRef idx="minor">
              <a:schemeClr val="tx1"/>
            </a:fontRef>
          </p:style>
        </p:cxnSp>
        <p:cxnSp>
          <p:nvCxnSpPr>
            <p:cNvPr id="132" name="Straight Arrow Connector 131">
              <a:extLst>
                <a:ext uri="{FF2B5EF4-FFF2-40B4-BE49-F238E27FC236}">
                  <a16:creationId xmlns:a16="http://schemas.microsoft.com/office/drawing/2014/main" id="{BD42483B-8FA5-418B-AAB9-EB7A3D1D169A}"/>
                </a:ext>
              </a:extLst>
            </p:cNvPr>
            <p:cNvCxnSpPr>
              <a:cxnSpLocks/>
            </p:cNvCxnSpPr>
            <p:nvPr/>
          </p:nvCxnSpPr>
          <p:spPr>
            <a:xfrm>
              <a:off x="3795877" y="3926312"/>
              <a:ext cx="539421" cy="0"/>
            </a:xfrm>
            <a:prstGeom prst="straightConnector1">
              <a:avLst/>
            </a:prstGeom>
            <a:ln w="19050">
              <a:solidFill>
                <a:schemeClr val="accent6"/>
              </a:solidFill>
              <a:headEnd type="arrow" w="lg" len="med"/>
              <a:tailEnd type="none"/>
            </a:ln>
          </p:spPr>
          <p:style>
            <a:lnRef idx="1">
              <a:schemeClr val="accent1"/>
            </a:lnRef>
            <a:fillRef idx="0">
              <a:schemeClr val="accent1"/>
            </a:fillRef>
            <a:effectRef idx="0">
              <a:schemeClr val="accent1"/>
            </a:effectRef>
            <a:fontRef idx="minor">
              <a:schemeClr val="tx1"/>
            </a:fontRef>
          </p:style>
        </p:cxnSp>
      </p:grpSp>
      <p:grpSp>
        <p:nvGrpSpPr>
          <p:cNvPr id="137" name="Group 136">
            <a:extLst>
              <a:ext uri="{FF2B5EF4-FFF2-40B4-BE49-F238E27FC236}">
                <a16:creationId xmlns:a16="http://schemas.microsoft.com/office/drawing/2014/main" id="{A9669FB4-956D-4052-B569-5F46D87BD0E4}"/>
              </a:ext>
            </a:extLst>
          </p:cNvPr>
          <p:cNvGrpSpPr/>
          <p:nvPr/>
        </p:nvGrpSpPr>
        <p:grpSpPr>
          <a:xfrm>
            <a:off x="4908445" y="2723177"/>
            <a:ext cx="471164" cy="2282662"/>
            <a:chOff x="5059570" y="2723177"/>
            <a:chExt cx="690611" cy="2282662"/>
          </a:xfrm>
        </p:grpSpPr>
        <p:sp>
          <p:nvSpPr>
            <p:cNvPr id="2" name="Rectangle 1">
              <a:extLst>
                <a:ext uri="{FF2B5EF4-FFF2-40B4-BE49-F238E27FC236}">
                  <a16:creationId xmlns:a16="http://schemas.microsoft.com/office/drawing/2014/main" id="{DE67CD4E-8359-40EB-BFB6-AE420B3B5CBD}"/>
                </a:ext>
              </a:extLst>
            </p:cNvPr>
            <p:cNvSpPr/>
            <p:nvPr/>
          </p:nvSpPr>
          <p:spPr bwMode="auto">
            <a:xfrm>
              <a:off x="5059570" y="2723177"/>
              <a:ext cx="239504" cy="2282662"/>
            </a:xfrm>
            <a:custGeom>
              <a:avLst/>
              <a:gdLst>
                <a:gd name="connsiteX0" fmla="*/ 0 w 553539"/>
                <a:gd name="connsiteY0" fmla="*/ 0 h 2282662"/>
                <a:gd name="connsiteX1" fmla="*/ 553539 w 553539"/>
                <a:gd name="connsiteY1" fmla="*/ 0 h 2282662"/>
                <a:gd name="connsiteX2" fmla="*/ 553539 w 553539"/>
                <a:gd name="connsiteY2" fmla="*/ 2282662 h 2282662"/>
                <a:gd name="connsiteX3" fmla="*/ 0 w 553539"/>
                <a:gd name="connsiteY3" fmla="*/ 2282662 h 2282662"/>
                <a:gd name="connsiteX4" fmla="*/ 0 w 553539"/>
                <a:gd name="connsiteY4" fmla="*/ 0 h 2282662"/>
                <a:gd name="connsiteX0" fmla="*/ 0 w 553539"/>
                <a:gd name="connsiteY0" fmla="*/ 0 h 2282662"/>
                <a:gd name="connsiteX1" fmla="*/ 553539 w 553539"/>
                <a:gd name="connsiteY1" fmla="*/ 0 h 2282662"/>
                <a:gd name="connsiteX2" fmla="*/ 553539 w 553539"/>
                <a:gd name="connsiteY2" fmla="*/ 2282662 h 2282662"/>
                <a:gd name="connsiteX3" fmla="*/ 0 w 553539"/>
                <a:gd name="connsiteY3" fmla="*/ 2282662 h 2282662"/>
                <a:gd name="connsiteX4" fmla="*/ 91440 w 553539"/>
                <a:gd name="connsiteY4" fmla="*/ 91440 h 2282662"/>
                <a:gd name="connsiteX0" fmla="*/ 0 w 553539"/>
                <a:gd name="connsiteY0" fmla="*/ 0 h 2282662"/>
                <a:gd name="connsiteX1" fmla="*/ 553539 w 553539"/>
                <a:gd name="connsiteY1" fmla="*/ 0 h 2282662"/>
                <a:gd name="connsiteX2" fmla="*/ 553539 w 553539"/>
                <a:gd name="connsiteY2" fmla="*/ 2282662 h 2282662"/>
                <a:gd name="connsiteX3" fmla="*/ 0 w 553539"/>
                <a:gd name="connsiteY3" fmla="*/ 2282662 h 2282662"/>
              </a:gdLst>
              <a:ahLst/>
              <a:cxnLst>
                <a:cxn ang="0">
                  <a:pos x="connsiteX0" y="connsiteY0"/>
                </a:cxn>
                <a:cxn ang="0">
                  <a:pos x="connsiteX1" y="connsiteY1"/>
                </a:cxn>
                <a:cxn ang="0">
                  <a:pos x="connsiteX2" y="connsiteY2"/>
                </a:cxn>
                <a:cxn ang="0">
                  <a:pos x="connsiteX3" y="connsiteY3"/>
                </a:cxn>
              </a:cxnLst>
              <a:rect l="l" t="t" r="r" b="b"/>
              <a:pathLst>
                <a:path w="553539" h="2282662">
                  <a:moveTo>
                    <a:pt x="0" y="0"/>
                  </a:moveTo>
                  <a:lnTo>
                    <a:pt x="553539" y="0"/>
                  </a:lnTo>
                  <a:lnTo>
                    <a:pt x="553539" y="2282662"/>
                  </a:lnTo>
                  <a:lnTo>
                    <a:pt x="0" y="2282662"/>
                  </a:lnTo>
                </a:path>
              </a:pathLst>
            </a:cu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34" name="Straight Arrow Connector 133">
              <a:extLst>
                <a:ext uri="{FF2B5EF4-FFF2-40B4-BE49-F238E27FC236}">
                  <a16:creationId xmlns:a16="http://schemas.microsoft.com/office/drawing/2014/main" id="{49FBF8B0-8777-4FFE-9725-08EF5DC0EFED}"/>
                </a:ext>
              </a:extLst>
            </p:cNvPr>
            <p:cNvCxnSpPr>
              <a:cxnSpLocks/>
            </p:cNvCxnSpPr>
            <p:nvPr/>
          </p:nvCxnSpPr>
          <p:spPr>
            <a:xfrm>
              <a:off x="5299074" y="3925468"/>
              <a:ext cx="451107" cy="0"/>
            </a:xfrm>
            <a:prstGeom prst="straightConnector1">
              <a:avLst/>
            </a:prstGeom>
            <a:ln w="19050">
              <a:solidFill>
                <a:schemeClr val="accent1"/>
              </a:solidFill>
              <a:headEnd type="none"/>
              <a:tailEnd type="arrow" w="lg" len="med"/>
            </a:ln>
          </p:spPr>
          <p:style>
            <a:lnRef idx="1">
              <a:schemeClr val="accent1"/>
            </a:lnRef>
            <a:fillRef idx="0">
              <a:schemeClr val="accent1"/>
            </a:fillRef>
            <a:effectRef idx="0">
              <a:schemeClr val="accent1"/>
            </a:effectRef>
            <a:fontRef idx="minor">
              <a:schemeClr val="tx1"/>
            </a:fontRef>
          </p:style>
        </p:cxnSp>
      </p:grpSp>
      <p:grpSp>
        <p:nvGrpSpPr>
          <p:cNvPr id="23" name="Group 22">
            <a:extLst>
              <a:ext uri="{FF2B5EF4-FFF2-40B4-BE49-F238E27FC236}">
                <a16:creationId xmlns:a16="http://schemas.microsoft.com/office/drawing/2014/main" id="{4C8739F4-5838-4C0A-A562-A5641F29527C}"/>
              </a:ext>
            </a:extLst>
          </p:cNvPr>
          <p:cNvGrpSpPr/>
          <p:nvPr/>
        </p:nvGrpSpPr>
        <p:grpSpPr>
          <a:xfrm>
            <a:off x="5516880" y="3558540"/>
            <a:ext cx="2760765" cy="694163"/>
            <a:chOff x="5509260" y="3497580"/>
            <a:chExt cx="2760765" cy="694163"/>
          </a:xfrm>
        </p:grpSpPr>
        <p:sp>
          <p:nvSpPr>
            <p:cNvPr id="140" name="Rounded Rectangle 5">
              <a:extLst>
                <a:ext uri="{FF2B5EF4-FFF2-40B4-BE49-F238E27FC236}">
                  <a16:creationId xmlns:a16="http://schemas.microsoft.com/office/drawing/2014/main" id="{9743C0CC-40F4-4B14-974D-205F78FD6E59}"/>
                </a:ext>
              </a:extLst>
            </p:cNvPr>
            <p:cNvSpPr/>
            <p:nvPr/>
          </p:nvSpPr>
          <p:spPr bwMode="auto">
            <a:xfrm>
              <a:off x="5509260" y="3497580"/>
              <a:ext cx="2760765" cy="694163"/>
            </a:xfrm>
            <a:prstGeom prst="rect">
              <a:avLst/>
            </a:prstGeom>
            <a:solidFill>
              <a:schemeClr val="bg1"/>
            </a:solidFill>
            <a:ln>
              <a:noFill/>
            </a:ln>
            <a:effectLst>
              <a:outerShdw blurRad="152400" sx="102000" sy="102000" algn="ctr" rotWithShape="0">
                <a:schemeClr val="accent6">
                  <a:alpha val="50000"/>
                </a:scheme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Semibold"/>
                <a:ea typeface="+mn-ea"/>
                <a:cs typeface="+mn-cs"/>
              </a:endParaRPr>
            </a:p>
          </p:txBody>
        </p:sp>
        <p:pic>
          <p:nvPicPr>
            <p:cNvPr id="21" name="Graphic 20">
              <a:extLst>
                <a:ext uri="{FF2B5EF4-FFF2-40B4-BE49-F238E27FC236}">
                  <a16:creationId xmlns:a16="http://schemas.microsoft.com/office/drawing/2014/main" id="{74CFFB62-0968-4B21-A9AC-50496564F97A}"/>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847961" y="3623013"/>
              <a:ext cx="492735" cy="458358"/>
            </a:xfrm>
            <a:prstGeom prst="rect">
              <a:avLst/>
            </a:prstGeom>
          </p:spPr>
        </p:pic>
        <p:sp>
          <p:nvSpPr>
            <p:cNvPr id="22" name="Rectangle 21">
              <a:extLst>
                <a:ext uri="{FF2B5EF4-FFF2-40B4-BE49-F238E27FC236}">
                  <a16:creationId xmlns:a16="http://schemas.microsoft.com/office/drawing/2014/main" id="{A1204C13-C4D6-45F8-8DF0-B70125A63ED3}"/>
                </a:ext>
              </a:extLst>
            </p:cNvPr>
            <p:cNvSpPr/>
            <p:nvPr/>
          </p:nvSpPr>
          <p:spPr>
            <a:xfrm>
              <a:off x="6287849" y="3616254"/>
              <a:ext cx="1747594" cy="461665"/>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err="1">
                  <a:ln>
                    <a:noFill/>
                  </a:ln>
                  <a:solidFill>
                    <a:srgbClr val="BF2A32"/>
                  </a:solidFill>
                  <a:effectLst/>
                  <a:uLnTx/>
                  <a:uFillTx/>
                  <a:latin typeface="-apple-system"/>
                  <a:ea typeface="+mn-ea"/>
                  <a:cs typeface="+mn-cs"/>
                </a:rPr>
                <a:t>Open</a:t>
              </a:r>
              <a:r>
                <a:rPr kumimoji="0" lang="en-US" sz="2400" b="0" i="0" u="none" strike="noStrike" kern="1200" cap="none" spc="0" normalizeH="0" baseline="0" noProof="0" err="1">
                  <a:ln>
                    <a:noFill/>
                  </a:ln>
                  <a:solidFill>
                    <a:srgbClr val="222222"/>
                  </a:solidFill>
                  <a:effectLst/>
                  <a:uLnTx/>
                  <a:uFillTx/>
                  <a:latin typeface="-apple-system"/>
                  <a:ea typeface="+mn-ea"/>
                  <a:cs typeface="+mn-cs"/>
                </a:rPr>
                <a:t>Census</a:t>
              </a:r>
              <a:endParaRPr kumimoji="0" lang="en-US" sz="2400" b="0" i="0" u="none" strike="noStrike" kern="1200" cap="none" spc="0" normalizeH="0" baseline="0" noProof="0">
                <a:ln>
                  <a:noFill/>
                </a:ln>
                <a:solidFill>
                  <a:srgbClr val="222222"/>
                </a:solidFill>
                <a:effectLst/>
                <a:uLnTx/>
                <a:uFillTx/>
                <a:latin typeface="-apple-system"/>
                <a:ea typeface="+mn-ea"/>
                <a:cs typeface="+mn-cs"/>
              </a:endParaRPr>
            </a:p>
          </p:txBody>
        </p:sp>
      </p:grpSp>
    </p:spTree>
    <p:extLst>
      <p:ext uri="{BB962C8B-B14F-4D97-AF65-F5344CB8AC3E}">
        <p14:creationId xmlns:p14="http://schemas.microsoft.com/office/powerpoint/2010/main" val="9552820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0"/>
                                        </p:tgtEl>
                                        <p:attrNameLst>
                                          <p:attrName>style.visibility</p:attrName>
                                        </p:attrNameLst>
                                      </p:cBhvr>
                                      <p:to>
                                        <p:strVal val="visible"/>
                                      </p:to>
                                    </p:set>
                                    <p:animEffect transition="in" filter="fade">
                                      <p:cBhvr>
                                        <p:cTn id="7" dur="500"/>
                                        <p:tgtEl>
                                          <p:spTgt spid="120"/>
                                        </p:tgtEl>
                                      </p:cBhvr>
                                    </p:animEffect>
                                  </p:childTnLst>
                                </p:cTn>
                              </p:par>
                              <p:par>
                                <p:cTn id="8" presetID="42" presetClass="path" presetSubtype="0" decel="100000" fill="hold" grpId="1" nodeType="withEffect">
                                  <p:stCondLst>
                                    <p:cond delay="0"/>
                                  </p:stCondLst>
                                  <p:childTnLst>
                                    <p:animMotion origin="layout" path="M 1.66667E-6 -1.85185E-6 L 1.66667E-6 0.03773 " pathEditMode="relative" rAng="0" ptsTypes="AA">
                                      <p:cBhvr>
                                        <p:cTn id="9" dur="750" spd="-100000" fill="hold"/>
                                        <p:tgtEl>
                                          <p:spTgt spid="120"/>
                                        </p:tgtEl>
                                        <p:attrNameLst>
                                          <p:attrName>ppt_x</p:attrName>
                                          <p:attrName>ppt_y</p:attrName>
                                        </p:attrNameLst>
                                      </p:cBhvr>
                                      <p:rCtr x="0" y="1875"/>
                                    </p:animMotion>
                                  </p:childTnLst>
                                </p:cTn>
                              </p:par>
                              <p:par>
                                <p:cTn id="10" presetID="10" presetClass="entr" presetSubtype="0" fill="hold" grpId="0" nodeType="withEffect">
                                  <p:stCondLst>
                                    <p:cond delay="0"/>
                                  </p:stCondLst>
                                  <p:childTnLst>
                                    <p:set>
                                      <p:cBhvr>
                                        <p:cTn id="11" dur="1" fill="hold">
                                          <p:stCondLst>
                                            <p:cond delay="0"/>
                                          </p:stCondLst>
                                        </p:cTn>
                                        <p:tgtEl>
                                          <p:spTgt spid="119"/>
                                        </p:tgtEl>
                                        <p:attrNameLst>
                                          <p:attrName>style.visibility</p:attrName>
                                        </p:attrNameLst>
                                      </p:cBhvr>
                                      <p:to>
                                        <p:strVal val="visible"/>
                                      </p:to>
                                    </p:set>
                                    <p:animEffect transition="in" filter="fade">
                                      <p:cBhvr>
                                        <p:cTn id="12" dur="500"/>
                                        <p:tgtEl>
                                          <p:spTgt spid="119"/>
                                        </p:tgtEl>
                                      </p:cBhvr>
                                    </p:animEffect>
                                  </p:childTnLst>
                                </p:cTn>
                              </p:par>
                              <p:par>
                                <p:cTn id="13" presetID="42" presetClass="path" presetSubtype="0" decel="100000" fill="hold" grpId="1" nodeType="withEffect">
                                  <p:stCondLst>
                                    <p:cond delay="0"/>
                                  </p:stCondLst>
                                  <p:childTnLst>
                                    <p:animMotion origin="layout" path="M 1.66667E-6 -1.85185E-6 L 1.66667E-6 0.03773 " pathEditMode="relative" rAng="0" ptsTypes="AA">
                                      <p:cBhvr>
                                        <p:cTn id="14" dur="750" spd="-100000" fill="hold"/>
                                        <p:tgtEl>
                                          <p:spTgt spid="119"/>
                                        </p:tgtEl>
                                        <p:attrNameLst>
                                          <p:attrName>ppt_x</p:attrName>
                                          <p:attrName>ppt_y</p:attrName>
                                        </p:attrNameLst>
                                      </p:cBhvr>
                                      <p:rCtr x="0" y="1875"/>
                                    </p:animMotion>
                                  </p:childTnLst>
                                </p:cTn>
                              </p:par>
                              <p:par>
                                <p:cTn id="15" presetID="10" presetClass="entr" presetSubtype="0" fill="hold" nodeType="withEffect">
                                  <p:stCondLst>
                                    <p:cond delay="0"/>
                                  </p:stCondLst>
                                  <p:childTnLst>
                                    <p:set>
                                      <p:cBhvr>
                                        <p:cTn id="16" dur="1" fill="hold">
                                          <p:stCondLst>
                                            <p:cond delay="0"/>
                                          </p:stCondLst>
                                        </p:cTn>
                                        <p:tgtEl>
                                          <p:spTgt spid="144"/>
                                        </p:tgtEl>
                                        <p:attrNameLst>
                                          <p:attrName>style.visibility</p:attrName>
                                        </p:attrNameLst>
                                      </p:cBhvr>
                                      <p:to>
                                        <p:strVal val="visible"/>
                                      </p:to>
                                    </p:set>
                                    <p:animEffect transition="in" filter="fade">
                                      <p:cBhvr>
                                        <p:cTn id="17" dur="500"/>
                                        <p:tgtEl>
                                          <p:spTgt spid="144"/>
                                        </p:tgtEl>
                                      </p:cBhvr>
                                    </p:animEffect>
                                  </p:childTnLst>
                                </p:cTn>
                              </p:par>
                              <p:par>
                                <p:cTn id="18" presetID="42" presetClass="path" presetSubtype="0" decel="100000" fill="hold" nodeType="withEffect">
                                  <p:stCondLst>
                                    <p:cond delay="0"/>
                                  </p:stCondLst>
                                  <p:childTnLst>
                                    <p:animMotion origin="layout" path="M 1.66667E-6 -1.85185E-6 L 1.66667E-6 0.03773 " pathEditMode="relative" rAng="0" ptsTypes="AA">
                                      <p:cBhvr>
                                        <p:cTn id="19" dur="750" spd="-100000" fill="hold"/>
                                        <p:tgtEl>
                                          <p:spTgt spid="144"/>
                                        </p:tgtEl>
                                        <p:attrNameLst>
                                          <p:attrName>ppt_x</p:attrName>
                                          <p:attrName>ppt_y</p:attrName>
                                        </p:attrNameLst>
                                      </p:cBhvr>
                                      <p:rCtr x="0" y="1875"/>
                                    </p:animMotion>
                                  </p:childTnLst>
                                </p:cTn>
                              </p:par>
                              <p:par>
                                <p:cTn id="20" presetID="10" presetClass="entr" presetSubtype="0" fill="hold" nodeType="withEffect">
                                  <p:stCondLst>
                                    <p:cond delay="100"/>
                                  </p:stCondLst>
                                  <p:childTnLst>
                                    <p:set>
                                      <p:cBhvr>
                                        <p:cTn id="21" dur="1" fill="hold">
                                          <p:stCondLst>
                                            <p:cond delay="0"/>
                                          </p:stCondLst>
                                        </p:cTn>
                                        <p:tgtEl>
                                          <p:spTgt spid="145"/>
                                        </p:tgtEl>
                                        <p:attrNameLst>
                                          <p:attrName>style.visibility</p:attrName>
                                        </p:attrNameLst>
                                      </p:cBhvr>
                                      <p:to>
                                        <p:strVal val="visible"/>
                                      </p:to>
                                    </p:set>
                                    <p:animEffect transition="in" filter="fade">
                                      <p:cBhvr>
                                        <p:cTn id="22" dur="500"/>
                                        <p:tgtEl>
                                          <p:spTgt spid="145"/>
                                        </p:tgtEl>
                                      </p:cBhvr>
                                    </p:animEffect>
                                  </p:childTnLst>
                                </p:cTn>
                              </p:par>
                              <p:par>
                                <p:cTn id="23" presetID="42" presetClass="path" presetSubtype="0" decel="100000" fill="hold" nodeType="withEffect">
                                  <p:stCondLst>
                                    <p:cond delay="100"/>
                                  </p:stCondLst>
                                  <p:childTnLst>
                                    <p:animMotion origin="layout" path="M 1.66667E-6 -1.85185E-6 L 1.66667E-6 0.03773 " pathEditMode="relative" rAng="0" ptsTypes="AA">
                                      <p:cBhvr>
                                        <p:cTn id="24" dur="750" spd="-100000" fill="hold"/>
                                        <p:tgtEl>
                                          <p:spTgt spid="145"/>
                                        </p:tgtEl>
                                        <p:attrNameLst>
                                          <p:attrName>ppt_x</p:attrName>
                                          <p:attrName>ppt_y</p:attrName>
                                        </p:attrNameLst>
                                      </p:cBhvr>
                                      <p:rCtr x="0" y="1875"/>
                                    </p:animMotion>
                                  </p:childTnLst>
                                </p:cTn>
                              </p:par>
                              <p:par>
                                <p:cTn id="25" presetID="10" presetClass="entr" presetSubtype="0" fill="hold" nodeType="withEffect">
                                  <p:stCondLst>
                                    <p:cond delay="150"/>
                                  </p:stCondLst>
                                  <p:childTnLst>
                                    <p:set>
                                      <p:cBhvr>
                                        <p:cTn id="26" dur="1" fill="hold">
                                          <p:stCondLst>
                                            <p:cond delay="0"/>
                                          </p:stCondLst>
                                        </p:cTn>
                                        <p:tgtEl>
                                          <p:spTgt spid="133"/>
                                        </p:tgtEl>
                                        <p:attrNameLst>
                                          <p:attrName>style.visibility</p:attrName>
                                        </p:attrNameLst>
                                      </p:cBhvr>
                                      <p:to>
                                        <p:strVal val="visible"/>
                                      </p:to>
                                    </p:set>
                                    <p:animEffect transition="in" filter="fade">
                                      <p:cBhvr>
                                        <p:cTn id="27" dur="500"/>
                                        <p:tgtEl>
                                          <p:spTgt spid="133"/>
                                        </p:tgtEl>
                                      </p:cBhvr>
                                    </p:animEffect>
                                  </p:childTnLst>
                                </p:cTn>
                              </p:par>
                              <p:par>
                                <p:cTn id="28" presetID="42" presetClass="path" presetSubtype="0" decel="100000" fill="hold" nodeType="withEffect">
                                  <p:stCondLst>
                                    <p:cond delay="150"/>
                                  </p:stCondLst>
                                  <p:childTnLst>
                                    <p:animMotion origin="layout" path="M 1.66667E-6 -1.85185E-6 L 1.66667E-6 0.03773 " pathEditMode="relative" rAng="0" ptsTypes="AA">
                                      <p:cBhvr>
                                        <p:cTn id="29" dur="750" spd="-100000" fill="hold"/>
                                        <p:tgtEl>
                                          <p:spTgt spid="133"/>
                                        </p:tgtEl>
                                        <p:attrNameLst>
                                          <p:attrName>ppt_x</p:attrName>
                                          <p:attrName>ppt_y</p:attrName>
                                        </p:attrNameLst>
                                      </p:cBhvr>
                                      <p:rCtr x="0" y="1875"/>
                                    </p:animMotion>
                                  </p:childTnLst>
                                </p:cTn>
                              </p:par>
                              <p:par>
                                <p:cTn id="30" presetID="22" presetClass="entr" presetSubtype="8" fill="hold" nodeType="withEffect">
                                  <p:stCondLst>
                                    <p:cond delay="200"/>
                                  </p:stCondLst>
                                  <p:childTnLst>
                                    <p:set>
                                      <p:cBhvr>
                                        <p:cTn id="31" dur="1" fill="hold">
                                          <p:stCondLst>
                                            <p:cond delay="0"/>
                                          </p:stCondLst>
                                        </p:cTn>
                                        <p:tgtEl>
                                          <p:spTgt spid="137"/>
                                        </p:tgtEl>
                                        <p:attrNameLst>
                                          <p:attrName>style.visibility</p:attrName>
                                        </p:attrNameLst>
                                      </p:cBhvr>
                                      <p:to>
                                        <p:strVal val="visible"/>
                                      </p:to>
                                    </p:set>
                                    <p:animEffect transition="in" filter="wipe(left)">
                                      <p:cBhvr>
                                        <p:cTn id="32" dur="500"/>
                                        <p:tgtEl>
                                          <p:spTgt spid="137"/>
                                        </p:tgtEl>
                                      </p:cBhvr>
                                    </p:animEffect>
                                  </p:childTnLst>
                                </p:cTn>
                              </p:par>
                              <p:par>
                                <p:cTn id="33" presetID="10" presetClass="entr" presetSubtype="0" fill="hold" nodeType="withEffect">
                                  <p:stCondLst>
                                    <p:cond delay="200"/>
                                  </p:stCondLst>
                                  <p:childTnLst>
                                    <p:set>
                                      <p:cBhvr>
                                        <p:cTn id="34" dur="1" fill="hold">
                                          <p:stCondLst>
                                            <p:cond delay="0"/>
                                          </p:stCondLst>
                                        </p:cTn>
                                        <p:tgtEl>
                                          <p:spTgt spid="23"/>
                                        </p:tgtEl>
                                        <p:attrNameLst>
                                          <p:attrName>style.visibility</p:attrName>
                                        </p:attrNameLst>
                                      </p:cBhvr>
                                      <p:to>
                                        <p:strVal val="visible"/>
                                      </p:to>
                                    </p:set>
                                    <p:animEffect transition="in" filter="fade">
                                      <p:cBhvr>
                                        <p:cTn id="35" dur="500"/>
                                        <p:tgtEl>
                                          <p:spTgt spid="23"/>
                                        </p:tgtEl>
                                      </p:cBhvr>
                                    </p:animEffect>
                                  </p:childTnLst>
                                </p:cTn>
                              </p:par>
                              <p:par>
                                <p:cTn id="36" presetID="42" presetClass="path" presetSubtype="0" decel="100000" fill="hold" nodeType="withEffect">
                                  <p:stCondLst>
                                    <p:cond delay="200"/>
                                  </p:stCondLst>
                                  <p:childTnLst>
                                    <p:animMotion origin="layout" path="M 1.66667E-6 -1.85185E-6 L 1.66667E-6 0.03773 " pathEditMode="relative" rAng="0" ptsTypes="AA">
                                      <p:cBhvr>
                                        <p:cTn id="37" dur="750" spd="-100000" fill="hold"/>
                                        <p:tgtEl>
                                          <p:spTgt spid="23"/>
                                        </p:tgtEl>
                                        <p:attrNameLst>
                                          <p:attrName>ppt_x</p:attrName>
                                          <p:attrName>ppt_y</p:attrName>
                                        </p:attrNameLst>
                                      </p:cBhvr>
                                      <p:rCtr x="0" y="1875"/>
                                    </p:animMotion>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3"/>
                                        </p:tgtEl>
                                        <p:attrNameLst>
                                          <p:attrName>style.visibility</p:attrName>
                                        </p:attrNameLst>
                                      </p:cBhvr>
                                      <p:to>
                                        <p:strVal val="visible"/>
                                      </p:to>
                                    </p:set>
                                    <p:animEffect transition="in" filter="wipe(left)">
                                      <p:cBhvr>
                                        <p:cTn id="42" dur="500"/>
                                        <p:tgtEl>
                                          <p:spTgt spid="3"/>
                                        </p:tgtEl>
                                      </p:cBhvr>
                                    </p:animEffect>
                                  </p:childTnLst>
                                </p:cTn>
                              </p:par>
                            </p:childTnLst>
                          </p:cTn>
                        </p:par>
                        <p:par>
                          <p:cTn id="43" fill="hold">
                            <p:stCondLst>
                              <p:cond delay="500"/>
                            </p:stCondLst>
                            <p:childTnLst>
                              <p:par>
                                <p:cTn id="44" presetID="2" presetClass="entr" presetSubtype="2" decel="100000" fill="hold" nodeType="afterEffect">
                                  <p:stCondLst>
                                    <p:cond delay="0"/>
                                  </p:stCondLst>
                                  <p:childTnLst>
                                    <p:set>
                                      <p:cBhvr>
                                        <p:cTn id="45" dur="1" fill="hold">
                                          <p:stCondLst>
                                            <p:cond delay="0"/>
                                          </p:stCondLst>
                                        </p:cTn>
                                        <p:tgtEl>
                                          <p:spTgt spid="7"/>
                                        </p:tgtEl>
                                        <p:attrNameLst>
                                          <p:attrName>style.visibility</p:attrName>
                                        </p:attrNameLst>
                                      </p:cBhvr>
                                      <p:to>
                                        <p:strVal val="visible"/>
                                      </p:to>
                                    </p:set>
                                    <p:anim calcmode="lin" valueType="num">
                                      <p:cBhvr additive="base">
                                        <p:cTn id="46" dur="500" fill="hold"/>
                                        <p:tgtEl>
                                          <p:spTgt spid="7"/>
                                        </p:tgtEl>
                                        <p:attrNameLst>
                                          <p:attrName>ppt_x</p:attrName>
                                        </p:attrNameLst>
                                      </p:cBhvr>
                                      <p:tavLst>
                                        <p:tav tm="0">
                                          <p:val>
                                            <p:strVal val="1+#ppt_w/2"/>
                                          </p:val>
                                        </p:tav>
                                        <p:tav tm="100000">
                                          <p:val>
                                            <p:strVal val="#ppt_x"/>
                                          </p:val>
                                        </p:tav>
                                      </p:tavLst>
                                    </p:anim>
                                    <p:anim calcmode="lin" valueType="num">
                                      <p:cBhvr additive="base">
                                        <p:cTn id="47" dur="500" fill="hold"/>
                                        <p:tgtEl>
                                          <p:spTgt spid="7"/>
                                        </p:tgtEl>
                                        <p:attrNameLst>
                                          <p:attrName>ppt_y</p:attrName>
                                        </p:attrNameLst>
                                      </p:cBhvr>
                                      <p:tavLst>
                                        <p:tav tm="0">
                                          <p:val>
                                            <p:strVal val="#ppt_y"/>
                                          </p:val>
                                        </p:tav>
                                        <p:tav tm="100000">
                                          <p:val>
                                            <p:strVal val="#ppt_y"/>
                                          </p:val>
                                        </p:tav>
                                      </p:tavLst>
                                    </p:anim>
                                  </p:childTnLst>
                                </p:cTn>
                              </p:par>
                              <p:par>
                                <p:cTn id="48" presetID="64" presetClass="path" presetSubtype="0" accel="50000" decel="50000" fill="hold" nodeType="withEffect">
                                  <p:stCondLst>
                                    <p:cond delay="500"/>
                                  </p:stCondLst>
                                  <p:childTnLst>
                                    <p:animMotion origin="layout" path="M 5E-6 -1.85185E-6 L 5E-6 -0.46551 " pathEditMode="relative" rAng="0" ptsTypes="AA">
                                      <p:cBhvr>
                                        <p:cTn id="49" dur="1000" fill="hold"/>
                                        <p:tgtEl>
                                          <p:spTgt spid="7"/>
                                        </p:tgtEl>
                                        <p:attrNameLst>
                                          <p:attrName>ppt_x</p:attrName>
                                          <p:attrName>ppt_y</p:attrName>
                                        </p:attrNameLst>
                                      </p:cBhvr>
                                      <p:rCtr x="0" y="-23287"/>
                                    </p:animMotion>
                                  </p:childTnLst>
                                </p:cTn>
                              </p:par>
                              <p:par>
                                <p:cTn id="50" presetID="2" presetClass="entr" presetSubtype="2" decel="100000" fill="hold" nodeType="withEffect">
                                  <p:stCondLst>
                                    <p:cond delay="0"/>
                                  </p:stCondLst>
                                  <p:childTnLst>
                                    <p:set>
                                      <p:cBhvr>
                                        <p:cTn id="51" dur="1" fill="hold">
                                          <p:stCondLst>
                                            <p:cond delay="0"/>
                                          </p:stCondLst>
                                        </p:cTn>
                                        <p:tgtEl>
                                          <p:spTgt spid="42"/>
                                        </p:tgtEl>
                                        <p:attrNameLst>
                                          <p:attrName>style.visibility</p:attrName>
                                        </p:attrNameLst>
                                      </p:cBhvr>
                                      <p:to>
                                        <p:strVal val="visible"/>
                                      </p:to>
                                    </p:set>
                                    <p:anim calcmode="lin" valueType="num">
                                      <p:cBhvr additive="base">
                                        <p:cTn id="52" dur="500" fill="hold"/>
                                        <p:tgtEl>
                                          <p:spTgt spid="42"/>
                                        </p:tgtEl>
                                        <p:attrNameLst>
                                          <p:attrName>ppt_x</p:attrName>
                                        </p:attrNameLst>
                                      </p:cBhvr>
                                      <p:tavLst>
                                        <p:tav tm="0">
                                          <p:val>
                                            <p:strVal val="1+#ppt_w/2"/>
                                          </p:val>
                                        </p:tav>
                                        <p:tav tm="100000">
                                          <p:val>
                                            <p:strVal val="#ppt_x"/>
                                          </p:val>
                                        </p:tav>
                                      </p:tavLst>
                                    </p:anim>
                                    <p:anim calcmode="lin" valueType="num">
                                      <p:cBhvr additive="base">
                                        <p:cTn id="53" dur="500" fill="hold"/>
                                        <p:tgtEl>
                                          <p:spTgt spid="42"/>
                                        </p:tgtEl>
                                        <p:attrNameLst>
                                          <p:attrName>ppt_y</p:attrName>
                                        </p:attrNameLst>
                                      </p:cBhvr>
                                      <p:tavLst>
                                        <p:tav tm="0">
                                          <p:val>
                                            <p:strVal val="#ppt_y"/>
                                          </p:val>
                                        </p:tav>
                                        <p:tav tm="100000">
                                          <p:val>
                                            <p:strVal val="#ppt_y"/>
                                          </p:val>
                                        </p:tav>
                                      </p:tavLst>
                                    </p:anim>
                                  </p:childTnLst>
                                </p:cTn>
                              </p:par>
                              <p:par>
                                <p:cTn id="54" presetID="64" presetClass="path" presetSubtype="0" accel="50000" decel="50000" fill="hold" nodeType="withEffect">
                                  <p:stCondLst>
                                    <p:cond delay="500"/>
                                  </p:stCondLst>
                                  <p:childTnLst>
                                    <p:animMotion origin="layout" path="M 5E-6 -1.85185E-6 L 5E-6 -0.33171 " pathEditMode="relative" rAng="0" ptsTypes="AA">
                                      <p:cBhvr>
                                        <p:cTn id="55" dur="1000" fill="hold"/>
                                        <p:tgtEl>
                                          <p:spTgt spid="42"/>
                                        </p:tgtEl>
                                        <p:attrNameLst>
                                          <p:attrName>ppt_x</p:attrName>
                                          <p:attrName>ppt_y</p:attrName>
                                        </p:attrNameLst>
                                      </p:cBhvr>
                                      <p:rCtr x="0" y="-16597"/>
                                    </p:animMotion>
                                  </p:childTnLst>
                                </p:cTn>
                              </p:par>
                              <p:par>
                                <p:cTn id="56" presetID="2" presetClass="entr" presetSubtype="2" decel="100000" fill="hold" nodeType="withEffect">
                                  <p:stCondLst>
                                    <p:cond delay="0"/>
                                  </p:stCondLst>
                                  <p:childTnLst>
                                    <p:set>
                                      <p:cBhvr>
                                        <p:cTn id="57" dur="1" fill="hold">
                                          <p:stCondLst>
                                            <p:cond delay="0"/>
                                          </p:stCondLst>
                                        </p:cTn>
                                        <p:tgtEl>
                                          <p:spTgt spid="48"/>
                                        </p:tgtEl>
                                        <p:attrNameLst>
                                          <p:attrName>style.visibility</p:attrName>
                                        </p:attrNameLst>
                                      </p:cBhvr>
                                      <p:to>
                                        <p:strVal val="visible"/>
                                      </p:to>
                                    </p:set>
                                    <p:anim calcmode="lin" valueType="num">
                                      <p:cBhvr additive="base">
                                        <p:cTn id="58" dur="500" fill="hold"/>
                                        <p:tgtEl>
                                          <p:spTgt spid="48"/>
                                        </p:tgtEl>
                                        <p:attrNameLst>
                                          <p:attrName>ppt_x</p:attrName>
                                        </p:attrNameLst>
                                      </p:cBhvr>
                                      <p:tavLst>
                                        <p:tav tm="0">
                                          <p:val>
                                            <p:strVal val="1+#ppt_w/2"/>
                                          </p:val>
                                        </p:tav>
                                        <p:tav tm="100000">
                                          <p:val>
                                            <p:strVal val="#ppt_x"/>
                                          </p:val>
                                        </p:tav>
                                      </p:tavLst>
                                    </p:anim>
                                    <p:anim calcmode="lin" valueType="num">
                                      <p:cBhvr additive="base">
                                        <p:cTn id="59" dur="500" fill="hold"/>
                                        <p:tgtEl>
                                          <p:spTgt spid="48"/>
                                        </p:tgtEl>
                                        <p:attrNameLst>
                                          <p:attrName>ppt_y</p:attrName>
                                        </p:attrNameLst>
                                      </p:cBhvr>
                                      <p:tavLst>
                                        <p:tav tm="0">
                                          <p:val>
                                            <p:strVal val="#ppt_y"/>
                                          </p:val>
                                        </p:tav>
                                        <p:tav tm="100000">
                                          <p:val>
                                            <p:strVal val="#ppt_y"/>
                                          </p:val>
                                        </p:tav>
                                      </p:tavLst>
                                    </p:anim>
                                  </p:childTnLst>
                                </p:cTn>
                              </p:par>
                              <p:par>
                                <p:cTn id="60" presetID="64" presetClass="path" presetSubtype="0" accel="50000" decel="50000" fill="hold" nodeType="withEffect">
                                  <p:stCondLst>
                                    <p:cond delay="500"/>
                                  </p:stCondLst>
                                  <p:childTnLst>
                                    <p:animMotion origin="layout" path="M 5E-6 -1.85185E-6 L 5E-6 -0.19838 " pathEditMode="relative" rAng="0" ptsTypes="AA">
                                      <p:cBhvr>
                                        <p:cTn id="61" dur="1000" fill="hold"/>
                                        <p:tgtEl>
                                          <p:spTgt spid="48"/>
                                        </p:tgtEl>
                                        <p:attrNameLst>
                                          <p:attrName>ppt_x</p:attrName>
                                          <p:attrName>ppt_y</p:attrName>
                                        </p:attrNameLst>
                                      </p:cBhvr>
                                      <p:rCtr x="0" y="-9931"/>
                                    </p:animMotion>
                                  </p:childTnLst>
                                </p:cTn>
                              </p:par>
                              <p:par>
                                <p:cTn id="62" presetID="2" presetClass="entr" presetSubtype="2" decel="100000" fill="hold" nodeType="withEffect">
                                  <p:stCondLst>
                                    <p:cond delay="0"/>
                                  </p:stCondLst>
                                  <p:childTnLst>
                                    <p:set>
                                      <p:cBhvr>
                                        <p:cTn id="63" dur="1" fill="hold">
                                          <p:stCondLst>
                                            <p:cond delay="0"/>
                                          </p:stCondLst>
                                        </p:cTn>
                                        <p:tgtEl>
                                          <p:spTgt spid="54"/>
                                        </p:tgtEl>
                                        <p:attrNameLst>
                                          <p:attrName>style.visibility</p:attrName>
                                        </p:attrNameLst>
                                      </p:cBhvr>
                                      <p:to>
                                        <p:strVal val="visible"/>
                                      </p:to>
                                    </p:set>
                                    <p:anim calcmode="lin" valueType="num">
                                      <p:cBhvr additive="base">
                                        <p:cTn id="64" dur="500" fill="hold"/>
                                        <p:tgtEl>
                                          <p:spTgt spid="54"/>
                                        </p:tgtEl>
                                        <p:attrNameLst>
                                          <p:attrName>ppt_x</p:attrName>
                                        </p:attrNameLst>
                                      </p:cBhvr>
                                      <p:tavLst>
                                        <p:tav tm="0">
                                          <p:val>
                                            <p:strVal val="1+#ppt_w/2"/>
                                          </p:val>
                                        </p:tav>
                                        <p:tav tm="100000">
                                          <p:val>
                                            <p:strVal val="#ppt_x"/>
                                          </p:val>
                                        </p:tav>
                                      </p:tavLst>
                                    </p:anim>
                                    <p:anim calcmode="lin" valueType="num">
                                      <p:cBhvr additive="base">
                                        <p:cTn id="65" dur="500" fill="hold"/>
                                        <p:tgtEl>
                                          <p:spTgt spid="54"/>
                                        </p:tgtEl>
                                        <p:attrNameLst>
                                          <p:attrName>ppt_y</p:attrName>
                                        </p:attrNameLst>
                                      </p:cBhvr>
                                      <p:tavLst>
                                        <p:tav tm="0">
                                          <p:val>
                                            <p:strVal val="#ppt_y"/>
                                          </p:val>
                                        </p:tav>
                                        <p:tav tm="100000">
                                          <p:val>
                                            <p:strVal val="#ppt_y"/>
                                          </p:val>
                                        </p:tav>
                                      </p:tavLst>
                                    </p:anim>
                                  </p:childTnLst>
                                </p:cTn>
                              </p:par>
                              <p:par>
                                <p:cTn id="66" presetID="64" presetClass="path" presetSubtype="0" accel="50000" decel="50000" fill="hold" nodeType="withEffect">
                                  <p:stCondLst>
                                    <p:cond delay="500"/>
                                  </p:stCondLst>
                                  <p:childTnLst>
                                    <p:animMotion origin="layout" path="M 5E-6 -1.85185E-6 L 0.00027 -0.06504 " pathEditMode="relative" rAng="0" ptsTypes="AA">
                                      <p:cBhvr>
                                        <p:cTn id="67" dur="1000" fill="hold"/>
                                        <p:tgtEl>
                                          <p:spTgt spid="54"/>
                                        </p:tgtEl>
                                        <p:attrNameLst>
                                          <p:attrName>ppt_x</p:attrName>
                                          <p:attrName>ppt_y</p:attrName>
                                        </p:attrNameLst>
                                      </p:cBhvr>
                                      <p:rCtr x="13" y="-3264"/>
                                    </p:animMotion>
                                  </p:childTnLst>
                                </p:cTn>
                              </p:par>
                              <p:par>
                                <p:cTn id="68" presetID="2" presetClass="entr" presetSubtype="2" decel="100000" fill="hold" nodeType="withEffect">
                                  <p:stCondLst>
                                    <p:cond delay="0"/>
                                  </p:stCondLst>
                                  <p:childTnLst>
                                    <p:set>
                                      <p:cBhvr>
                                        <p:cTn id="69" dur="1" fill="hold">
                                          <p:stCondLst>
                                            <p:cond delay="0"/>
                                          </p:stCondLst>
                                        </p:cTn>
                                        <p:tgtEl>
                                          <p:spTgt spid="60"/>
                                        </p:tgtEl>
                                        <p:attrNameLst>
                                          <p:attrName>style.visibility</p:attrName>
                                        </p:attrNameLst>
                                      </p:cBhvr>
                                      <p:to>
                                        <p:strVal val="visible"/>
                                      </p:to>
                                    </p:set>
                                    <p:anim calcmode="lin" valueType="num">
                                      <p:cBhvr additive="base">
                                        <p:cTn id="70" dur="500" fill="hold"/>
                                        <p:tgtEl>
                                          <p:spTgt spid="60"/>
                                        </p:tgtEl>
                                        <p:attrNameLst>
                                          <p:attrName>ppt_x</p:attrName>
                                        </p:attrNameLst>
                                      </p:cBhvr>
                                      <p:tavLst>
                                        <p:tav tm="0">
                                          <p:val>
                                            <p:strVal val="1+#ppt_w/2"/>
                                          </p:val>
                                        </p:tav>
                                        <p:tav tm="100000">
                                          <p:val>
                                            <p:strVal val="#ppt_x"/>
                                          </p:val>
                                        </p:tav>
                                      </p:tavLst>
                                    </p:anim>
                                    <p:anim calcmode="lin" valueType="num">
                                      <p:cBhvr additive="base">
                                        <p:cTn id="71" dur="500" fill="hold"/>
                                        <p:tgtEl>
                                          <p:spTgt spid="60"/>
                                        </p:tgtEl>
                                        <p:attrNameLst>
                                          <p:attrName>ppt_y</p:attrName>
                                        </p:attrNameLst>
                                      </p:cBhvr>
                                      <p:tavLst>
                                        <p:tav tm="0">
                                          <p:val>
                                            <p:strVal val="#ppt_y"/>
                                          </p:val>
                                        </p:tav>
                                        <p:tav tm="100000">
                                          <p:val>
                                            <p:strVal val="#ppt_y"/>
                                          </p:val>
                                        </p:tav>
                                      </p:tavLst>
                                    </p:anim>
                                  </p:childTnLst>
                                </p:cTn>
                              </p:par>
                              <p:par>
                                <p:cTn id="72" presetID="64" presetClass="path" presetSubtype="0" accel="50000" decel="50000" fill="hold" nodeType="withEffect">
                                  <p:stCondLst>
                                    <p:cond delay="500"/>
                                  </p:stCondLst>
                                  <p:childTnLst>
                                    <p:animMotion origin="layout" path="M 5E-6 -1.85185E-6 L 5E-6 0.06852 " pathEditMode="relative" rAng="0" ptsTypes="AA">
                                      <p:cBhvr>
                                        <p:cTn id="73" dur="1000" fill="hold"/>
                                        <p:tgtEl>
                                          <p:spTgt spid="60"/>
                                        </p:tgtEl>
                                        <p:attrNameLst>
                                          <p:attrName>ppt_x</p:attrName>
                                          <p:attrName>ppt_y</p:attrName>
                                        </p:attrNameLst>
                                      </p:cBhvr>
                                      <p:rCtr x="0" y="3426"/>
                                    </p:animMotion>
                                  </p:childTnLst>
                                </p:cTn>
                              </p:par>
                              <p:par>
                                <p:cTn id="74" presetID="2" presetClass="entr" presetSubtype="2" decel="100000" fill="hold" nodeType="withEffect">
                                  <p:stCondLst>
                                    <p:cond delay="0"/>
                                  </p:stCondLst>
                                  <p:childTnLst>
                                    <p:set>
                                      <p:cBhvr>
                                        <p:cTn id="75" dur="1" fill="hold">
                                          <p:stCondLst>
                                            <p:cond delay="0"/>
                                          </p:stCondLst>
                                        </p:cTn>
                                        <p:tgtEl>
                                          <p:spTgt spid="66"/>
                                        </p:tgtEl>
                                        <p:attrNameLst>
                                          <p:attrName>style.visibility</p:attrName>
                                        </p:attrNameLst>
                                      </p:cBhvr>
                                      <p:to>
                                        <p:strVal val="visible"/>
                                      </p:to>
                                    </p:set>
                                    <p:anim calcmode="lin" valueType="num">
                                      <p:cBhvr additive="base">
                                        <p:cTn id="76" dur="500" fill="hold"/>
                                        <p:tgtEl>
                                          <p:spTgt spid="66"/>
                                        </p:tgtEl>
                                        <p:attrNameLst>
                                          <p:attrName>ppt_x</p:attrName>
                                        </p:attrNameLst>
                                      </p:cBhvr>
                                      <p:tavLst>
                                        <p:tav tm="0">
                                          <p:val>
                                            <p:strVal val="1+#ppt_w/2"/>
                                          </p:val>
                                        </p:tav>
                                        <p:tav tm="100000">
                                          <p:val>
                                            <p:strVal val="#ppt_x"/>
                                          </p:val>
                                        </p:tav>
                                      </p:tavLst>
                                    </p:anim>
                                    <p:anim calcmode="lin" valueType="num">
                                      <p:cBhvr additive="base">
                                        <p:cTn id="77" dur="500" fill="hold"/>
                                        <p:tgtEl>
                                          <p:spTgt spid="66"/>
                                        </p:tgtEl>
                                        <p:attrNameLst>
                                          <p:attrName>ppt_y</p:attrName>
                                        </p:attrNameLst>
                                      </p:cBhvr>
                                      <p:tavLst>
                                        <p:tav tm="0">
                                          <p:val>
                                            <p:strVal val="#ppt_y"/>
                                          </p:val>
                                        </p:tav>
                                        <p:tav tm="100000">
                                          <p:val>
                                            <p:strVal val="#ppt_y"/>
                                          </p:val>
                                        </p:tav>
                                      </p:tavLst>
                                    </p:anim>
                                  </p:childTnLst>
                                </p:cTn>
                              </p:par>
                              <p:par>
                                <p:cTn id="78" presetID="64" presetClass="path" presetSubtype="0" accel="50000" decel="50000" fill="hold" nodeType="withEffect">
                                  <p:stCondLst>
                                    <p:cond delay="500"/>
                                  </p:stCondLst>
                                  <p:childTnLst>
                                    <p:animMotion origin="layout" path="M 5E-6 -1.85185E-6 L 5E-6 0.20185 " pathEditMode="relative" rAng="0" ptsTypes="AA">
                                      <p:cBhvr>
                                        <p:cTn id="79" dur="1000" fill="hold"/>
                                        <p:tgtEl>
                                          <p:spTgt spid="66"/>
                                        </p:tgtEl>
                                        <p:attrNameLst>
                                          <p:attrName>ppt_x</p:attrName>
                                          <p:attrName>ppt_y</p:attrName>
                                        </p:attrNameLst>
                                      </p:cBhvr>
                                      <p:rCtr x="0" y="10093"/>
                                    </p:animMotion>
                                  </p:childTnLst>
                                </p:cTn>
                              </p:par>
                              <p:par>
                                <p:cTn id="80" presetID="2" presetClass="entr" presetSubtype="2" decel="100000" fill="hold" nodeType="withEffect">
                                  <p:stCondLst>
                                    <p:cond delay="0"/>
                                  </p:stCondLst>
                                  <p:childTnLst>
                                    <p:set>
                                      <p:cBhvr>
                                        <p:cTn id="81" dur="1" fill="hold">
                                          <p:stCondLst>
                                            <p:cond delay="0"/>
                                          </p:stCondLst>
                                        </p:cTn>
                                        <p:tgtEl>
                                          <p:spTgt spid="72"/>
                                        </p:tgtEl>
                                        <p:attrNameLst>
                                          <p:attrName>style.visibility</p:attrName>
                                        </p:attrNameLst>
                                      </p:cBhvr>
                                      <p:to>
                                        <p:strVal val="visible"/>
                                      </p:to>
                                    </p:set>
                                    <p:anim calcmode="lin" valueType="num">
                                      <p:cBhvr additive="base">
                                        <p:cTn id="82" dur="500" fill="hold"/>
                                        <p:tgtEl>
                                          <p:spTgt spid="72"/>
                                        </p:tgtEl>
                                        <p:attrNameLst>
                                          <p:attrName>ppt_x</p:attrName>
                                        </p:attrNameLst>
                                      </p:cBhvr>
                                      <p:tavLst>
                                        <p:tav tm="0">
                                          <p:val>
                                            <p:strVal val="1+#ppt_w/2"/>
                                          </p:val>
                                        </p:tav>
                                        <p:tav tm="100000">
                                          <p:val>
                                            <p:strVal val="#ppt_x"/>
                                          </p:val>
                                        </p:tav>
                                      </p:tavLst>
                                    </p:anim>
                                    <p:anim calcmode="lin" valueType="num">
                                      <p:cBhvr additive="base">
                                        <p:cTn id="83" dur="500" fill="hold"/>
                                        <p:tgtEl>
                                          <p:spTgt spid="72"/>
                                        </p:tgtEl>
                                        <p:attrNameLst>
                                          <p:attrName>ppt_y</p:attrName>
                                        </p:attrNameLst>
                                      </p:cBhvr>
                                      <p:tavLst>
                                        <p:tav tm="0">
                                          <p:val>
                                            <p:strVal val="#ppt_y"/>
                                          </p:val>
                                        </p:tav>
                                        <p:tav tm="100000">
                                          <p:val>
                                            <p:strVal val="#ppt_y"/>
                                          </p:val>
                                        </p:tav>
                                      </p:tavLst>
                                    </p:anim>
                                  </p:childTnLst>
                                </p:cTn>
                              </p:par>
                              <p:par>
                                <p:cTn id="84" presetID="64" presetClass="path" presetSubtype="0" accel="50000" decel="50000" fill="hold" nodeType="withEffect">
                                  <p:stCondLst>
                                    <p:cond delay="500"/>
                                  </p:stCondLst>
                                  <p:childTnLst>
                                    <p:animMotion origin="layout" path="M 5E-6 -1.85185E-6 L 5E-6 0.33449 " pathEditMode="relative" rAng="0" ptsTypes="AA">
                                      <p:cBhvr>
                                        <p:cTn id="85" dur="1000" fill="hold"/>
                                        <p:tgtEl>
                                          <p:spTgt spid="72"/>
                                        </p:tgtEl>
                                        <p:attrNameLst>
                                          <p:attrName>ppt_x</p:attrName>
                                          <p:attrName>ppt_y</p:attrName>
                                        </p:attrNameLst>
                                      </p:cBhvr>
                                      <p:rCtr x="0" y="16713"/>
                                    </p:animMotion>
                                  </p:childTnLst>
                                </p:cTn>
                              </p:par>
                            </p:childTnLst>
                          </p:cTn>
                        </p:par>
                        <p:par>
                          <p:cTn id="86" fill="hold">
                            <p:stCondLst>
                              <p:cond delay="2000"/>
                            </p:stCondLst>
                            <p:childTnLst>
                              <p:par>
                                <p:cTn id="87" presetID="1" presetClass="exit" presetSubtype="0" fill="hold" nodeType="afterEffect">
                                  <p:stCondLst>
                                    <p:cond delay="0"/>
                                  </p:stCondLst>
                                  <p:childTnLst>
                                    <p:set>
                                      <p:cBhvr>
                                        <p:cTn id="88" dur="1" fill="hold">
                                          <p:stCondLst>
                                            <p:cond delay="0"/>
                                          </p:stCondLst>
                                        </p:cTn>
                                        <p:tgtEl>
                                          <p:spTgt spid="72"/>
                                        </p:tgtEl>
                                        <p:attrNameLst>
                                          <p:attrName>style.visibility</p:attrName>
                                        </p:attrNameLst>
                                      </p:cBhvr>
                                      <p:to>
                                        <p:strVal val="hidden"/>
                                      </p:to>
                                    </p:set>
                                  </p:childTnLst>
                                </p:cTn>
                              </p:par>
                              <p:par>
                                <p:cTn id="89" presetID="1" presetClass="exit" presetSubtype="0" fill="hold" nodeType="withEffect">
                                  <p:stCondLst>
                                    <p:cond delay="0"/>
                                  </p:stCondLst>
                                  <p:childTnLst>
                                    <p:set>
                                      <p:cBhvr>
                                        <p:cTn id="90" dur="1" fill="hold">
                                          <p:stCondLst>
                                            <p:cond delay="0"/>
                                          </p:stCondLst>
                                        </p:cTn>
                                        <p:tgtEl>
                                          <p:spTgt spid="54"/>
                                        </p:tgtEl>
                                        <p:attrNameLst>
                                          <p:attrName>style.visibility</p:attrName>
                                        </p:attrNameLst>
                                      </p:cBhvr>
                                      <p:to>
                                        <p:strVal val="hidden"/>
                                      </p:to>
                                    </p:set>
                                  </p:childTnLst>
                                </p:cTn>
                              </p:par>
                              <p:par>
                                <p:cTn id="91" presetID="1" presetClass="exit" presetSubtype="0" fill="hold" nodeType="withEffect">
                                  <p:stCondLst>
                                    <p:cond delay="0"/>
                                  </p:stCondLst>
                                  <p:childTnLst>
                                    <p:set>
                                      <p:cBhvr>
                                        <p:cTn id="92" dur="1" fill="hold">
                                          <p:stCondLst>
                                            <p:cond delay="0"/>
                                          </p:stCondLst>
                                        </p:cTn>
                                        <p:tgtEl>
                                          <p:spTgt spid="42"/>
                                        </p:tgtEl>
                                        <p:attrNameLst>
                                          <p:attrName>style.visibility</p:attrName>
                                        </p:attrNameLst>
                                      </p:cBhvr>
                                      <p:to>
                                        <p:strVal val="hidden"/>
                                      </p:to>
                                    </p:set>
                                  </p:childTnLst>
                                </p:cTn>
                              </p:par>
                              <p:par>
                                <p:cTn id="93" presetID="1" presetClass="exit" presetSubtype="0" fill="hold" nodeType="withEffect">
                                  <p:stCondLst>
                                    <p:cond delay="0"/>
                                  </p:stCondLst>
                                  <p:childTnLst>
                                    <p:set>
                                      <p:cBhvr>
                                        <p:cTn id="94" dur="1" fill="hold">
                                          <p:stCondLst>
                                            <p:cond delay="0"/>
                                          </p:stCondLst>
                                        </p:cTn>
                                        <p:tgtEl>
                                          <p:spTgt spid="66"/>
                                        </p:tgtEl>
                                        <p:attrNameLst>
                                          <p:attrName>style.visibility</p:attrName>
                                        </p:attrNameLst>
                                      </p:cBhvr>
                                      <p:to>
                                        <p:strVal val="hidden"/>
                                      </p:to>
                                    </p:set>
                                  </p:childTnLst>
                                </p:cTn>
                              </p:par>
                              <p:par>
                                <p:cTn id="95" presetID="1" presetClass="exit" presetSubtype="0" fill="hold" nodeType="withEffect">
                                  <p:stCondLst>
                                    <p:cond delay="0"/>
                                  </p:stCondLst>
                                  <p:childTnLst>
                                    <p:set>
                                      <p:cBhvr>
                                        <p:cTn id="96" dur="1" fill="hold">
                                          <p:stCondLst>
                                            <p:cond delay="0"/>
                                          </p:stCondLst>
                                        </p:cTn>
                                        <p:tgtEl>
                                          <p:spTgt spid="7"/>
                                        </p:tgtEl>
                                        <p:attrNameLst>
                                          <p:attrName>style.visibility</p:attrName>
                                        </p:attrNameLst>
                                      </p:cBhvr>
                                      <p:to>
                                        <p:strVal val="hidden"/>
                                      </p:to>
                                    </p:set>
                                  </p:childTnLst>
                                </p:cTn>
                              </p:par>
                              <p:par>
                                <p:cTn id="97" presetID="1" presetClass="exit" presetSubtype="0" fill="hold" nodeType="withEffect">
                                  <p:stCondLst>
                                    <p:cond delay="0"/>
                                  </p:stCondLst>
                                  <p:childTnLst>
                                    <p:set>
                                      <p:cBhvr>
                                        <p:cTn id="98" dur="1" fill="hold">
                                          <p:stCondLst>
                                            <p:cond delay="0"/>
                                          </p:stCondLst>
                                        </p:cTn>
                                        <p:tgtEl>
                                          <p:spTgt spid="60"/>
                                        </p:tgtEl>
                                        <p:attrNameLst>
                                          <p:attrName>style.visibility</p:attrName>
                                        </p:attrNameLst>
                                      </p:cBhvr>
                                      <p:to>
                                        <p:strVal val="hidden"/>
                                      </p:to>
                                    </p:set>
                                  </p:childTnLst>
                                </p:cTn>
                              </p:par>
                              <p:par>
                                <p:cTn id="99" presetID="1" presetClass="exit" presetSubtype="0" fill="hold" nodeType="withEffect">
                                  <p:stCondLst>
                                    <p:cond delay="0"/>
                                  </p:stCondLst>
                                  <p:childTnLst>
                                    <p:set>
                                      <p:cBhvr>
                                        <p:cTn id="100" dur="1" fill="hold">
                                          <p:stCondLst>
                                            <p:cond delay="0"/>
                                          </p:stCondLst>
                                        </p:cTn>
                                        <p:tgtEl>
                                          <p:spTgt spid="48"/>
                                        </p:tgtEl>
                                        <p:attrNameLst>
                                          <p:attrName>style.visibility</p:attrName>
                                        </p:attrNameLst>
                                      </p:cBhvr>
                                      <p:to>
                                        <p:strVal val="hidden"/>
                                      </p:to>
                                    </p:set>
                                  </p:childTnLst>
                                </p:cTn>
                              </p:par>
                              <p:par>
                                <p:cTn id="101" presetID="1" presetClass="entr" presetSubtype="0" fill="hold" nodeType="withEffect">
                                  <p:stCondLst>
                                    <p:cond delay="0"/>
                                  </p:stCondLst>
                                  <p:childTnLst>
                                    <p:set>
                                      <p:cBhvr>
                                        <p:cTn id="102" dur="1" fill="hold">
                                          <p:stCondLst>
                                            <p:cond delay="0"/>
                                          </p:stCondLst>
                                        </p:cTn>
                                        <p:tgtEl>
                                          <p:spTgt spid="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 grpId="0"/>
      <p:bldP spid="119" grpId="1"/>
      <p:bldP spid="120" grpId="0"/>
      <p:bldP spid="120" grpId="1"/>
    </p:bld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ext Placeholder 2">
            <a:extLst>
              <a:ext uri="{FF2B5EF4-FFF2-40B4-BE49-F238E27FC236}">
                <a16:creationId xmlns:a16="http://schemas.microsoft.com/office/drawing/2014/main" id="{6DF6E053-B7E3-40CE-B5FA-9F248CD6319A}"/>
              </a:ext>
            </a:extLst>
          </p:cNvPr>
          <p:cNvSpPr txBox="1">
            <a:spLocks/>
          </p:cNvSpPr>
          <p:nvPr/>
        </p:nvSpPr>
        <p:spPr>
          <a:xfrm>
            <a:off x="5469446" y="2383698"/>
            <a:ext cx="1253109" cy="461665"/>
          </a:xfrm>
          <a:prstGeom prst="rect">
            <a:avLst/>
          </a:prstGeom>
          <a:noFill/>
          <a:ln w="19050">
            <a:gradFill>
              <a:gsLst>
                <a:gs pos="0">
                  <a:schemeClr val="accent4"/>
                </a:gs>
                <a:gs pos="100000">
                  <a:schemeClr val="accent1"/>
                </a:gs>
                <a:gs pos="51000">
                  <a:schemeClr val="accent3"/>
                </a:gs>
              </a:gsLst>
              <a:lin ang="0" scaled="0"/>
            </a:gradFill>
          </a:ln>
        </p:spPr>
        <p:txBody>
          <a:bodyPr tIns="91440" bIns="91440" anchor="ctr" anchorCtr="1">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300" normalizeH="0" baseline="0" noProof="0">
                <a:ln>
                  <a:noFill/>
                </a:ln>
                <a:solidFill>
                  <a:srgbClr val="FFFFFF"/>
                </a:solidFill>
                <a:effectLst/>
                <a:uLnTx/>
                <a:uFillTx/>
                <a:latin typeface="Segoe UI Semibold"/>
                <a:ea typeface="+mn-ea"/>
                <a:cs typeface="Segoe UI" panose="020B0502040204020203" pitchFamily="34" charset="0"/>
              </a:rPr>
              <a:t>DEMO</a:t>
            </a:r>
          </a:p>
        </p:txBody>
      </p:sp>
      <p:sp>
        <p:nvSpPr>
          <p:cNvPr id="4" name="Title 1">
            <a:extLst>
              <a:ext uri="{FF2B5EF4-FFF2-40B4-BE49-F238E27FC236}">
                <a16:creationId xmlns:a16="http://schemas.microsoft.com/office/drawing/2014/main" id="{931F56B9-5C71-453E-9A2F-0B993791F981}"/>
              </a:ext>
            </a:extLst>
          </p:cNvPr>
          <p:cNvSpPr txBox="1">
            <a:spLocks/>
          </p:cNvSpPr>
          <p:nvPr/>
        </p:nvSpPr>
        <p:spPr>
          <a:xfrm>
            <a:off x="1622612" y="3837806"/>
            <a:ext cx="9144000" cy="498598"/>
          </a:xfrm>
          <a:prstGeom prst="rect">
            <a:avLst/>
          </a:prstGeom>
        </p:spPr>
        <p:txBody>
          <a:bodyPr anchor="ctr" anchorCtr="0"/>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5000" b="0" i="0" u="none" strike="noStrike" kern="1200" cap="none" spc="-50" normalizeH="0" baseline="0" noProof="0">
                <a:ln w="3175">
                  <a:noFill/>
                </a:ln>
                <a:solidFill>
                  <a:srgbClr val="FFFFFF"/>
                </a:solidFill>
                <a:effectLst/>
                <a:uLnTx/>
                <a:uFillTx/>
                <a:latin typeface="Segoe UI Semibold"/>
                <a:ea typeface="+mn-ea"/>
                <a:cs typeface="Segoe UI" pitchFamily="34" charset="0"/>
              </a:rPr>
              <a:t>Logs, Metrics and Distributed Tracing</a:t>
            </a:r>
          </a:p>
        </p:txBody>
      </p:sp>
    </p:spTree>
    <p:extLst>
      <p:ext uri="{BB962C8B-B14F-4D97-AF65-F5344CB8AC3E}">
        <p14:creationId xmlns:p14="http://schemas.microsoft.com/office/powerpoint/2010/main" val="8758016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0"/>
                                  </p:stCondLst>
                                  <p:childTnLst>
                                    <p:animMotion origin="layout" path="M -2.70833E-6 2.59259E-6 L -2.70833E-6 0.03773 " pathEditMode="relative" rAng="0" ptsTypes="AA">
                                      <p:cBhvr>
                                        <p:cTn id="9" dur="750" spd="-100000" fill="hold"/>
                                        <p:tgtEl>
                                          <p:spTgt spid="6"/>
                                        </p:tgtEl>
                                        <p:attrNameLst>
                                          <p:attrName>ppt_x</p:attrName>
                                          <p:attrName>ppt_y</p:attrName>
                                        </p:attrNameLst>
                                      </p:cBhvr>
                                      <p:rCtr x="0" y="1875"/>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42" presetClass="path" presetSubtype="0" decel="100000" fill="hold" grpId="1" nodeType="withEffect">
                                  <p:stCondLst>
                                    <p:cond delay="0"/>
                                  </p:stCondLst>
                                  <p:childTnLst>
                                    <p:animMotion origin="layout" path="M -2.91667E-6 -4.81481E-6 L -2.91667E-6 0.03774 " pathEditMode="relative" rAng="0" ptsTypes="AA">
                                      <p:cBhvr>
                                        <p:cTn id="14" dur="750" spd="-100000" fill="hold"/>
                                        <p:tgtEl>
                                          <p:spTgt spid="4"/>
                                        </p:tgtEl>
                                        <p:attrNameLst>
                                          <p:attrName>ppt_x</p:attrName>
                                          <p:attrName>ppt_y</p:attrName>
                                        </p:attrNameLst>
                                      </p:cBhvr>
                                      <p:rCtr x="0" y="187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4" grpId="0"/>
      <p:bldP spid="4" grpId="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Rectangle 56">
            <a:extLst>
              <a:ext uri="{FF2B5EF4-FFF2-40B4-BE49-F238E27FC236}">
                <a16:creationId xmlns:a16="http://schemas.microsoft.com/office/drawing/2014/main" id="{A8D88970-D8AB-447F-A65B-B5C9C6358B33}"/>
              </a:ext>
            </a:extLst>
          </p:cNvPr>
          <p:cNvSpPr/>
          <p:nvPr/>
        </p:nvSpPr>
        <p:spPr bwMode="auto">
          <a:xfrm>
            <a:off x="4662572" y="344690"/>
            <a:ext cx="5370050" cy="1274167"/>
          </a:xfrm>
          <a:prstGeom prst="rect">
            <a:avLst/>
          </a:prstGeom>
          <a:solidFill>
            <a:schemeClr val="bg1"/>
          </a:solidFill>
          <a:ln w="10795" cap="flat" cmpd="sng" algn="ctr">
            <a:noFill/>
            <a:prstDash val="solid"/>
          </a:ln>
          <a:effectLst>
            <a:outerShdw blurRad="152400" sx="101000" sy="101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0" rIns="9144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Cloud Secret Stores</a:t>
            </a:r>
          </a:p>
        </p:txBody>
      </p:sp>
      <p:sp>
        <p:nvSpPr>
          <p:cNvPr id="37" name="Rectangle 36">
            <a:extLst>
              <a:ext uri="{FF2B5EF4-FFF2-40B4-BE49-F238E27FC236}">
                <a16:creationId xmlns:a16="http://schemas.microsoft.com/office/drawing/2014/main" id="{16DD0152-AE46-4456-996C-31EE99FE6C72}"/>
              </a:ext>
            </a:extLst>
          </p:cNvPr>
          <p:cNvSpPr/>
          <p:nvPr/>
        </p:nvSpPr>
        <p:spPr bwMode="auto">
          <a:xfrm>
            <a:off x="918309" y="2492325"/>
            <a:ext cx="9054559" cy="3664635"/>
          </a:xfrm>
          <a:prstGeom prst="rect">
            <a:avLst/>
          </a:prstGeom>
          <a:solidFill>
            <a:schemeClr val="bg1"/>
          </a:solidFill>
          <a:ln w="10795" cap="flat" cmpd="sng" algn="ctr">
            <a:noFill/>
            <a:prstDash val="solid"/>
          </a:ln>
          <a:effectLst>
            <a:outerShdw blurRad="152400" sx="102000" sy="102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13716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200" b="1"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endParaRPr>
          </a:p>
        </p:txBody>
      </p:sp>
      <p:cxnSp>
        <p:nvCxnSpPr>
          <p:cNvPr id="16" name="Straight Arrow Connector 15">
            <a:extLst>
              <a:ext uri="{FF2B5EF4-FFF2-40B4-BE49-F238E27FC236}">
                <a16:creationId xmlns:a16="http://schemas.microsoft.com/office/drawing/2014/main" id="{6DC2692E-2A51-4ABE-B108-5AA12789C98B}"/>
              </a:ext>
            </a:extLst>
          </p:cNvPr>
          <p:cNvCxnSpPr>
            <a:cxnSpLocks/>
          </p:cNvCxnSpPr>
          <p:nvPr/>
        </p:nvCxnSpPr>
        <p:spPr>
          <a:xfrm>
            <a:off x="3066390" y="4167878"/>
            <a:ext cx="4281207" cy="0"/>
          </a:xfrm>
          <a:prstGeom prst="straightConnector1">
            <a:avLst/>
          </a:prstGeom>
          <a:ln w="31750">
            <a:solidFill>
              <a:schemeClr val="bg1">
                <a:lumMod val="75000"/>
              </a:schemeClr>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0E871662-D4C1-4D10-ADBC-50F245B2C231}"/>
              </a:ext>
            </a:extLst>
          </p:cNvPr>
          <p:cNvSpPr txBox="1"/>
          <p:nvPr/>
        </p:nvSpPr>
        <p:spPr>
          <a:xfrm>
            <a:off x="3066390" y="3277132"/>
            <a:ext cx="4324298" cy="584775"/>
          </a:xfrm>
          <a:prstGeom prst="rect">
            <a:avLst/>
          </a:prstGeom>
          <a:noFill/>
        </p:spPr>
        <p:txBody>
          <a:bodyPr wrap="square"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4472C4"/>
                </a:solidFill>
                <a:effectLst/>
                <a:uLnTx/>
                <a:uFillTx/>
                <a:latin typeface="Calibri Light" panose="020F0302020204030204"/>
                <a:ea typeface="+mn-ea"/>
                <a:cs typeface="+mn-cs"/>
              </a:rPr>
              <a:t>GET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http://localhost:3500/v1.0/secrets/vault/</a:t>
            </a:r>
            <a:r>
              <a:rPr kumimoji="0" lang="en-US" sz="1400" b="0" i="0" u="none" strike="noStrike" kern="1200" cap="none" spc="0" normalizeH="0" baseline="0" noProof="0" err="1">
                <a:ln>
                  <a:noFill/>
                </a:ln>
                <a:solidFill>
                  <a:prstClr val="black"/>
                </a:solidFill>
                <a:effectLst/>
                <a:uLnTx/>
                <a:uFillTx/>
                <a:latin typeface="Calibri" panose="020F0502020204030204"/>
                <a:ea typeface="+mn-ea"/>
                <a:cs typeface="+mn-cs"/>
              </a:rPr>
              <a:t>mysecret</a:t>
            </a:r>
            <a:endParaRPr kumimoji="0" lang="en-US" sz="1400" b="0" i="0" u="none" strike="noStrike" kern="1200" cap="none" spc="0" normalizeH="0" baseline="0" noProof="0">
              <a:ln>
                <a:noFill/>
              </a:ln>
              <a:solidFill>
                <a:prstClr val="black"/>
              </a:solidFill>
              <a:effectLst/>
              <a:uLnTx/>
              <a:uFillTx/>
              <a:latin typeface="Calibri" panose="020F0502020204030204"/>
              <a:ea typeface="+mn-ea"/>
              <a:cs typeface="Calibri"/>
            </a:endParaRPr>
          </a:p>
        </p:txBody>
      </p:sp>
      <p:pic>
        <p:nvPicPr>
          <p:cNvPr id="21" name="Graphic 20">
            <a:extLst>
              <a:ext uri="{FF2B5EF4-FFF2-40B4-BE49-F238E27FC236}">
                <a16:creationId xmlns:a16="http://schemas.microsoft.com/office/drawing/2014/main" id="{3F46A392-043E-466D-94F1-DF469774A4A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772327" y="3391756"/>
            <a:ext cx="983596" cy="983596"/>
          </a:xfrm>
          <a:prstGeom prst="rect">
            <a:avLst/>
          </a:prstGeom>
        </p:spPr>
      </p:pic>
      <p:grpSp>
        <p:nvGrpSpPr>
          <p:cNvPr id="27" name="Group 26">
            <a:extLst>
              <a:ext uri="{FF2B5EF4-FFF2-40B4-BE49-F238E27FC236}">
                <a16:creationId xmlns:a16="http://schemas.microsoft.com/office/drawing/2014/main" id="{6A3EE5AE-E068-4C97-886E-48A0EA068062}"/>
              </a:ext>
            </a:extLst>
          </p:cNvPr>
          <p:cNvGrpSpPr/>
          <p:nvPr/>
        </p:nvGrpSpPr>
        <p:grpSpPr>
          <a:xfrm>
            <a:off x="1314489" y="3166790"/>
            <a:ext cx="1737360" cy="1734143"/>
            <a:chOff x="6469556" y="2935093"/>
            <a:chExt cx="1737360" cy="1734143"/>
          </a:xfrm>
          <a:solidFill>
            <a:srgbClr val="737373">
              <a:lumMod val="20000"/>
              <a:lumOff val="80000"/>
            </a:srgbClr>
          </a:solidFill>
          <a:effectLst>
            <a:outerShdw blurRad="317500" sx="102000" sy="102000" algn="ctr" rotWithShape="0">
              <a:srgbClr val="737373">
                <a:alpha val="20000"/>
              </a:srgbClr>
            </a:outerShdw>
          </a:effectLst>
        </p:grpSpPr>
        <p:sp>
          <p:nvSpPr>
            <p:cNvPr id="33" name="Rounded Rectangle 5">
              <a:extLst>
                <a:ext uri="{FF2B5EF4-FFF2-40B4-BE49-F238E27FC236}">
                  <a16:creationId xmlns:a16="http://schemas.microsoft.com/office/drawing/2014/main" id="{4479B771-A0E8-4951-B803-F0527A9D19A9}"/>
                </a:ext>
              </a:extLst>
            </p:cNvPr>
            <p:cNvSpPr/>
            <p:nvPr/>
          </p:nvSpPr>
          <p:spPr bwMode="auto">
            <a:xfrm>
              <a:off x="6469556" y="2935093"/>
              <a:ext cx="1737360" cy="1734143"/>
            </a:xfrm>
            <a:prstGeom prst="rect">
              <a:avLst/>
            </a:prstGeom>
            <a:grpFill/>
            <a:ln>
              <a:noFill/>
            </a:ln>
            <a:effectLst>
              <a:outerShdw blurRad="63500" sx="102000" sy="102000" algn="ctr" rotWithShape="0">
                <a:prstClr val="black">
                  <a:alpha val="40000"/>
                </a:prstClr>
              </a:outerShdw>
            </a:effectLst>
          </p:spPr>
          <p:txBody>
            <a:bodyPr rot="0" spcFirstLastPara="0" vertOverflow="overflow" horzOverflow="overflow" vert="horz" wrap="square" lIns="0" tIns="548640"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0" cap="none" spc="0" normalizeH="0" baseline="0" noProof="0">
                  <a:ln>
                    <a:noFill/>
                  </a:ln>
                  <a:solidFill>
                    <a:srgbClr val="000000"/>
                  </a:solidFill>
                  <a:effectLst/>
                  <a:uLnTx/>
                  <a:uFillTx/>
                  <a:latin typeface="Segoe UI Semibold"/>
                  <a:ea typeface="+mn-ea"/>
                  <a:cs typeface="+mn-cs"/>
                </a:rPr>
                <a:t>Application</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0" cap="none" spc="0" normalizeH="0" baseline="0" noProof="0">
                  <a:ln>
                    <a:noFill/>
                  </a:ln>
                  <a:solidFill>
                    <a:srgbClr val="000000"/>
                  </a:solidFill>
                  <a:effectLst/>
                  <a:uLnTx/>
                  <a:uFillTx/>
                  <a:latin typeface="Segoe UI Semibold"/>
                  <a:ea typeface="+mn-ea"/>
                  <a:cs typeface="+mn-cs"/>
                </a:rPr>
                <a:t>code </a:t>
              </a:r>
            </a:p>
          </p:txBody>
        </p:sp>
        <p:pic>
          <p:nvPicPr>
            <p:cNvPr id="35" name="Graphic 55">
              <a:extLst>
                <a:ext uri="{FF2B5EF4-FFF2-40B4-BE49-F238E27FC236}">
                  <a16:creationId xmlns:a16="http://schemas.microsoft.com/office/drawing/2014/main" id="{9FACAFB8-38D8-404A-A353-348D6059D68A}"/>
                </a:ext>
              </a:extLst>
            </p:cNvPr>
            <p:cNvPicPr>
              <a:picLocks noChangeAspect="1"/>
            </p:cNvPicPr>
            <p:nvPr/>
          </p:nvPicPr>
          <p:blipFill>
            <a:blip r:embed="rId5"/>
            <a:srcRect/>
            <a:stretch/>
          </p:blipFill>
          <p:spPr>
            <a:xfrm>
              <a:off x="7078652" y="3303432"/>
              <a:ext cx="519168" cy="310059"/>
            </a:xfrm>
            <a:prstGeom prst="rect">
              <a:avLst/>
            </a:prstGeom>
            <a:grpFill/>
          </p:spPr>
        </p:pic>
      </p:grpSp>
      <p:cxnSp>
        <p:nvCxnSpPr>
          <p:cNvPr id="55" name="Straight Arrow Connector 54">
            <a:extLst>
              <a:ext uri="{FF2B5EF4-FFF2-40B4-BE49-F238E27FC236}">
                <a16:creationId xmlns:a16="http://schemas.microsoft.com/office/drawing/2014/main" id="{A7AED53F-DCD1-45B9-9E07-16FF69ECE97D}"/>
              </a:ext>
            </a:extLst>
          </p:cNvPr>
          <p:cNvCxnSpPr>
            <a:cxnSpLocks/>
          </p:cNvCxnSpPr>
          <p:nvPr/>
        </p:nvCxnSpPr>
        <p:spPr>
          <a:xfrm flipV="1">
            <a:off x="8264125" y="1690688"/>
            <a:ext cx="0" cy="1619937"/>
          </a:xfrm>
          <a:prstGeom prst="straightConnector1">
            <a:avLst/>
          </a:prstGeom>
          <a:ln w="31750">
            <a:solidFill>
              <a:schemeClr val="accent1"/>
            </a:solidFill>
            <a:headEnd type="arrow"/>
            <a:tailEnd type="arrow"/>
          </a:ln>
        </p:spPr>
        <p:style>
          <a:lnRef idx="1">
            <a:schemeClr val="accent1"/>
          </a:lnRef>
          <a:fillRef idx="0">
            <a:schemeClr val="accent1"/>
          </a:fillRef>
          <a:effectRef idx="0">
            <a:schemeClr val="accent1"/>
          </a:effectRef>
          <a:fontRef idx="minor">
            <a:schemeClr val="tx1"/>
          </a:fontRef>
        </p:style>
      </p:cxnSp>
      <p:pic>
        <p:nvPicPr>
          <p:cNvPr id="3074" name="Picture 2" descr="Image result for Azure Key Vault Icon">
            <a:extLst>
              <a:ext uri="{FF2B5EF4-FFF2-40B4-BE49-F238E27FC236}">
                <a16:creationId xmlns:a16="http://schemas.microsoft.com/office/drawing/2014/main" id="{93282EAD-E8D8-4E21-9A88-FE9E25650FA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76869" y="611698"/>
            <a:ext cx="830768" cy="449267"/>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Image result for aws secrets manager logo">
            <a:extLst>
              <a:ext uri="{FF2B5EF4-FFF2-40B4-BE49-F238E27FC236}">
                <a16:creationId xmlns:a16="http://schemas.microsoft.com/office/drawing/2014/main" id="{292C03AA-CD35-48FB-988E-5FCCA854878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48560" y="443708"/>
            <a:ext cx="1127525" cy="1127525"/>
          </a:xfrm>
          <a:prstGeom prst="rect">
            <a:avLst/>
          </a:prstGeom>
          <a:noFill/>
          <a:extLst>
            <a:ext uri="{909E8E84-426E-40DD-AFC4-6F175D3DCCD1}">
              <a14:hiddenFill xmlns:a14="http://schemas.microsoft.com/office/drawing/2010/main">
                <a:solidFill>
                  <a:srgbClr val="FFFFFF"/>
                </a:solidFill>
              </a14:hiddenFill>
            </a:ext>
          </a:extLst>
        </p:spPr>
      </p:pic>
      <p:sp>
        <p:nvSpPr>
          <p:cNvPr id="60" name="TextBox 59">
            <a:extLst>
              <a:ext uri="{FF2B5EF4-FFF2-40B4-BE49-F238E27FC236}">
                <a16:creationId xmlns:a16="http://schemas.microsoft.com/office/drawing/2014/main" id="{2B9B91FB-6647-4DA1-B14E-72DDD3EFE38B}"/>
              </a:ext>
            </a:extLst>
          </p:cNvPr>
          <p:cNvSpPr txBox="1"/>
          <p:nvPr/>
        </p:nvSpPr>
        <p:spPr>
          <a:xfrm>
            <a:off x="9361420" y="1228735"/>
            <a:ext cx="461665" cy="246221"/>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Azure</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Key Vault</a:t>
            </a:r>
          </a:p>
        </p:txBody>
      </p:sp>
      <p:pic>
        <p:nvPicPr>
          <p:cNvPr id="3080" name="Picture 8" descr="Image result for hashicorp vault">
            <a:extLst>
              <a:ext uri="{FF2B5EF4-FFF2-40B4-BE49-F238E27FC236}">
                <a16:creationId xmlns:a16="http://schemas.microsoft.com/office/drawing/2014/main" id="{3F383291-EAA5-4F70-AA52-30A33EF6069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347597" y="601659"/>
            <a:ext cx="830768" cy="810306"/>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a:extLst>
              <a:ext uri="{FF2B5EF4-FFF2-40B4-BE49-F238E27FC236}">
                <a16:creationId xmlns:a16="http://schemas.microsoft.com/office/drawing/2014/main" id="{D8361DEB-321F-42DF-9437-9DC67E158AA0}"/>
              </a:ext>
            </a:extLst>
          </p:cNvPr>
          <p:cNvSpPr/>
          <p:nvPr/>
        </p:nvSpPr>
        <p:spPr bwMode="auto">
          <a:xfrm>
            <a:off x="2184448" y="4601695"/>
            <a:ext cx="2611670" cy="735642"/>
          </a:xfrm>
          <a:prstGeom prst="rect">
            <a:avLst/>
          </a:prstGeom>
          <a:solidFill>
            <a:schemeClr val="bg1"/>
          </a:solidFill>
          <a:ln w="7710" cap="flat">
            <a:noFill/>
            <a:prstDash val="solid"/>
            <a:miter/>
          </a:ln>
          <a:effectLst>
            <a:outerShdw blurRad="190500" sx="102000" sy="102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91440" rIns="36576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err="1">
                <a:ln>
                  <a:noFill/>
                </a:ln>
                <a:solidFill>
                  <a:prstClr val="black"/>
                </a:solidFill>
                <a:effectLst/>
                <a:uLnTx/>
                <a:uFillTx/>
                <a:latin typeface="Consolas" panose="020B0609020204030204" pitchFamily="49" charset="0"/>
                <a:ea typeface="Segoe UI Symbol"/>
                <a:cs typeface="+mn-cs"/>
              </a:rPr>
              <a:t>mysecret</a:t>
            </a:r>
            <a:r>
              <a:rPr kumimoji="0" lang="en-US" sz="1200" b="0" i="0" u="none" strike="noStrike" kern="1200" cap="none" spc="0" normalizeH="0" baseline="0" noProof="0">
                <a:ln>
                  <a:noFill/>
                </a:ln>
                <a:solidFill>
                  <a:prstClr val="black"/>
                </a:solidFill>
                <a:effectLst/>
                <a:uLnTx/>
                <a:uFillTx/>
                <a:latin typeface="Consolas" panose="020B0609020204030204" pitchFamily="49" charset="0"/>
                <a:ea typeface="Segoe UI Symbol"/>
                <a:cs typeface="+mn-cs"/>
              </a:rPr>
              <a:t> “</a:t>
            </a:r>
            <a:r>
              <a:rPr kumimoji="0" lang="en-US" sz="1200" b="0" i="0" u="none" strike="noStrike" kern="1200" cap="none" spc="0" normalizeH="0" baseline="0" noProof="0" err="1">
                <a:ln>
                  <a:noFill/>
                </a:ln>
                <a:solidFill>
                  <a:prstClr val="black"/>
                </a:solidFill>
                <a:effectLst/>
                <a:uLnTx/>
                <a:uFillTx/>
                <a:latin typeface="Consolas" panose="020B0609020204030204" pitchFamily="49" charset="0"/>
                <a:ea typeface="Segoe UI Symbol"/>
                <a:cs typeface="+mn-cs"/>
              </a:rPr>
              <a:t>supersecret</a:t>
            </a:r>
            <a:r>
              <a:rPr kumimoji="0" lang="en-US" sz="1200" b="0" i="0" u="none" strike="noStrike" kern="1200" cap="none" spc="0" normalizeH="0" baseline="0" noProof="0">
                <a:ln>
                  <a:noFill/>
                </a:ln>
                <a:solidFill>
                  <a:prstClr val="black"/>
                </a:solidFill>
                <a:effectLst/>
                <a:uLnTx/>
                <a:uFillTx/>
                <a:latin typeface="Consolas" panose="020B0609020204030204" pitchFamily="49" charset="0"/>
                <a:ea typeface="Segoe UI Symbol"/>
                <a:cs typeface="+mn-cs"/>
              </a:rPr>
              <a:t>”  </a:t>
            </a:r>
          </a:p>
        </p:txBody>
      </p:sp>
      <p:pic>
        <p:nvPicPr>
          <p:cNvPr id="3084" name="Picture 12" descr="Image result for googel Cloud Key Management Service ">
            <a:extLst>
              <a:ext uri="{FF2B5EF4-FFF2-40B4-BE49-F238E27FC236}">
                <a16:creationId xmlns:a16="http://schemas.microsoft.com/office/drawing/2014/main" id="{CD2C9E55-010E-4E8C-994D-14027C525A6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089958" y="597346"/>
            <a:ext cx="1139453" cy="584776"/>
          </a:xfrm>
          <a:prstGeom prst="rect">
            <a:avLst/>
          </a:prstGeom>
          <a:noFill/>
          <a:extLst>
            <a:ext uri="{909E8E84-426E-40DD-AFC4-6F175D3DCCD1}">
              <a14:hiddenFill xmlns:a14="http://schemas.microsoft.com/office/drawing/2010/main">
                <a:solidFill>
                  <a:srgbClr val="FFFFFF"/>
                </a:solidFill>
              </a14:hiddenFill>
            </a:ext>
          </a:extLst>
        </p:spPr>
      </p:pic>
      <p:sp>
        <p:nvSpPr>
          <p:cNvPr id="78" name="TextBox 77">
            <a:extLst>
              <a:ext uri="{FF2B5EF4-FFF2-40B4-BE49-F238E27FC236}">
                <a16:creationId xmlns:a16="http://schemas.microsoft.com/office/drawing/2014/main" id="{29C37E7D-C22F-43CD-839F-199AF5A90E30}"/>
              </a:ext>
            </a:extLst>
          </p:cNvPr>
          <p:cNvSpPr txBox="1"/>
          <p:nvPr/>
        </p:nvSpPr>
        <p:spPr>
          <a:xfrm>
            <a:off x="7929062" y="1228735"/>
            <a:ext cx="1422778" cy="246221"/>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Google</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Key Management</a:t>
            </a:r>
          </a:p>
        </p:txBody>
      </p:sp>
      <p:grpSp>
        <p:nvGrpSpPr>
          <p:cNvPr id="19" name="Group 18">
            <a:extLst>
              <a:ext uri="{FF2B5EF4-FFF2-40B4-BE49-F238E27FC236}">
                <a16:creationId xmlns:a16="http://schemas.microsoft.com/office/drawing/2014/main" id="{A83698D6-57D3-4298-927C-DA66D08236B7}"/>
              </a:ext>
            </a:extLst>
          </p:cNvPr>
          <p:cNvGrpSpPr/>
          <p:nvPr/>
        </p:nvGrpSpPr>
        <p:grpSpPr>
          <a:xfrm>
            <a:off x="7362138" y="3315577"/>
            <a:ext cx="1737360" cy="1737360"/>
            <a:chOff x="7552123" y="135561"/>
            <a:chExt cx="1737360" cy="1737360"/>
          </a:xfrm>
        </p:grpSpPr>
        <p:sp>
          <p:nvSpPr>
            <p:cNvPr id="20" name="Rounded Rectangle 5">
              <a:extLst>
                <a:ext uri="{FF2B5EF4-FFF2-40B4-BE49-F238E27FC236}">
                  <a16:creationId xmlns:a16="http://schemas.microsoft.com/office/drawing/2014/main" id="{E19F7529-0763-4C30-A5B6-247FAD0A7CC0}"/>
                </a:ext>
              </a:extLst>
            </p:cNvPr>
            <p:cNvSpPr/>
            <p:nvPr/>
          </p:nvSpPr>
          <p:spPr bwMode="auto">
            <a:xfrm>
              <a:off x="7552123" y="135561"/>
              <a:ext cx="1737360" cy="1737360"/>
            </a:xfrm>
            <a:prstGeom prst="rect">
              <a:avLst/>
            </a:prstGeom>
            <a:solidFill>
              <a:schemeClr val="bg1"/>
            </a:solidFill>
            <a:ln>
              <a:noFill/>
            </a:ln>
            <a:effectLst>
              <a:outerShdw blurRad="152400" sx="102000" sy="102000" algn="ctr" rotWithShape="0">
                <a:prstClr val="black">
                  <a:alpha val="5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Semibold"/>
                <a:ea typeface="+mn-ea"/>
                <a:cs typeface="+mn-cs"/>
              </a:endParaRPr>
            </a:p>
          </p:txBody>
        </p:sp>
        <p:pic>
          <p:nvPicPr>
            <p:cNvPr id="22" name="Graphic 21">
              <a:extLst>
                <a:ext uri="{FF2B5EF4-FFF2-40B4-BE49-F238E27FC236}">
                  <a16:creationId xmlns:a16="http://schemas.microsoft.com/office/drawing/2014/main" id="{D4FDC3A9-00BB-455A-BDBC-5F8801DBE215}"/>
                </a:ext>
              </a:extLst>
            </p:cNvPr>
            <p:cNvPicPr>
              <a:picLocks noChangeAspect="1"/>
            </p:cNvPicPr>
            <p:nvPr/>
          </p:nvPicPr>
          <p:blipFill rotWithShape="1">
            <a:blip r:embed="rId10">
              <a:extLst>
                <a:ext uri="{96DAC541-7B7A-43D3-8B79-37D633B846F1}">
                  <asvg:svgBlip xmlns:asvg="http://schemas.microsoft.com/office/drawing/2016/SVG/main" r:embed="rId11"/>
                </a:ext>
              </a:extLst>
            </a:blip>
            <a:srcRect l="9333" t="18330" r="9333" b="18330"/>
            <a:stretch/>
          </p:blipFill>
          <p:spPr>
            <a:xfrm>
              <a:off x="7936554" y="627119"/>
              <a:ext cx="968498" cy="754245"/>
            </a:xfrm>
            <a:prstGeom prst="rect">
              <a:avLst/>
            </a:prstGeom>
          </p:spPr>
        </p:pic>
      </p:grpSp>
      <p:sp>
        <p:nvSpPr>
          <p:cNvPr id="25" name="Freeform: Shape 24">
            <a:extLst>
              <a:ext uri="{FF2B5EF4-FFF2-40B4-BE49-F238E27FC236}">
                <a16:creationId xmlns:a16="http://schemas.microsoft.com/office/drawing/2014/main" id="{F4E9CE18-899D-42FC-A541-2294BDE4F155}"/>
              </a:ext>
            </a:extLst>
          </p:cNvPr>
          <p:cNvSpPr/>
          <p:nvPr/>
        </p:nvSpPr>
        <p:spPr>
          <a:xfrm>
            <a:off x="584199" y="855663"/>
            <a:ext cx="5657851" cy="332399"/>
          </a:xfrm>
          <a:custGeom>
            <a:avLst/>
            <a:gdLst>
              <a:gd name="connsiteX0" fmla="*/ 0 w 4732020"/>
              <a:gd name="connsiteY0" fmla="*/ 0 h 1164569"/>
              <a:gd name="connsiteX1" fmla="*/ 4732020 w 4732020"/>
              <a:gd name="connsiteY1" fmla="*/ 0 h 1164569"/>
              <a:gd name="connsiteX2" fmla="*/ 4732020 w 4732020"/>
              <a:gd name="connsiteY2" fmla="*/ 1164569 h 1164569"/>
              <a:gd name="connsiteX3" fmla="*/ 0 w 4732020"/>
              <a:gd name="connsiteY3" fmla="*/ 1164569 h 1164569"/>
              <a:gd name="connsiteX4" fmla="*/ 0 w 4732020"/>
              <a:gd name="connsiteY4" fmla="*/ 0 h 1164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2020" h="1164569">
                <a:moveTo>
                  <a:pt x="0" y="0"/>
                </a:moveTo>
                <a:lnTo>
                  <a:pt x="4732020" y="0"/>
                </a:lnTo>
                <a:lnTo>
                  <a:pt x="4732020" y="1164569"/>
                </a:lnTo>
                <a:lnTo>
                  <a:pt x="0" y="116456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spAutoFit/>
          </a:bodyPr>
          <a:lstStyle/>
          <a:p>
            <a:pPr marL="0" marR="0" lvl="0" indent="0" algn="l" defTabSz="1422400" rtl="0" eaLnBrk="1" fontAlgn="auto" latinLnBrk="0" hangingPunct="1">
              <a:lnSpc>
                <a:spcPct val="90000"/>
              </a:lnSpc>
              <a:spcBef>
                <a:spcPct val="0"/>
              </a:spcBef>
              <a:spcAft>
                <a:spcPts val="600"/>
              </a:spcAft>
              <a:buClrTx/>
              <a:buSzTx/>
              <a:buFontTx/>
              <a:buNone/>
              <a:tabLst/>
              <a:defRPr/>
            </a:pPr>
            <a:r>
              <a:rPr kumimoji="0" lang="en-US" sz="2400" b="0" i="0" u="none" strike="noStrike" kern="1200" cap="none" spc="0" normalizeH="0" baseline="0" noProof="0">
                <a:ln>
                  <a:noFill/>
                </a:ln>
                <a:solidFill>
                  <a:srgbClr val="0078D4"/>
                </a:solidFill>
                <a:effectLst/>
                <a:uLnTx/>
                <a:uFillTx/>
                <a:latin typeface="Segoe UI Semibold"/>
                <a:ea typeface="+mn-ea"/>
                <a:cs typeface="+mn-cs"/>
              </a:rPr>
              <a:t>Secrets</a:t>
            </a:r>
          </a:p>
        </p:txBody>
      </p:sp>
      <p:sp>
        <p:nvSpPr>
          <p:cNvPr id="26" name="Freeform: Shape 25">
            <a:extLst>
              <a:ext uri="{FF2B5EF4-FFF2-40B4-BE49-F238E27FC236}">
                <a16:creationId xmlns:a16="http://schemas.microsoft.com/office/drawing/2014/main" id="{F3B04F80-7003-4D8E-B110-FD389F76BF81}"/>
              </a:ext>
            </a:extLst>
          </p:cNvPr>
          <p:cNvSpPr/>
          <p:nvPr/>
        </p:nvSpPr>
        <p:spPr>
          <a:xfrm>
            <a:off x="584199" y="585788"/>
            <a:ext cx="4714875" cy="221599"/>
          </a:xfrm>
          <a:custGeom>
            <a:avLst/>
            <a:gdLst>
              <a:gd name="connsiteX0" fmla="*/ 0 w 4732020"/>
              <a:gd name="connsiteY0" fmla="*/ 0 h 1164569"/>
              <a:gd name="connsiteX1" fmla="*/ 4732020 w 4732020"/>
              <a:gd name="connsiteY1" fmla="*/ 0 h 1164569"/>
              <a:gd name="connsiteX2" fmla="*/ 4732020 w 4732020"/>
              <a:gd name="connsiteY2" fmla="*/ 1164569 h 1164569"/>
              <a:gd name="connsiteX3" fmla="*/ 0 w 4732020"/>
              <a:gd name="connsiteY3" fmla="*/ 1164569 h 1164569"/>
              <a:gd name="connsiteX4" fmla="*/ 0 w 4732020"/>
              <a:gd name="connsiteY4" fmla="*/ 0 h 1164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2020" h="1164569">
                <a:moveTo>
                  <a:pt x="0" y="0"/>
                </a:moveTo>
                <a:lnTo>
                  <a:pt x="4732020" y="0"/>
                </a:lnTo>
                <a:lnTo>
                  <a:pt x="4732020" y="1164569"/>
                </a:lnTo>
                <a:lnTo>
                  <a:pt x="0" y="116456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spAutoFit/>
          </a:bodyPr>
          <a:lstStyle/>
          <a:p>
            <a:pPr marL="0" marR="0" lvl="0" indent="0" algn="l" defTabSz="1422400" rtl="0" eaLnBrk="1" fontAlgn="auto" latinLnBrk="0" hangingPunct="1">
              <a:lnSpc>
                <a:spcPct val="90000"/>
              </a:lnSpc>
              <a:spcBef>
                <a:spcPct val="0"/>
              </a:spcBef>
              <a:spcAft>
                <a:spcPts val="60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Microservice building blocks</a:t>
            </a:r>
          </a:p>
        </p:txBody>
      </p:sp>
    </p:spTree>
    <p:extLst>
      <p:ext uri="{BB962C8B-B14F-4D97-AF65-F5344CB8AC3E}">
        <p14:creationId xmlns:p14="http://schemas.microsoft.com/office/powerpoint/2010/main" val="141535059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42" presetClass="path" presetSubtype="0" decel="100000" fill="hold" grpId="1" nodeType="withEffect">
                                  <p:stCondLst>
                                    <p:cond delay="0"/>
                                  </p:stCondLst>
                                  <p:childTnLst>
                                    <p:animMotion origin="layout" path="M 1.66667E-6 -1.85185E-6 L 1.66667E-6 0.03773 " pathEditMode="relative" rAng="0" ptsTypes="AA">
                                      <p:cBhvr>
                                        <p:cTn id="9" dur="750" spd="-100000" fill="hold"/>
                                        <p:tgtEl>
                                          <p:spTgt spid="25"/>
                                        </p:tgtEl>
                                        <p:attrNameLst>
                                          <p:attrName>ppt_x</p:attrName>
                                          <p:attrName>ppt_y</p:attrName>
                                        </p:attrNameLst>
                                      </p:cBhvr>
                                      <p:rCtr x="0" y="187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5" grpId="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Rectangle 69">
            <a:extLst>
              <a:ext uri="{FF2B5EF4-FFF2-40B4-BE49-F238E27FC236}">
                <a16:creationId xmlns:a16="http://schemas.microsoft.com/office/drawing/2014/main" id="{B61D1072-E975-47A2-B3CD-8BC3768C246A}"/>
              </a:ext>
            </a:extLst>
          </p:cNvPr>
          <p:cNvSpPr/>
          <p:nvPr/>
        </p:nvSpPr>
        <p:spPr bwMode="auto">
          <a:xfrm>
            <a:off x="581306" y="2038120"/>
            <a:ext cx="9827894" cy="4638102"/>
          </a:xfrm>
          <a:prstGeom prst="rect">
            <a:avLst/>
          </a:prstGeom>
          <a:solidFill>
            <a:srgbClr val="737373">
              <a:lumMod val="20000"/>
              <a:lumOff val="80000"/>
            </a:srgbClr>
          </a:solidFill>
          <a:ln w="10795" cap="flat" cmpd="sng" algn="ctr">
            <a:noFill/>
            <a:prstDash val="solid"/>
          </a:ln>
          <a:effectLst/>
        </p:spPr>
        <p:txBody>
          <a:bodyPr rot="0" spcFirstLastPara="0" vert="horz" wrap="square" lIns="91440" tIns="274320" rIns="9144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1" i="0" u="none" strike="noStrike" kern="0" cap="none" spc="0" normalizeH="0" baseline="0" noProof="0">
                <a:ln>
                  <a:noFill/>
                </a:ln>
                <a:solidFill>
                  <a:srgbClr val="E6E6E6"/>
                </a:solidFill>
                <a:effectLst/>
                <a:uLnTx/>
                <a:uFillTx/>
                <a:latin typeface="Segoe UI Semibold" panose="020B0702040204020203" pitchFamily="34" charset="0"/>
                <a:ea typeface="+mn-ea"/>
                <a:cs typeface="Segoe UI Semibold" panose="020B0702040204020203" pitchFamily="34" charset="0"/>
              </a:rPr>
              <a:t>1</a:t>
            </a:r>
          </a:p>
        </p:txBody>
      </p:sp>
      <p:sp>
        <p:nvSpPr>
          <p:cNvPr id="57" name="Rectangle 56">
            <a:extLst>
              <a:ext uri="{FF2B5EF4-FFF2-40B4-BE49-F238E27FC236}">
                <a16:creationId xmlns:a16="http://schemas.microsoft.com/office/drawing/2014/main" id="{A8D88970-D8AB-447F-A65B-B5C9C6358B33}"/>
              </a:ext>
            </a:extLst>
          </p:cNvPr>
          <p:cNvSpPr/>
          <p:nvPr/>
        </p:nvSpPr>
        <p:spPr bwMode="auto">
          <a:xfrm>
            <a:off x="7347597" y="406084"/>
            <a:ext cx="1879420" cy="1274167"/>
          </a:xfrm>
          <a:prstGeom prst="rect">
            <a:avLst/>
          </a:prstGeom>
          <a:solidFill>
            <a:schemeClr val="bg1"/>
          </a:solidFill>
          <a:ln w="10795" cap="flat" cmpd="sng" algn="ctr">
            <a:noFill/>
            <a:prstDash val="solid"/>
          </a:ln>
          <a:effectLst>
            <a:outerShdw blurRad="152400" sx="101000" sy="101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0" rIns="9144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sp>
        <p:nvSpPr>
          <p:cNvPr id="37" name="Rectangle 36">
            <a:extLst>
              <a:ext uri="{FF2B5EF4-FFF2-40B4-BE49-F238E27FC236}">
                <a16:creationId xmlns:a16="http://schemas.microsoft.com/office/drawing/2014/main" id="{16DD0152-AE46-4456-996C-31EE99FE6C72}"/>
              </a:ext>
            </a:extLst>
          </p:cNvPr>
          <p:cNvSpPr/>
          <p:nvPr/>
        </p:nvSpPr>
        <p:spPr bwMode="auto">
          <a:xfrm>
            <a:off x="918309" y="2492325"/>
            <a:ext cx="9054559" cy="3612383"/>
          </a:xfrm>
          <a:prstGeom prst="rect">
            <a:avLst/>
          </a:prstGeom>
          <a:solidFill>
            <a:schemeClr val="bg1"/>
          </a:solidFill>
          <a:ln w="10795" cap="flat" cmpd="sng" algn="ctr">
            <a:noFill/>
            <a:prstDash val="solid"/>
          </a:ln>
          <a:effectLst>
            <a:outerShdw blurRad="152400" sx="102000" sy="102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13716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t>Pod</a:t>
            </a:r>
            <a:endParaRPr kumimoji="0" lang="en-US" sz="1200" b="1"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endParaRPr>
          </a:p>
        </p:txBody>
      </p:sp>
      <p:cxnSp>
        <p:nvCxnSpPr>
          <p:cNvPr id="16" name="Straight Arrow Connector 15">
            <a:extLst>
              <a:ext uri="{FF2B5EF4-FFF2-40B4-BE49-F238E27FC236}">
                <a16:creationId xmlns:a16="http://schemas.microsoft.com/office/drawing/2014/main" id="{6DC2692E-2A51-4ABE-B108-5AA12789C98B}"/>
              </a:ext>
            </a:extLst>
          </p:cNvPr>
          <p:cNvCxnSpPr>
            <a:cxnSpLocks/>
          </p:cNvCxnSpPr>
          <p:nvPr/>
        </p:nvCxnSpPr>
        <p:spPr>
          <a:xfrm>
            <a:off x="3066390" y="4167878"/>
            <a:ext cx="4281207" cy="0"/>
          </a:xfrm>
          <a:prstGeom prst="straightConnector1">
            <a:avLst/>
          </a:prstGeom>
          <a:ln w="31750">
            <a:solidFill>
              <a:schemeClr val="bg1">
                <a:lumMod val="75000"/>
              </a:schemeClr>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0E871662-D4C1-4D10-ADBC-50F245B2C231}"/>
              </a:ext>
            </a:extLst>
          </p:cNvPr>
          <p:cNvSpPr txBox="1"/>
          <p:nvPr/>
        </p:nvSpPr>
        <p:spPr>
          <a:xfrm>
            <a:off x="3066390" y="3277132"/>
            <a:ext cx="4324298" cy="584775"/>
          </a:xfrm>
          <a:prstGeom prst="rect">
            <a:avLst/>
          </a:prstGeom>
          <a:noFill/>
        </p:spPr>
        <p:txBody>
          <a:bodyPr wrap="square"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4472C4"/>
                </a:solidFill>
                <a:effectLst/>
                <a:uLnTx/>
                <a:uFillTx/>
                <a:latin typeface="Calibri Light" panose="020F0302020204030204"/>
                <a:ea typeface="+mn-ea"/>
                <a:cs typeface="+mn-cs"/>
              </a:rPr>
              <a:t>GET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http://localhost:3500/v1.0/secrets/vault/</a:t>
            </a:r>
            <a:r>
              <a:rPr kumimoji="0" lang="en-US" sz="1400" b="0" i="0" u="none" strike="noStrike" kern="1200" cap="none" spc="0" normalizeH="0" baseline="0" noProof="0" err="1">
                <a:ln>
                  <a:noFill/>
                </a:ln>
                <a:solidFill>
                  <a:prstClr val="black"/>
                </a:solidFill>
                <a:effectLst/>
                <a:uLnTx/>
                <a:uFillTx/>
                <a:latin typeface="Calibri" panose="020F0502020204030204"/>
                <a:ea typeface="+mn-ea"/>
                <a:cs typeface="+mn-cs"/>
              </a:rPr>
              <a:t>mysecret</a:t>
            </a:r>
            <a:endParaRPr kumimoji="0" lang="en-US" sz="1400" b="0" i="0" u="none" strike="noStrike" kern="1200" cap="none" spc="0" normalizeH="0" baseline="0" noProof="0">
              <a:ln>
                <a:noFill/>
              </a:ln>
              <a:solidFill>
                <a:prstClr val="black"/>
              </a:solidFill>
              <a:effectLst/>
              <a:uLnTx/>
              <a:uFillTx/>
              <a:latin typeface="Calibri" panose="020F0502020204030204"/>
              <a:ea typeface="+mn-ea"/>
              <a:cs typeface="Calibri"/>
            </a:endParaRPr>
          </a:p>
        </p:txBody>
      </p:sp>
      <p:pic>
        <p:nvPicPr>
          <p:cNvPr id="21" name="Graphic 20">
            <a:extLst>
              <a:ext uri="{FF2B5EF4-FFF2-40B4-BE49-F238E27FC236}">
                <a16:creationId xmlns:a16="http://schemas.microsoft.com/office/drawing/2014/main" id="{3F46A392-043E-466D-94F1-DF469774A4A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772327" y="3391756"/>
            <a:ext cx="983596" cy="983596"/>
          </a:xfrm>
          <a:prstGeom prst="rect">
            <a:avLst/>
          </a:prstGeom>
        </p:spPr>
      </p:pic>
      <p:grpSp>
        <p:nvGrpSpPr>
          <p:cNvPr id="27" name="Group 26">
            <a:extLst>
              <a:ext uri="{FF2B5EF4-FFF2-40B4-BE49-F238E27FC236}">
                <a16:creationId xmlns:a16="http://schemas.microsoft.com/office/drawing/2014/main" id="{6A3EE5AE-E068-4C97-886E-48A0EA068062}"/>
              </a:ext>
            </a:extLst>
          </p:cNvPr>
          <p:cNvGrpSpPr/>
          <p:nvPr/>
        </p:nvGrpSpPr>
        <p:grpSpPr>
          <a:xfrm>
            <a:off x="1314489" y="3166790"/>
            <a:ext cx="1737360" cy="1734143"/>
            <a:chOff x="6469556" y="2935093"/>
            <a:chExt cx="1737360" cy="1734143"/>
          </a:xfrm>
          <a:solidFill>
            <a:srgbClr val="737373">
              <a:lumMod val="20000"/>
              <a:lumOff val="80000"/>
            </a:srgbClr>
          </a:solidFill>
          <a:effectLst>
            <a:outerShdw blurRad="317500" sx="102000" sy="102000" algn="ctr" rotWithShape="0">
              <a:srgbClr val="737373">
                <a:alpha val="20000"/>
              </a:srgbClr>
            </a:outerShdw>
          </a:effectLst>
        </p:grpSpPr>
        <p:sp>
          <p:nvSpPr>
            <p:cNvPr id="33" name="Rounded Rectangle 5">
              <a:extLst>
                <a:ext uri="{FF2B5EF4-FFF2-40B4-BE49-F238E27FC236}">
                  <a16:creationId xmlns:a16="http://schemas.microsoft.com/office/drawing/2014/main" id="{4479B771-A0E8-4951-B803-F0527A9D19A9}"/>
                </a:ext>
              </a:extLst>
            </p:cNvPr>
            <p:cNvSpPr/>
            <p:nvPr/>
          </p:nvSpPr>
          <p:spPr bwMode="auto">
            <a:xfrm>
              <a:off x="6469556" y="2935093"/>
              <a:ext cx="1737360" cy="1734143"/>
            </a:xfrm>
            <a:prstGeom prst="rect">
              <a:avLst/>
            </a:prstGeom>
            <a:grpFill/>
            <a:ln>
              <a:noFill/>
            </a:ln>
            <a:effectLst>
              <a:outerShdw blurRad="63500" sx="102000" sy="102000" algn="ctr" rotWithShape="0">
                <a:prstClr val="black">
                  <a:alpha val="40000"/>
                </a:prstClr>
              </a:outerShdw>
            </a:effectLst>
          </p:spPr>
          <p:txBody>
            <a:bodyPr rot="0" spcFirstLastPara="0" vertOverflow="overflow" horzOverflow="overflow" vert="horz" wrap="square" lIns="0" tIns="548640"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0" cap="none" spc="0" normalizeH="0" baseline="0" noProof="0">
                  <a:ln>
                    <a:noFill/>
                  </a:ln>
                  <a:solidFill>
                    <a:srgbClr val="000000"/>
                  </a:solidFill>
                  <a:effectLst/>
                  <a:uLnTx/>
                  <a:uFillTx/>
                  <a:latin typeface="Segoe UI Semibold"/>
                  <a:ea typeface="+mn-ea"/>
                  <a:cs typeface="+mn-cs"/>
                </a:rPr>
                <a:t>Application</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0" cap="none" spc="0" normalizeH="0" baseline="0" noProof="0">
                  <a:ln>
                    <a:noFill/>
                  </a:ln>
                  <a:solidFill>
                    <a:srgbClr val="000000"/>
                  </a:solidFill>
                  <a:effectLst/>
                  <a:uLnTx/>
                  <a:uFillTx/>
                  <a:latin typeface="Segoe UI Semibold"/>
                  <a:ea typeface="+mn-ea"/>
                  <a:cs typeface="+mn-cs"/>
                </a:rPr>
                <a:t>code </a:t>
              </a:r>
            </a:p>
          </p:txBody>
        </p:sp>
        <p:pic>
          <p:nvPicPr>
            <p:cNvPr id="35" name="Graphic 55">
              <a:extLst>
                <a:ext uri="{FF2B5EF4-FFF2-40B4-BE49-F238E27FC236}">
                  <a16:creationId xmlns:a16="http://schemas.microsoft.com/office/drawing/2014/main" id="{9FACAFB8-38D8-404A-A353-348D6059D68A}"/>
                </a:ext>
              </a:extLst>
            </p:cNvPr>
            <p:cNvPicPr>
              <a:picLocks noChangeAspect="1"/>
            </p:cNvPicPr>
            <p:nvPr/>
          </p:nvPicPr>
          <p:blipFill>
            <a:blip r:embed="rId5"/>
            <a:srcRect/>
            <a:stretch/>
          </p:blipFill>
          <p:spPr>
            <a:xfrm>
              <a:off x="7078652" y="3303432"/>
              <a:ext cx="519168" cy="310059"/>
            </a:xfrm>
            <a:prstGeom prst="rect">
              <a:avLst/>
            </a:prstGeom>
            <a:grpFill/>
          </p:spPr>
        </p:pic>
      </p:grpSp>
      <p:cxnSp>
        <p:nvCxnSpPr>
          <p:cNvPr id="55" name="Straight Arrow Connector 54">
            <a:extLst>
              <a:ext uri="{FF2B5EF4-FFF2-40B4-BE49-F238E27FC236}">
                <a16:creationId xmlns:a16="http://schemas.microsoft.com/office/drawing/2014/main" id="{A7AED53F-DCD1-45B9-9E07-16FF69ECE97D}"/>
              </a:ext>
            </a:extLst>
          </p:cNvPr>
          <p:cNvCxnSpPr>
            <a:cxnSpLocks/>
          </p:cNvCxnSpPr>
          <p:nvPr/>
        </p:nvCxnSpPr>
        <p:spPr>
          <a:xfrm flipV="1">
            <a:off x="8264125" y="1690688"/>
            <a:ext cx="0" cy="1619937"/>
          </a:xfrm>
          <a:prstGeom prst="straightConnector1">
            <a:avLst/>
          </a:prstGeom>
          <a:ln w="31750">
            <a:solidFill>
              <a:schemeClr val="accent1"/>
            </a:solidFill>
            <a:headEnd type="arrow"/>
            <a:tailEnd type="arrow"/>
          </a:ln>
        </p:spPr>
        <p:style>
          <a:lnRef idx="1">
            <a:schemeClr val="accent1"/>
          </a:lnRef>
          <a:fillRef idx="0">
            <a:schemeClr val="accent1"/>
          </a:fillRef>
          <a:effectRef idx="0">
            <a:schemeClr val="accent1"/>
          </a:effectRef>
          <a:fontRef idx="minor">
            <a:schemeClr val="tx1"/>
          </a:fontRef>
        </p:style>
      </p:cxnSp>
      <p:pic>
        <p:nvPicPr>
          <p:cNvPr id="3074" name="Picture 2" descr="Image result for Azure Key Vault Icon">
            <a:extLst>
              <a:ext uri="{FF2B5EF4-FFF2-40B4-BE49-F238E27FC236}">
                <a16:creationId xmlns:a16="http://schemas.microsoft.com/office/drawing/2014/main" id="{93282EAD-E8D8-4E21-9A88-FE9E25650FA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837458" y="603348"/>
            <a:ext cx="830768" cy="449267"/>
          </a:xfrm>
          <a:prstGeom prst="rect">
            <a:avLst/>
          </a:prstGeom>
          <a:noFill/>
          <a:extLst>
            <a:ext uri="{909E8E84-426E-40DD-AFC4-6F175D3DCCD1}">
              <a14:hiddenFill xmlns:a14="http://schemas.microsoft.com/office/drawing/2010/main">
                <a:solidFill>
                  <a:srgbClr val="FFFFFF"/>
                </a:solidFill>
              </a14:hiddenFill>
            </a:ext>
          </a:extLst>
        </p:spPr>
      </p:pic>
      <p:sp>
        <p:nvSpPr>
          <p:cNvPr id="60" name="TextBox 59">
            <a:extLst>
              <a:ext uri="{FF2B5EF4-FFF2-40B4-BE49-F238E27FC236}">
                <a16:creationId xmlns:a16="http://schemas.microsoft.com/office/drawing/2014/main" id="{2B9B91FB-6647-4DA1-B14E-72DDD3EFE38B}"/>
              </a:ext>
            </a:extLst>
          </p:cNvPr>
          <p:cNvSpPr txBox="1"/>
          <p:nvPr/>
        </p:nvSpPr>
        <p:spPr>
          <a:xfrm>
            <a:off x="8022009" y="1220385"/>
            <a:ext cx="461665" cy="246221"/>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Azure</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Key Vault</a:t>
            </a:r>
          </a:p>
        </p:txBody>
      </p:sp>
      <p:sp>
        <p:nvSpPr>
          <p:cNvPr id="18" name="Rectangle 17">
            <a:extLst>
              <a:ext uri="{FF2B5EF4-FFF2-40B4-BE49-F238E27FC236}">
                <a16:creationId xmlns:a16="http://schemas.microsoft.com/office/drawing/2014/main" id="{D8361DEB-321F-42DF-9437-9DC67E158AA0}"/>
              </a:ext>
            </a:extLst>
          </p:cNvPr>
          <p:cNvSpPr/>
          <p:nvPr/>
        </p:nvSpPr>
        <p:spPr bwMode="auto">
          <a:xfrm>
            <a:off x="2184448" y="4601695"/>
            <a:ext cx="2611670" cy="735642"/>
          </a:xfrm>
          <a:prstGeom prst="rect">
            <a:avLst/>
          </a:prstGeom>
          <a:solidFill>
            <a:schemeClr val="bg1"/>
          </a:solidFill>
          <a:ln w="7710" cap="flat">
            <a:noFill/>
            <a:prstDash val="solid"/>
            <a:miter/>
          </a:ln>
          <a:effectLst>
            <a:outerShdw blurRad="190500" sx="102000" sy="102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91440" rIns="36576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err="1">
                <a:ln>
                  <a:noFill/>
                </a:ln>
                <a:solidFill>
                  <a:prstClr val="black"/>
                </a:solidFill>
                <a:effectLst/>
                <a:uLnTx/>
                <a:uFillTx/>
                <a:latin typeface="Consolas" panose="020B0609020204030204" pitchFamily="49" charset="0"/>
                <a:ea typeface="Segoe UI Symbol"/>
                <a:cs typeface="+mn-cs"/>
              </a:rPr>
              <a:t>mysecret</a:t>
            </a:r>
            <a:r>
              <a:rPr kumimoji="0" lang="en-US" sz="1200" b="0" i="0" u="none" strike="noStrike" kern="1200" cap="none" spc="0" normalizeH="0" baseline="0" noProof="0">
                <a:ln>
                  <a:noFill/>
                </a:ln>
                <a:solidFill>
                  <a:prstClr val="black"/>
                </a:solidFill>
                <a:effectLst/>
                <a:uLnTx/>
                <a:uFillTx/>
                <a:latin typeface="Consolas" panose="020B0609020204030204" pitchFamily="49" charset="0"/>
                <a:ea typeface="Segoe UI Symbol"/>
                <a:cs typeface="+mn-cs"/>
              </a:rPr>
              <a:t> “</a:t>
            </a:r>
            <a:r>
              <a:rPr kumimoji="0" lang="en-US" sz="1200" b="0" i="0" u="none" strike="noStrike" kern="1200" cap="none" spc="0" normalizeH="0" baseline="0" noProof="0" err="1">
                <a:ln>
                  <a:noFill/>
                </a:ln>
                <a:solidFill>
                  <a:prstClr val="black"/>
                </a:solidFill>
                <a:effectLst/>
                <a:uLnTx/>
                <a:uFillTx/>
                <a:latin typeface="Consolas" panose="020B0609020204030204" pitchFamily="49" charset="0"/>
                <a:ea typeface="Segoe UI Symbol"/>
                <a:cs typeface="+mn-cs"/>
              </a:rPr>
              <a:t>supersecret</a:t>
            </a:r>
            <a:r>
              <a:rPr kumimoji="0" lang="en-US" sz="1200" b="0" i="0" u="none" strike="noStrike" kern="1200" cap="none" spc="0" normalizeH="0" baseline="0" noProof="0">
                <a:ln>
                  <a:noFill/>
                </a:ln>
                <a:solidFill>
                  <a:prstClr val="black"/>
                </a:solidFill>
                <a:effectLst/>
                <a:uLnTx/>
                <a:uFillTx/>
                <a:latin typeface="Consolas" panose="020B0609020204030204" pitchFamily="49" charset="0"/>
                <a:ea typeface="Segoe UI Symbol"/>
                <a:cs typeface="+mn-cs"/>
              </a:rPr>
              <a:t>”  </a:t>
            </a:r>
          </a:p>
        </p:txBody>
      </p:sp>
      <p:pic>
        <p:nvPicPr>
          <p:cNvPr id="72" name="Picture 71">
            <a:extLst>
              <a:ext uri="{FF2B5EF4-FFF2-40B4-BE49-F238E27FC236}">
                <a16:creationId xmlns:a16="http://schemas.microsoft.com/office/drawing/2014/main" id="{528878E3-A89E-4FE7-95A5-A9CE5ACDB300}"/>
              </a:ext>
            </a:extLst>
          </p:cNvPr>
          <p:cNvPicPr>
            <a:picLocks noChangeAspect="1"/>
          </p:cNvPicPr>
          <p:nvPr/>
        </p:nvPicPr>
        <p:blipFill>
          <a:blip r:embed="rId7"/>
          <a:stretch>
            <a:fillRect/>
          </a:stretch>
        </p:blipFill>
        <p:spPr>
          <a:xfrm>
            <a:off x="10021596" y="1741287"/>
            <a:ext cx="775208" cy="775208"/>
          </a:xfrm>
          <a:prstGeom prst="rect">
            <a:avLst/>
          </a:prstGeom>
          <a:effectLst/>
        </p:spPr>
      </p:pic>
      <p:sp>
        <p:nvSpPr>
          <p:cNvPr id="22" name="Rounded Rectangle 5">
            <a:extLst>
              <a:ext uri="{FF2B5EF4-FFF2-40B4-BE49-F238E27FC236}">
                <a16:creationId xmlns:a16="http://schemas.microsoft.com/office/drawing/2014/main" id="{3FF3CC08-B145-4FB7-B213-D6C277C46D43}"/>
              </a:ext>
            </a:extLst>
          </p:cNvPr>
          <p:cNvSpPr/>
          <p:nvPr/>
        </p:nvSpPr>
        <p:spPr bwMode="auto">
          <a:xfrm>
            <a:off x="7320569" y="5344725"/>
            <a:ext cx="1906454" cy="609508"/>
          </a:xfrm>
          <a:prstGeom prst="rect">
            <a:avLst/>
          </a:prstGeom>
          <a:noFill/>
          <a:ln w="19050" cap="rnd">
            <a:solidFill>
              <a:schemeClr val="bg2">
                <a:lumMod val="7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1" i="0" u="none" strike="noStrike" kern="1200" cap="none" spc="300" normalizeH="0" baseline="0" noProof="0">
                <a:ln>
                  <a:noFill/>
                </a:ln>
                <a:solidFill>
                  <a:srgbClr val="000000"/>
                </a:solidFill>
                <a:effectLst/>
                <a:uLnTx/>
                <a:uFillTx/>
                <a:latin typeface="Segoe UI Semibold"/>
                <a:ea typeface="+mn-ea"/>
                <a:cs typeface="Segoe UI" pitchFamily="34" charset="0"/>
              </a:rPr>
              <a:t> </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300" normalizeH="0" baseline="0" noProof="0">
                <a:ln>
                  <a:noFill/>
                </a:ln>
                <a:solidFill>
                  <a:srgbClr val="000000"/>
                </a:solidFill>
                <a:effectLst/>
                <a:uLnTx/>
                <a:uFillTx/>
                <a:latin typeface="Segoe UI Semibold"/>
                <a:ea typeface="+mn-ea"/>
                <a:cs typeface="Segoe UI" pitchFamily="34" charset="0"/>
              </a:rPr>
              <a:t>Pod </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300" normalizeH="0" baseline="0" noProof="0">
                <a:ln>
                  <a:noFill/>
                </a:ln>
                <a:solidFill>
                  <a:srgbClr val="000000"/>
                </a:solidFill>
                <a:effectLst/>
                <a:uLnTx/>
                <a:uFillTx/>
                <a:latin typeface="Segoe UI Semibold"/>
                <a:ea typeface="+mn-ea"/>
                <a:cs typeface="Segoe UI" pitchFamily="34" charset="0"/>
              </a:rPr>
              <a:t>Managed Identity</a:t>
            </a:r>
          </a:p>
        </p:txBody>
      </p:sp>
      <p:cxnSp>
        <p:nvCxnSpPr>
          <p:cNvPr id="23" name="Straight Arrow Connector 22">
            <a:extLst>
              <a:ext uri="{FF2B5EF4-FFF2-40B4-BE49-F238E27FC236}">
                <a16:creationId xmlns:a16="http://schemas.microsoft.com/office/drawing/2014/main" id="{0AFF4A34-0606-4794-B0C6-2BAE2ECDB781}"/>
              </a:ext>
            </a:extLst>
          </p:cNvPr>
          <p:cNvCxnSpPr>
            <a:cxnSpLocks/>
          </p:cNvCxnSpPr>
          <p:nvPr/>
        </p:nvCxnSpPr>
        <p:spPr>
          <a:xfrm>
            <a:off x="8252842" y="4930033"/>
            <a:ext cx="0" cy="393819"/>
          </a:xfrm>
          <a:prstGeom prst="straightConnector1">
            <a:avLst/>
          </a:prstGeom>
          <a:ln w="31750">
            <a:solidFill>
              <a:schemeClr val="accent1"/>
            </a:solidFill>
            <a:headEnd type="none"/>
            <a:tailEnd type="arrow"/>
          </a:ln>
        </p:spPr>
        <p:style>
          <a:lnRef idx="1">
            <a:schemeClr val="accent1"/>
          </a:lnRef>
          <a:fillRef idx="0">
            <a:schemeClr val="accent1"/>
          </a:fillRef>
          <a:effectRef idx="0">
            <a:schemeClr val="accent1"/>
          </a:effectRef>
          <a:fontRef idx="minor">
            <a:schemeClr val="tx1"/>
          </a:fontRef>
        </p:style>
      </p:cxnSp>
      <p:grpSp>
        <p:nvGrpSpPr>
          <p:cNvPr id="25" name="Group 24">
            <a:extLst>
              <a:ext uri="{FF2B5EF4-FFF2-40B4-BE49-F238E27FC236}">
                <a16:creationId xmlns:a16="http://schemas.microsoft.com/office/drawing/2014/main" id="{5432E3F1-6E26-4147-A993-3B167E17C588}"/>
              </a:ext>
            </a:extLst>
          </p:cNvPr>
          <p:cNvGrpSpPr/>
          <p:nvPr/>
        </p:nvGrpSpPr>
        <p:grpSpPr>
          <a:xfrm>
            <a:off x="7347597" y="3301393"/>
            <a:ext cx="1737360" cy="1737360"/>
            <a:chOff x="7552123" y="135561"/>
            <a:chExt cx="1737360" cy="1737360"/>
          </a:xfrm>
        </p:grpSpPr>
        <p:sp>
          <p:nvSpPr>
            <p:cNvPr id="26" name="Rounded Rectangle 5">
              <a:extLst>
                <a:ext uri="{FF2B5EF4-FFF2-40B4-BE49-F238E27FC236}">
                  <a16:creationId xmlns:a16="http://schemas.microsoft.com/office/drawing/2014/main" id="{0F34ED19-0A21-4A59-B872-4795D80C0A9D}"/>
                </a:ext>
              </a:extLst>
            </p:cNvPr>
            <p:cNvSpPr/>
            <p:nvPr/>
          </p:nvSpPr>
          <p:spPr bwMode="auto">
            <a:xfrm>
              <a:off x="7552123" y="135561"/>
              <a:ext cx="1737360" cy="1737360"/>
            </a:xfrm>
            <a:prstGeom prst="rect">
              <a:avLst/>
            </a:prstGeom>
            <a:solidFill>
              <a:schemeClr val="bg1"/>
            </a:solidFill>
            <a:ln>
              <a:noFill/>
            </a:ln>
            <a:effectLst>
              <a:outerShdw blurRad="152400" sx="102000" sy="102000" algn="ctr" rotWithShape="0">
                <a:prstClr val="black">
                  <a:alpha val="5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Semibold"/>
                <a:ea typeface="+mn-ea"/>
                <a:cs typeface="+mn-cs"/>
              </a:endParaRPr>
            </a:p>
          </p:txBody>
        </p:sp>
        <p:pic>
          <p:nvPicPr>
            <p:cNvPr id="29" name="Graphic 28">
              <a:extLst>
                <a:ext uri="{FF2B5EF4-FFF2-40B4-BE49-F238E27FC236}">
                  <a16:creationId xmlns:a16="http://schemas.microsoft.com/office/drawing/2014/main" id="{9A2B9065-6F67-4E78-8932-1FF0330C11E2}"/>
                </a:ext>
              </a:extLst>
            </p:cNvPr>
            <p:cNvPicPr>
              <a:picLocks noChangeAspect="1"/>
            </p:cNvPicPr>
            <p:nvPr/>
          </p:nvPicPr>
          <p:blipFill rotWithShape="1">
            <a:blip r:embed="rId8">
              <a:extLst>
                <a:ext uri="{96DAC541-7B7A-43D3-8B79-37D633B846F1}">
                  <asvg:svgBlip xmlns:asvg="http://schemas.microsoft.com/office/drawing/2016/SVG/main" r:embed="rId9"/>
                </a:ext>
              </a:extLst>
            </a:blip>
            <a:srcRect l="9333" t="18330" r="9333" b="18330"/>
            <a:stretch/>
          </p:blipFill>
          <p:spPr>
            <a:xfrm>
              <a:off x="7936554" y="627119"/>
              <a:ext cx="968498" cy="754245"/>
            </a:xfrm>
            <a:prstGeom prst="rect">
              <a:avLst/>
            </a:prstGeom>
          </p:spPr>
        </p:pic>
      </p:grpSp>
      <p:sp>
        <p:nvSpPr>
          <p:cNvPr id="30" name="Freeform: Shape 29">
            <a:extLst>
              <a:ext uri="{FF2B5EF4-FFF2-40B4-BE49-F238E27FC236}">
                <a16:creationId xmlns:a16="http://schemas.microsoft.com/office/drawing/2014/main" id="{82837FA1-C12F-4B57-AFC8-491FC9AE5157}"/>
              </a:ext>
            </a:extLst>
          </p:cNvPr>
          <p:cNvSpPr/>
          <p:nvPr/>
        </p:nvSpPr>
        <p:spPr>
          <a:xfrm>
            <a:off x="584199" y="855663"/>
            <a:ext cx="5657851" cy="332399"/>
          </a:xfrm>
          <a:custGeom>
            <a:avLst/>
            <a:gdLst>
              <a:gd name="connsiteX0" fmla="*/ 0 w 4732020"/>
              <a:gd name="connsiteY0" fmla="*/ 0 h 1164569"/>
              <a:gd name="connsiteX1" fmla="*/ 4732020 w 4732020"/>
              <a:gd name="connsiteY1" fmla="*/ 0 h 1164569"/>
              <a:gd name="connsiteX2" fmla="*/ 4732020 w 4732020"/>
              <a:gd name="connsiteY2" fmla="*/ 1164569 h 1164569"/>
              <a:gd name="connsiteX3" fmla="*/ 0 w 4732020"/>
              <a:gd name="connsiteY3" fmla="*/ 1164569 h 1164569"/>
              <a:gd name="connsiteX4" fmla="*/ 0 w 4732020"/>
              <a:gd name="connsiteY4" fmla="*/ 0 h 1164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2020" h="1164569">
                <a:moveTo>
                  <a:pt x="0" y="0"/>
                </a:moveTo>
                <a:lnTo>
                  <a:pt x="4732020" y="0"/>
                </a:lnTo>
                <a:lnTo>
                  <a:pt x="4732020" y="1164569"/>
                </a:lnTo>
                <a:lnTo>
                  <a:pt x="0" y="116456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spAutoFit/>
          </a:bodyPr>
          <a:lstStyle/>
          <a:p>
            <a:pPr marL="0" marR="0" lvl="0" indent="0" algn="l" defTabSz="1422400" rtl="0" eaLnBrk="1" fontAlgn="auto" latinLnBrk="0" hangingPunct="1">
              <a:lnSpc>
                <a:spcPct val="90000"/>
              </a:lnSpc>
              <a:spcBef>
                <a:spcPct val="0"/>
              </a:spcBef>
              <a:spcAft>
                <a:spcPts val="600"/>
              </a:spcAft>
              <a:buClrTx/>
              <a:buSzTx/>
              <a:buFontTx/>
              <a:buNone/>
              <a:tabLst/>
              <a:defRPr/>
            </a:pPr>
            <a:r>
              <a:rPr kumimoji="0" lang="en-US" sz="2400" b="0" i="0" u="none" strike="noStrike" kern="1200" cap="none" spc="0" normalizeH="0" baseline="0" noProof="0">
                <a:ln>
                  <a:noFill/>
                </a:ln>
                <a:solidFill>
                  <a:srgbClr val="0078D4"/>
                </a:solidFill>
                <a:effectLst/>
                <a:uLnTx/>
                <a:uFillTx/>
                <a:latin typeface="Segoe UI Semibold"/>
                <a:ea typeface="+mn-ea"/>
                <a:cs typeface="+mn-cs"/>
              </a:rPr>
              <a:t>Secrets with Azure Kubernetes Service</a:t>
            </a:r>
          </a:p>
        </p:txBody>
      </p:sp>
      <p:sp>
        <p:nvSpPr>
          <p:cNvPr id="32" name="Freeform: Shape 31">
            <a:extLst>
              <a:ext uri="{FF2B5EF4-FFF2-40B4-BE49-F238E27FC236}">
                <a16:creationId xmlns:a16="http://schemas.microsoft.com/office/drawing/2014/main" id="{98520D18-7540-45B8-891E-8E3D425D67E1}"/>
              </a:ext>
            </a:extLst>
          </p:cNvPr>
          <p:cNvSpPr/>
          <p:nvPr/>
        </p:nvSpPr>
        <p:spPr>
          <a:xfrm>
            <a:off x="584199" y="585788"/>
            <a:ext cx="4714875" cy="221599"/>
          </a:xfrm>
          <a:custGeom>
            <a:avLst/>
            <a:gdLst>
              <a:gd name="connsiteX0" fmla="*/ 0 w 4732020"/>
              <a:gd name="connsiteY0" fmla="*/ 0 h 1164569"/>
              <a:gd name="connsiteX1" fmla="*/ 4732020 w 4732020"/>
              <a:gd name="connsiteY1" fmla="*/ 0 h 1164569"/>
              <a:gd name="connsiteX2" fmla="*/ 4732020 w 4732020"/>
              <a:gd name="connsiteY2" fmla="*/ 1164569 h 1164569"/>
              <a:gd name="connsiteX3" fmla="*/ 0 w 4732020"/>
              <a:gd name="connsiteY3" fmla="*/ 1164569 h 1164569"/>
              <a:gd name="connsiteX4" fmla="*/ 0 w 4732020"/>
              <a:gd name="connsiteY4" fmla="*/ 0 h 1164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2020" h="1164569">
                <a:moveTo>
                  <a:pt x="0" y="0"/>
                </a:moveTo>
                <a:lnTo>
                  <a:pt x="4732020" y="0"/>
                </a:lnTo>
                <a:lnTo>
                  <a:pt x="4732020" y="1164569"/>
                </a:lnTo>
                <a:lnTo>
                  <a:pt x="0" y="116456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spAutoFit/>
          </a:bodyPr>
          <a:lstStyle/>
          <a:p>
            <a:pPr marL="0" marR="0" lvl="0" indent="0" algn="l" defTabSz="1422400" rtl="0" eaLnBrk="1" fontAlgn="auto" latinLnBrk="0" hangingPunct="1">
              <a:lnSpc>
                <a:spcPct val="90000"/>
              </a:lnSpc>
              <a:spcBef>
                <a:spcPct val="0"/>
              </a:spcBef>
              <a:spcAft>
                <a:spcPts val="60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Microservice building blocks</a:t>
            </a:r>
          </a:p>
        </p:txBody>
      </p:sp>
    </p:spTree>
    <p:extLst>
      <p:ext uri="{BB962C8B-B14F-4D97-AF65-F5344CB8AC3E}">
        <p14:creationId xmlns:p14="http://schemas.microsoft.com/office/powerpoint/2010/main" val="24536993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par>
                                <p:cTn id="8" presetID="42" presetClass="path" presetSubtype="0" decel="100000" fill="hold" grpId="1" nodeType="withEffect">
                                  <p:stCondLst>
                                    <p:cond delay="0"/>
                                  </p:stCondLst>
                                  <p:childTnLst>
                                    <p:animMotion origin="layout" path="M 1.66667E-6 -1.85185E-6 L 1.66667E-6 0.03773 " pathEditMode="relative" rAng="0" ptsTypes="AA">
                                      <p:cBhvr>
                                        <p:cTn id="9" dur="750" spd="-100000" fill="hold"/>
                                        <p:tgtEl>
                                          <p:spTgt spid="30"/>
                                        </p:tgtEl>
                                        <p:attrNameLst>
                                          <p:attrName>ppt_x</p:attrName>
                                          <p:attrName>ppt_y</p:attrName>
                                        </p:attrNameLst>
                                      </p:cBhvr>
                                      <p:rCtr x="0" y="187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0" grpId="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7481806C-81BE-44A7-9B63-0F7E979DE419}"/>
              </a:ext>
            </a:extLst>
          </p:cNvPr>
          <p:cNvSpPr/>
          <p:nvPr/>
        </p:nvSpPr>
        <p:spPr bwMode="auto">
          <a:xfrm>
            <a:off x="581306" y="2038120"/>
            <a:ext cx="9827894" cy="4638102"/>
          </a:xfrm>
          <a:prstGeom prst="rect">
            <a:avLst/>
          </a:prstGeom>
          <a:solidFill>
            <a:srgbClr val="737373">
              <a:lumMod val="20000"/>
              <a:lumOff val="80000"/>
            </a:srgbClr>
          </a:solidFill>
          <a:ln w="10795" cap="flat" cmpd="sng" algn="ctr">
            <a:noFill/>
            <a:prstDash val="solid"/>
          </a:ln>
          <a:effectLst/>
        </p:spPr>
        <p:txBody>
          <a:bodyPr rot="0" spcFirstLastPara="0" vert="horz" wrap="square" lIns="91440" tIns="274320" rIns="9144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1" i="0" u="none" strike="noStrike" kern="0" cap="none" spc="0" normalizeH="0" baseline="0" noProof="0">
                <a:ln>
                  <a:noFill/>
                </a:ln>
                <a:solidFill>
                  <a:srgbClr val="E6E6E6"/>
                </a:solidFill>
                <a:effectLst/>
                <a:uLnTx/>
                <a:uFillTx/>
                <a:latin typeface="Segoe UI Semibold" panose="020B0702040204020203" pitchFamily="34" charset="0"/>
                <a:ea typeface="+mn-ea"/>
                <a:cs typeface="Segoe UI Semibold" panose="020B0702040204020203" pitchFamily="34" charset="0"/>
              </a:rPr>
              <a:t>1</a:t>
            </a:r>
          </a:p>
        </p:txBody>
      </p:sp>
      <p:sp>
        <p:nvSpPr>
          <p:cNvPr id="37" name="Rectangle 36">
            <a:extLst>
              <a:ext uri="{FF2B5EF4-FFF2-40B4-BE49-F238E27FC236}">
                <a16:creationId xmlns:a16="http://schemas.microsoft.com/office/drawing/2014/main" id="{16DD0152-AE46-4456-996C-31EE99FE6C72}"/>
              </a:ext>
            </a:extLst>
          </p:cNvPr>
          <p:cNvSpPr/>
          <p:nvPr/>
        </p:nvSpPr>
        <p:spPr bwMode="auto">
          <a:xfrm>
            <a:off x="918309" y="2492326"/>
            <a:ext cx="9054559" cy="3146474"/>
          </a:xfrm>
          <a:prstGeom prst="rect">
            <a:avLst/>
          </a:prstGeom>
          <a:solidFill>
            <a:schemeClr val="bg1"/>
          </a:solidFill>
          <a:ln w="10795" cap="flat" cmpd="sng" algn="ctr">
            <a:noFill/>
            <a:prstDash val="solid"/>
          </a:ln>
          <a:effectLst>
            <a:outerShdw blurRad="152400" sx="102000" sy="102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13716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t>Pod</a:t>
            </a:r>
            <a:endParaRPr kumimoji="0" lang="en-US" sz="12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endParaRPr>
          </a:p>
        </p:txBody>
      </p:sp>
      <p:cxnSp>
        <p:nvCxnSpPr>
          <p:cNvPr id="16" name="Straight Arrow Connector 15">
            <a:extLst>
              <a:ext uri="{FF2B5EF4-FFF2-40B4-BE49-F238E27FC236}">
                <a16:creationId xmlns:a16="http://schemas.microsoft.com/office/drawing/2014/main" id="{6DC2692E-2A51-4ABE-B108-5AA12789C98B}"/>
              </a:ext>
            </a:extLst>
          </p:cNvPr>
          <p:cNvCxnSpPr>
            <a:cxnSpLocks/>
          </p:cNvCxnSpPr>
          <p:nvPr/>
        </p:nvCxnSpPr>
        <p:spPr>
          <a:xfrm>
            <a:off x="3066390" y="4167878"/>
            <a:ext cx="4281207" cy="0"/>
          </a:xfrm>
          <a:prstGeom prst="straightConnector1">
            <a:avLst/>
          </a:prstGeom>
          <a:ln w="31750">
            <a:solidFill>
              <a:schemeClr val="bg1">
                <a:lumMod val="75000"/>
              </a:schemeClr>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0E871662-D4C1-4D10-ADBC-50F245B2C231}"/>
              </a:ext>
            </a:extLst>
          </p:cNvPr>
          <p:cNvSpPr txBox="1"/>
          <p:nvPr/>
        </p:nvSpPr>
        <p:spPr>
          <a:xfrm>
            <a:off x="3066390" y="3277132"/>
            <a:ext cx="4324298" cy="584775"/>
          </a:xfrm>
          <a:prstGeom prst="rect">
            <a:avLst/>
          </a:prstGeom>
          <a:noFill/>
        </p:spPr>
        <p:txBody>
          <a:bodyPr wrap="square"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72C4"/>
                </a:solidFill>
                <a:effectLst/>
                <a:uLnTx/>
                <a:uFillTx/>
                <a:latin typeface="Calibri Light" panose="020F0302020204030204"/>
                <a:ea typeface="+mn-ea"/>
                <a:cs typeface="+mn-cs"/>
              </a:rPr>
              <a:t>GET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http://localhost:3500/v1.0/secrets/</a:t>
            </a:r>
            <a:r>
              <a:rPr kumimoji="0" lang="en-US" sz="1400" b="0" i="0" u="none" strike="noStrike" kern="1200" cap="none" spc="0" normalizeH="0" baseline="0" noProof="0" dirty="0" err="1">
                <a:ln>
                  <a:noFill/>
                </a:ln>
                <a:solidFill>
                  <a:prstClr val="black"/>
                </a:solidFill>
                <a:effectLst/>
                <a:uLnTx/>
                <a:uFillTx/>
                <a:latin typeface="Calibri" panose="020F0502020204030204"/>
                <a:ea typeface="+mn-ea"/>
                <a:cs typeface="+mn-cs"/>
              </a:rPr>
              <a:t>kubernetes</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a:t>
            </a:r>
            <a:r>
              <a:rPr kumimoji="0" lang="en-US" sz="1400" b="0" i="0" u="none" strike="noStrike" kern="1200" cap="none" spc="0" normalizeH="0" baseline="0" noProof="0" dirty="0" err="1">
                <a:ln>
                  <a:noFill/>
                </a:ln>
                <a:solidFill>
                  <a:prstClr val="black"/>
                </a:solidFill>
                <a:effectLst/>
                <a:uLnTx/>
                <a:uFillTx/>
                <a:latin typeface="Calibri" panose="020F0502020204030204"/>
                <a:ea typeface="+mn-ea"/>
                <a:cs typeface="+mn-cs"/>
              </a:rPr>
              <a:t>mysecret</a:t>
            </a: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Calibri"/>
            </a:endParaRPr>
          </a:p>
        </p:txBody>
      </p:sp>
      <p:pic>
        <p:nvPicPr>
          <p:cNvPr id="21" name="Graphic 20">
            <a:extLst>
              <a:ext uri="{FF2B5EF4-FFF2-40B4-BE49-F238E27FC236}">
                <a16:creationId xmlns:a16="http://schemas.microsoft.com/office/drawing/2014/main" id="{3F46A392-043E-466D-94F1-DF469774A4A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772327" y="3391756"/>
            <a:ext cx="983596" cy="983596"/>
          </a:xfrm>
          <a:prstGeom prst="rect">
            <a:avLst/>
          </a:prstGeom>
        </p:spPr>
      </p:pic>
      <p:grpSp>
        <p:nvGrpSpPr>
          <p:cNvPr id="27" name="Group 26">
            <a:extLst>
              <a:ext uri="{FF2B5EF4-FFF2-40B4-BE49-F238E27FC236}">
                <a16:creationId xmlns:a16="http://schemas.microsoft.com/office/drawing/2014/main" id="{6A3EE5AE-E068-4C97-886E-48A0EA068062}"/>
              </a:ext>
            </a:extLst>
          </p:cNvPr>
          <p:cNvGrpSpPr/>
          <p:nvPr/>
        </p:nvGrpSpPr>
        <p:grpSpPr>
          <a:xfrm>
            <a:off x="1314489" y="3166790"/>
            <a:ext cx="1737360" cy="1734143"/>
            <a:chOff x="6469556" y="2935093"/>
            <a:chExt cx="1737360" cy="1734143"/>
          </a:xfrm>
          <a:solidFill>
            <a:srgbClr val="737373">
              <a:lumMod val="20000"/>
              <a:lumOff val="80000"/>
            </a:srgbClr>
          </a:solidFill>
          <a:effectLst>
            <a:outerShdw blurRad="317500" sx="102000" sy="102000" algn="ctr" rotWithShape="0">
              <a:srgbClr val="737373">
                <a:alpha val="20000"/>
              </a:srgbClr>
            </a:outerShdw>
          </a:effectLst>
        </p:grpSpPr>
        <p:sp>
          <p:nvSpPr>
            <p:cNvPr id="33" name="Rounded Rectangle 5">
              <a:extLst>
                <a:ext uri="{FF2B5EF4-FFF2-40B4-BE49-F238E27FC236}">
                  <a16:creationId xmlns:a16="http://schemas.microsoft.com/office/drawing/2014/main" id="{4479B771-A0E8-4951-B803-F0527A9D19A9}"/>
                </a:ext>
              </a:extLst>
            </p:cNvPr>
            <p:cNvSpPr/>
            <p:nvPr/>
          </p:nvSpPr>
          <p:spPr bwMode="auto">
            <a:xfrm>
              <a:off x="6469556" y="2935093"/>
              <a:ext cx="1737360" cy="1734143"/>
            </a:xfrm>
            <a:prstGeom prst="rect">
              <a:avLst/>
            </a:prstGeom>
            <a:grpFill/>
            <a:ln>
              <a:noFill/>
            </a:ln>
            <a:effectLst>
              <a:outerShdw blurRad="63500" sx="102000" sy="102000" algn="ctr" rotWithShape="0">
                <a:prstClr val="black">
                  <a:alpha val="40000"/>
                </a:prstClr>
              </a:outerShdw>
            </a:effectLst>
          </p:spPr>
          <p:txBody>
            <a:bodyPr rot="0" spcFirstLastPara="0" vertOverflow="overflow" horzOverflow="overflow" vert="horz" wrap="square" lIns="0" tIns="548640"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Segoe UI Semibold"/>
                  <a:ea typeface="+mn-ea"/>
                  <a:cs typeface="+mn-cs"/>
                </a:rPr>
                <a:t>Application</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Segoe UI Semibold"/>
                  <a:ea typeface="+mn-ea"/>
                  <a:cs typeface="+mn-cs"/>
                </a:rPr>
                <a:t>code </a:t>
              </a:r>
            </a:p>
          </p:txBody>
        </p:sp>
        <p:pic>
          <p:nvPicPr>
            <p:cNvPr id="35" name="Graphic 55">
              <a:extLst>
                <a:ext uri="{FF2B5EF4-FFF2-40B4-BE49-F238E27FC236}">
                  <a16:creationId xmlns:a16="http://schemas.microsoft.com/office/drawing/2014/main" id="{9FACAFB8-38D8-404A-A353-348D6059D68A}"/>
                </a:ext>
              </a:extLst>
            </p:cNvPr>
            <p:cNvPicPr>
              <a:picLocks noChangeAspect="1"/>
            </p:cNvPicPr>
            <p:nvPr/>
          </p:nvPicPr>
          <p:blipFill>
            <a:blip r:embed="rId5"/>
            <a:srcRect/>
            <a:stretch/>
          </p:blipFill>
          <p:spPr>
            <a:xfrm>
              <a:off x="7078652" y="3303432"/>
              <a:ext cx="519168" cy="310059"/>
            </a:xfrm>
            <a:prstGeom prst="rect">
              <a:avLst/>
            </a:prstGeom>
            <a:grpFill/>
          </p:spPr>
        </p:pic>
      </p:grpSp>
      <p:cxnSp>
        <p:nvCxnSpPr>
          <p:cNvPr id="55" name="Straight Arrow Connector 54">
            <a:extLst>
              <a:ext uri="{FF2B5EF4-FFF2-40B4-BE49-F238E27FC236}">
                <a16:creationId xmlns:a16="http://schemas.microsoft.com/office/drawing/2014/main" id="{A7AED53F-DCD1-45B9-9E07-16FF69ECE97D}"/>
              </a:ext>
            </a:extLst>
          </p:cNvPr>
          <p:cNvCxnSpPr>
            <a:cxnSpLocks/>
            <a:endCxn id="73" idx="0"/>
          </p:cNvCxnSpPr>
          <p:nvPr/>
        </p:nvCxnSpPr>
        <p:spPr>
          <a:xfrm flipH="1">
            <a:off x="8262611" y="5044768"/>
            <a:ext cx="1514" cy="818299"/>
          </a:xfrm>
          <a:prstGeom prst="straightConnector1">
            <a:avLst/>
          </a:prstGeom>
          <a:ln w="31750">
            <a:solidFill>
              <a:schemeClr val="accent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D8361DEB-321F-42DF-9437-9DC67E158AA0}"/>
              </a:ext>
            </a:extLst>
          </p:cNvPr>
          <p:cNvSpPr/>
          <p:nvPr/>
        </p:nvSpPr>
        <p:spPr bwMode="auto">
          <a:xfrm>
            <a:off x="2184448" y="4601695"/>
            <a:ext cx="2611670" cy="735642"/>
          </a:xfrm>
          <a:prstGeom prst="rect">
            <a:avLst/>
          </a:prstGeom>
          <a:solidFill>
            <a:schemeClr val="bg1"/>
          </a:solidFill>
          <a:ln w="7710" cap="flat">
            <a:noFill/>
            <a:prstDash val="solid"/>
            <a:miter/>
          </a:ln>
          <a:effectLst>
            <a:outerShdw blurRad="190500" sx="102000" sy="102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91440" rIns="36576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err="1">
                <a:ln>
                  <a:noFill/>
                </a:ln>
                <a:solidFill>
                  <a:prstClr val="black"/>
                </a:solidFill>
                <a:effectLst/>
                <a:uLnTx/>
                <a:uFillTx/>
                <a:latin typeface="Consolas" panose="020B0609020204030204" pitchFamily="49" charset="0"/>
                <a:ea typeface="Segoe UI Symbol"/>
                <a:cs typeface="+mn-cs"/>
              </a:rPr>
              <a:t>mysecret</a:t>
            </a:r>
            <a:r>
              <a:rPr kumimoji="0" lang="en-US" sz="1200" b="0" i="0" u="none" strike="noStrike" kern="1200" cap="none" spc="0" normalizeH="0" baseline="0" noProof="0">
                <a:ln>
                  <a:noFill/>
                </a:ln>
                <a:solidFill>
                  <a:prstClr val="black"/>
                </a:solidFill>
                <a:effectLst/>
                <a:uLnTx/>
                <a:uFillTx/>
                <a:latin typeface="Consolas" panose="020B0609020204030204" pitchFamily="49" charset="0"/>
                <a:ea typeface="Segoe UI Symbol"/>
                <a:cs typeface="+mn-cs"/>
              </a:rPr>
              <a:t> “</a:t>
            </a:r>
            <a:r>
              <a:rPr kumimoji="0" lang="en-US" sz="1200" b="0" i="0" u="none" strike="noStrike" kern="1200" cap="none" spc="0" normalizeH="0" baseline="0" noProof="0" err="1">
                <a:ln>
                  <a:noFill/>
                </a:ln>
                <a:solidFill>
                  <a:prstClr val="black"/>
                </a:solidFill>
                <a:effectLst/>
                <a:uLnTx/>
                <a:uFillTx/>
                <a:latin typeface="Consolas" panose="020B0609020204030204" pitchFamily="49" charset="0"/>
                <a:ea typeface="Segoe UI Symbol"/>
                <a:cs typeface="+mn-cs"/>
              </a:rPr>
              <a:t>supersecret</a:t>
            </a:r>
            <a:r>
              <a:rPr kumimoji="0" lang="en-US" sz="1200" b="0" i="0" u="none" strike="noStrike" kern="1200" cap="none" spc="0" normalizeH="0" baseline="0" noProof="0">
                <a:ln>
                  <a:noFill/>
                </a:ln>
                <a:solidFill>
                  <a:prstClr val="black"/>
                </a:solidFill>
                <a:effectLst/>
                <a:uLnTx/>
                <a:uFillTx/>
                <a:latin typeface="Consolas" panose="020B0609020204030204" pitchFamily="49" charset="0"/>
                <a:ea typeface="Segoe UI Symbol"/>
                <a:cs typeface="+mn-cs"/>
              </a:rPr>
              <a:t>”  </a:t>
            </a:r>
          </a:p>
        </p:txBody>
      </p:sp>
      <p:sp>
        <p:nvSpPr>
          <p:cNvPr id="73" name="Rounded Rectangle 5">
            <a:extLst>
              <a:ext uri="{FF2B5EF4-FFF2-40B4-BE49-F238E27FC236}">
                <a16:creationId xmlns:a16="http://schemas.microsoft.com/office/drawing/2014/main" id="{1200868C-E472-437C-952F-6A2132C5FB11}"/>
              </a:ext>
            </a:extLst>
          </p:cNvPr>
          <p:cNvSpPr/>
          <p:nvPr/>
        </p:nvSpPr>
        <p:spPr bwMode="auto">
          <a:xfrm>
            <a:off x="7452113" y="5863067"/>
            <a:ext cx="1620995" cy="690038"/>
          </a:xfrm>
          <a:prstGeom prst="rect">
            <a:avLst/>
          </a:prstGeom>
          <a:noFill/>
          <a:ln w="19050" cap="rnd">
            <a:solidFill>
              <a:schemeClr val="bg2">
                <a:lumMod val="50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300" normalizeH="0" baseline="0" noProof="0">
                <a:ln>
                  <a:noFill/>
                </a:ln>
                <a:solidFill>
                  <a:srgbClr val="000000"/>
                </a:solidFill>
                <a:effectLst/>
                <a:uLnTx/>
                <a:uFillTx/>
                <a:latin typeface="Segoe UI Semibold"/>
                <a:ea typeface="+mn-ea"/>
                <a:cs typeface="Segoe UI" pitchFamily="34" charset="0"/>
              </a:rPr>
              <a:t> </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300" normalizeH="0" baseline="0" noProof="0">
                <a:ln>
                  <a:noFill/>
                </a:ln>
                <a:solidFill>
                  <a:srgbClr val="000000"/>
                </a:solidFill>
                <a:effectLst/>
                <a:uLnTx/>
                <a:uFillTx/>
                <a:latin typeface="Segoe UI Semibold"/>
                <a:ea typeface="+mn-ea"/>
                <a:cs typeface="Segoe UI" pitchFamily="34" charset="0"/>
              </a:rPr>
              <a:t>Kubernetes</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300" normalizeH="0" baseline="0" noProof="0">
                <a:ln>
                  <a:noFill/>
                </a:ln>
                <a:solidFill>
                  <a:srgbClr val="000000"/>
                </a:solidFill>
                <a:effectLst/>
                <a:uLnTx/>
                <a:uFillTx/>
                <a:latin typeface="Segoe UI Semibold"/>
                <a:ea typeface="+mn-ea"/>
                <a:cs typeface="Segoe UI" pitchFamily="34" charset="0"/>
              </a:rPr>
              <a:t>Secret Store</a:t>
            </a:r>
          </a:p>
        </p:txBody>
      </p:sp>
      <p:pic>
        <p:nvPicPr>
          <p:cNvPr id="22" name="Picture 21">
            <a:extLst>
              <a:ext uri="{FF2B5EF4-FFF2-40B4-BE49-F238E27FC236}">
                <a16:creationId xmlns:a16="http://schemas.microsoft.com/office/drawing/2014/main" id="{9C7B8674-0CFC-416A-8365-FD76BCB2333C}"/>
              </a:ext>
            </a:extLst>
          </p:cNvPr>
          <p:cNvPicPr>
            <a:picLocks noChangeAspect="1"/>
          </p:cNvPicPr>
          <p:nvPr/>
        </p:nvPicPr>
        <p:blipFill>
          <a:blip r:embed="rId6"/>
          <a:stretch>
            <a:fillRect/>
          </a:stretch>
        </p:blipFill>
        <p:spPr>
          <a:xfrm>
            <a:off x="10021596" y="1741287"/>
            <a:ext cx="775208" cy="775208"/>
          </a:xfrm>
          <a:prstGeom prst="rect">
            <a:avLst/>
          </a:prstGeom>
          <a:effectLst/>
        </p:spPr>
      </p:pic>
      <p:grpSp>
        <p:nvGrpSpPr>
          <p:cNvPr id="15" name="Group 14">
            <a:extLst>
              <a:ext uri="{FF2B5EF4-FFF2-40B4-BE49-F238E27FC236}">
                <a16:creationId xmlns:a16="http://schemas.microsoft.com/office/drawing/2014/main" id="{2B319199-3E83-43A4-9F17-D73C650974C1}"/>
              </a:ext>
            </a:extLst>
          </p:cNvPr>
          <p:cNvGrpSpPr/>
          <p:nvPr/>
        </p:nvGrpSpPr>
        <p:grpSpPr>
          <a:xfrm>
            <a:off x="7362138" y="3318586"/>
            <a:ext cx="1737360" cy="1737360"/>
            <a:chOff x="7552123" y="135561"/>
            <a:chExt cx="1737360" cy="1737360"/>
          </a:xfrm>
        </p:grpSpPr>
        <p:sp>
          <p:nvSpPr>
            <p:cNvPr id="17" name="Rounded Rectangle 5">
              <a:extLst>
                <a:ext uri="{FF2B5EF4-FFF2-40B4-BE49-F238E27FC236}">
                  <a16:creationId xmlns:a16="http://schemas.microsoft.com/office/drawing/2014/main" id="{B900B5C9-2F8D-4361-B24A-F82121210E15}"/>
                </a:ext>
              </a:extLst>
            </p:cNvPr>
            <p:cNvSpPr/>
            <p:nvPr/>
          </p:nvSpPr>
          <p:spPr bwMode="auto">
            <a:xfrm>
              <a:off x="7552123" y="135561"/>
              <a:ext cx="1737360" cy="1737360"/>
            </a:xfrm>
            <a:prstGeom prst="rect">
              <a:avLst/>
            </a:prstGeom>
            <a:solidFill>
              <a:schemeClr val="bg1"/>
            </a:solidFill>
            <a:ln>
              <a:noFill/>
            </a:ln>
            <a:effectLst>
              <a:outerShdw blurRad="152400" sx="102000" sy="102000" algn="ctr" rotWithShape="0">
                <a:prstClr val="black">
                  <a:alpha val="5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Semibold"/>
                <a:ea typeface="+mn-ea"/>
                <a:cs typeface="+mn-cs"/>
              </a:endParaRPr>
            </a:p>
          </p:txBody>
        </p:sp>
        <p:pic>
          <p:nvPicPr>
            <p:cNvPr id="19" name="Graphic 18">
              <a:extLst>
                <a:ext uri="{FF2B5EF4-FFF2-40B4-BE49-F238E27FC236}">
                  <a16:creationId xmlns:a16="http://schemas.microsoft.com/office/drawing/2014/main" id="{C610B695-DFD9-488E-87B9-001F52A2B3C5}"/>
                </a:ext>
              </a:extLst>
            </p:cNvPr>
            <p:cNvPicPr>
              <a:picLocks noChangeAspect="1"/>
            </p:cNvPicPr>
            <p:nvPr/>
          </p:nvPicPr>
          <p:blipFill rotWithShape="1">
            <a:blip r:embed="rId7">
              <a:extLst>
                <a:ext uri="{96DAC541-7B7A-43D3-8B79-37D633B846F1}">
                  <asvg:svgBlip xmlns:asvg="http://schemas.microsoft.com/office/drawing/2016/SVG/main" r:embed="rId8"/>
                </a:ext>
              </a:extLst>
            </a:blip>
            <a:srcRect l="9333" t="18330" r="9333" b="18330"/>
            <a:stretch/>
          </p:blipFill>
          <p:spPr>
            <a:xfrm>
              <a:off x="7936554" y="627119"/>
              <a:ext cx="968498" cy="754245"/>
            </a:xfrm>
            <a:prstGeom prst="rect">
              <a:avLst/>
            </a:prstGeom>
          </p:spPr>
        </p:pic>
      </p:grpSp>
      <p:sp>
        <p:nvSpPr>
          <p:cNvPr id="25" name="Freeform: Shape 24">
            <a:extLst>
              <a:ext uri="{FF2B5EF4-FFF2-40B4-BE49-F238E27FC236}">
                <a16:creationId xmlns:a16="http://schemas.microsoft.com/office/drawing/2014/main" id="{F949F103-BAF7-4E51-9DCB-766410F918AB}"/>
              </a:ext>
            </a:extLst>
          </p:cNvPr>
          <p:cNvSpPr/>
          <p:nvPr/>
        </p:nvSpPr>
        <p:spPr>
          <a:xfrm>
            <a:off x="584199" y="855663"/>
            <a:ext cx="5657851" cy="332399"/>
          </a:xfrm>
          <a:custGeom>
            <a:avLst/>
            <a:gdLst>
              <a:gd name="connsiteX0" fmla="*/ 0 w 4732020"/>
              <a:gd name="connsiteY0" fmla="*/ 0 h 1164569"/>
              <a:gd name="connsiteX1" fmla="*/ 4732020 w 4732020"/>
              <a:gd name="connsiteY1" fmla="*/ 0 h 1164569"/>
              <a:gd name="connsiteX2" fmla="*/ 4732020 w 4732020"/>
              <a:gd name="connsiteY2" fmla="*/ 1164569 h 1164569"/>
              <a:gd name="connsiteX3" fmla="*/ 0 w 4732020"/>
              <a:gd name="connsiteY3" fmla="*/ 1164569 h 1164569"/>
              <a:gd name="connsiteX4" fmla="*/ 0 w 4732020"/>
              <a:gd name="connsiteY4" fmla="*/ 0 h 1164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2020" h="1164569">
                <a:moveTo>
                  <a:pt x="0" y="0"/>
                </a:moveTo>
                <a:lnTo>
                  <a:pt x="4732020" y="0"/>
                </a:lnTo>
                <a:lnTo>
                  <a:pt x="4732020" y="1164569"/>
                </a:lnTo>
                <a:lnTo>
                  <a:pt x="0" y="116456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spAutoFit/>
          </a:bodyPr>
          <a:lstStyle/>
          <a:p>
            <a:pPr marL="0" marR="0" lvl="0" indent="0" algn="l" defTabSz="1422400" rtl="0" eaLnBrk="1" fontAlgn="auto" latinLnBrk="0" hangingPunct="1">
              <a:lnSpc>
                <a:spcPct val="90000"/>
              </a:lnSpc>
              <a:spcBef>
                <a:spcPct val="0"/>
              </a:spcBef>
              <a:spcAft>
                <a:spcPts val="600"/>
              </a:spcAft>
              <a:buClrTx/>
              <a:buSzTx/>
              <a:buFontTx/>
              <a:buNone/>
              <a:tabLst/>
              <a:defRPr/>
            </a:pPr>
            <a:r>
              <a:rPr kumimoji="0" lang="en-US" sz="2400" b="0" i="0" u="none" strike="noStrike" kern="1200" cap="none" spc="0" normalizeH="0" baseline="0" noProof="0">
                <a:ln>
                  <a:noFill/>
                </a:ln>
                <a:solidFill>
                  <a:srgbClr val="0078D4"/>
                </a:solidFill>
                <a:effectLst/>
                <a:uLnTx/>
                <a:uFillTx/>
                <a:latin typeface="Segoe UI Semibold"/>
                <a:ea typeface="+mn-ea"/>
                <a:cs typeface="+mn-cs"/>
              </a:rPr>
              <a:t>Secrets with Kubernetes</a:t>
            </a:r>
          </a:p>
        </p:txBody>
      </p:sp>
      <p:sp>
        <p:nvSpPr>
          <p:cNvPr id="26" name="Freeform: Shape 25">
            <a:extLst>
              <a:ext uri="{FF2B5EF4-FFF2-40B4-BE49-F238E27FC236}">
                <a16:creationId xmlns:a16="http://schemas.microsoft.com/office/drawing/2014/main" id="{77A3A55D-3779-41D8-B1FD-126572103EE7}"/>
              </a:ext>
            </a:extLst>
          </p:cNvPr>
          <p:cNvSpPr/>
          <p:nvPr/>
        </p:nvSpPr>
        <p:spPr>
          <a:xfrm>
            <a:off x="584199" y="585788"/>
            <a:ext cx="4714875" cy="221599"/>
          </a:xfrm>
          <a:custGeom>
            <a:avLst/>
            <a:gdLst>
              <a:gd name="connsiteX0" fmla="*/ 0 w 4732020"/>
              <a:gd name="connsiteY0" fmla="*/ 0 h 1164569"/>
              <a:gd name="connsiteX1" fmla="*/ 4732020 w 4732020"/>
              <a:gd name="connsiteY1" fmla="*/ 0 h 1164569"/>
              <a:gd name="connsiteX2" fmla="*/ 4732020 w 4732020"/>
              <a:gd name="connsiteY2" fmla="*/ 1164569 h 1164569"/>
              <a:gd name="connsiteX3" fmla="*/ 0 w 4732020"/>
              <a:gd name="connsiteY3" fmla="*/ 1164569 h 1164569"/>
              <a:gd name="connsiteX4" fmla="*/ 0 w 4732020"/>
              <a:gd name="connsiteY4" fmla="*/ 0 h 1164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2020" h="1164569">
                <a:moveTo>
                  <a:pt x="0" y="0"/>
                </a:moveTo>
                <a:lnTo>
                  <a:pt x="4732020" y="0"/>
                </a:lnTo>
                <a:lnTo>
                  <a:pt x="4732020" y="1164569"/>
                </a:lnTo>
                <a:lnTo>
                  <a:pt x="0" y="116456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spAutoFit/>
          </a:bodyPr>
          <a:lstStyle/>
          <a:p>
            <a:pPr marL="0" marR="0" lvl="0" indent="0" algn="l" defTabSz="1422400" rtl="0" eaLnBrk="1" fontAlgn="auto" latinLnBrk="0" hangingPunct="1">
              <a:lnSpc>
                <a:spcPct val="90000"/>
              </a:lnSpc>
              <a:spcBef>
                <a:spcPct val="0"/>
              </a:spcBef>
              <a:spcAft>
                <a:spcPts val="60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Microservice building blocks</a:t>
            </a:r>
          </a:p>
        </p:txBody>
      </p:sp>
    </p:spTree>
    <p:extLst>
      <p:ext uri="{BB962C8B-B14F-4D97-AF65-F5344CB8AC3E}">
        <p14:creationId xmlns:p14="http://schemas.microsoft.com/office/powerpoint/2010/main" val="21571543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42" presetClass="path" presetSubtype="0" decel="100000" fill="hold" grpId="1" nodeType="withEffect">
                                  <p:stCondLst>
                                    <p:cond delay="0"/>
                                  </p:stCondLst>
                                  <p:childTnLst>
                                    <p:animMotion origin="layout" path="M 1.66667E-6 -1.85185E-6 L 1.66667E-6 0.03773 " pathEditMode="relative" rAng="0" ptsTypes="AA">
                                      <p:cBhvr>
                                        <p:cTn id="9" dur="750" spd="-100000" fill="hold"/>
                                        <p:tgtEl>
                                          <p:spTgt spid="25"/>
                                        </p:tgtEl>
                                        <p:attrNameLst>
                                          <p:attrName>ppt_x</p:attrName>
                                          <p:attrName>ppt_y</p:attrName>
                                        </p:attrNameLst>
                                      </p:cBhvr>
                                      <p:rCtr x="0" y="187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5" grpId="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2">
            <a:extLst>
              <a:ext uri="{FF2B5EF4-FFF2-40B4-BE49-F238E27FC236}">
                <a16:creationId xmlns:a16="http://schemas.microsoft.com/office/drawing/2014/main" id="{6DF6E053-B7E3-40CE-B5FA-9F248CD6319A}"/>
              </a:ext>
            </a:extLst>
          </p:cNvPr>
          <p:cNvSpPr txBox="1">
            <a:spLocks/>
          </p:cNvSpPr>
          <p:nvPr/>
        </p:nvSpPr>
        <p:spPr>
          <a:xfrm>
            <a:off x="5469446" y="2383698"/>
            <a:ext cx="1253109" cy="461665"/>
          </a:xfrm>
          <a:prstGeom prst="rect">
            <a:avLst/>
          </a:prstGeom>
          <a:noFill/>
          <a:ln w="19050">
            <a:gradFill>
              <a:gsLst>
                <a:gs pos="0">
                  <a:schemeClr val="accent4"/>
                </a:gs>
                <a:gs pos="100000">
                  <a:schemeClr val="accent1"/>
                </a:gs>
                <a:gs pos="51000">
                  <a:schemeClr val="accent3"/>
                </a:gs>
              </a:gsLst>
              <a:lin ang="0" scaled="0"/>
            </a:gradFill>
          </a:ln>
        </p:spPr>
        <p:txBody>
          <a:bodyPr tIns="91440" bIns="91440" anchor="ctr" anchorCtr="1">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300" normalizeH="0" baseline="0" noProof="0">
                <a:ln>
                  <a:noFill/>
                </a:ln>
                <a:solidFill>
                  <a:srgbClr val="FFFFFF"/>
                </a:solidFill>
                <a:effectLst/>
                <a:uLnTx/>
                <a:uFillTx/>
                <a:latin typeface="Segoe UI Semibold"/>
                <a:ea typeface="+mn-ea"/>
                <a:cs typeface="Segoe UI" panose="020B0502040204020203" pitchFamily="34" charset="0"/>
              </a:rPr>
              <a:t>DEMO</a:t>
            </a:r>
          </a:p>
        </p:txBody>
      </p:sp>
      <p:sp>
        <p:nvSpPr>
          <p:cNvPr id="5" name="Title 1">
            <a:extLst>
              <a:ext uri="{FF2B5EF4-FFF2-40B4-BE49-F238E27FC236}">
                <a16:creationId xmlns:a16="http://schemas.microsoft.com/office/drawing/2014/main" id="{BBA562C9-BE56-4545-8982-9608A5996D07}"/>
              </a:ext>
            </a:extLst>
          </p:cNvPr>
          <p:cNvSpPr txBox="1">
            <a:spLocks/>
          </p:cNvSpPr>
          <p:nvPr/>
        </p:nvSpPr>
        <p:spPr>
          <a:xfrm>
            <a:off x="1524000" y="3274951"/>
            <a:ext cx="9144000" cy="498598"/>
          </a:xfrm>
          <a:prstGeom prst="rect">
            <a:avLst/>
          </a:prstGeom>
        </p:spPr>
        <p:txBody>
          <a:bodyPr anchor="ctr" anchorCtr="0"/>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50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Secret Store</a:t>
            </a:r>
          </a:p>
        </p:txBody>
      </p:sp>
    </p:spTree>
    <p:extLst>
      <p:ext uri="{BB962C8B-B14F-4D97-AF65-F5344CB8AC3E}">
        <p14:creationId xmlns:p14="http://schemas.microsoft.com/office/powerpoint/2010/main" val="17753133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0"/>
                                  </p:stCondLst>
                                  <p:childTnLst>
                                    <p:animMotion origin="layout" path="M -2.70833E-6 2.59259E-6 L -2.70833E-6 0.03773 " pathEditMode="relative" rAng="0" ptsTypes="AA">
                                      <p:cBhvr>
                                        <p:cTn id="9" dur="750" spd="-100000" fill="hold"/>
                                        <p:tgtEl>
                                          <p:spTgt spid="6"/>
                                        </p:tgtEl>
                                        <p:attrNameLst>
                                          <p:attrName>ppt_x</p:attrName>
                                          <p:attrName>ppt_y</p:attrName>
                                        </p:attrNameLst>
                                      </p:cBhvr>
                                      <p:rCtr x="0" y="1875"/>
                                    </p:animMotion>
                                  </p:childTnLst>
                                </p:cTn>
                              </p:par>
                              <p:par>
                                <p:cTn id="10" presetID="10"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42" presetClass="path" presetSubtype="0" decel="100000" fill="hold" grpId="1" nodeType="withEffect">
                                  <p:stCondLst>
                                    <p:cond delay="0"/>
                                  </p:stCondLst>
                                  <p:childTnLst>
                                    <p:animMotion origin="layout" path="M -2.70833E-6 2.59259E-6 L -2.70833E-6 0.03773 " pathEditMode="relative" rAng="0" ptsTypes="AA">
                                      <p:cBhvr>
                                        <p:cTn id="14" dur="750" spd="-100000" fill="hold"/>
                                        <p:tgtEl>
                                          <p:spTgt spid="5"/>
                                        </p:tgtEl>
                                        <p:attrNameLst>
                                          <p:attrName>ppt_x</p:attrName>
                                          <p:attrName>ppt_y</p:attrName>
                                        </p:attrNameLst>
                                      </p:cBhvr>
                                      <p:rCtr x="0" y="187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5" grpId="0"/>
      <p:bldP spid="5" grpId="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E5B67EB-DEC8-462C-8734-9450A9793B19}"/>
              </a:ext>
            </a:extLst>
          </p:cNvPr>
          <p:cNvSpPr>
            <a:spLocks noGrp="1"/>
          </p:cNvSpPr>
          <p:nvPr>
            <p:ph type="title"/>
          </p:nvPr>
        </p:nvSpPr>
        <p:spPr>
          <a:xfrm>
            <a:off x="588263" y="3152001"/>
            <a:ext cx="3316987" cy="553998"/>
          </a:xfrm>
        </p:spPr>
        <p:txBody>
          <a:bodyPr anchor="ctr" anchorCtr="0">
            <a:normAutofit fontScale="90000"/>
          </a:bodyPr>
          <a:lstStyle/>
          <a:p>
            <a:pPr lvl="0"/>
            <a:r>
              <a:rPr lang="en-US"/>
              <a:t>State of Enterprise Developers</a:t>
            </a:r>
          </a:p>
        </p:txBody>
      </p:sp>
      <p:sp>
        <p:nvSpPr>
          <p:cNvPr id="2" name="Content Placeholder 1">
            <a:extLst>
              <a:ext uri="{FF2B5EF4-FFF2-40B4-BE49-F238E27FC236}">
                <a16:creationId xmlns:a16="http://schemas.microsoft.com/office/drawing/2014/main" id="{86C33E4A-47AA-42FC-8FA2-5C6ACA61CF4A}"/>
              </a:ext>
            </a:extLst>
          </p:cNvPr>
          <p:cNvSpPr>
            <a:spLocks noGrp="1"/>
          </p:cNvSpPr>
          <p:nvPr>
            <p:ph type="body" sz="quarter" idx="4294967295"/>
          </p:nvPr>
        </p:nvSpPr>
        <p:spPr>
          <a:xfrm>
            <a:off x="4997449" y="1691004"/>
            <a:ext cx="7357829" cy="738664"/>
          </a:xfrm>
        </p:spPr>
        <p:txBody>
          <a:bodyPr anchor="ctr" anchorCtr="0"/>
          <a:lstStyle/>
          <a:p>
            <a:pPr marL="0" indent="0">
              <a:spcAft>
                <a:spcPts val="1200"/>
              </a:spcAft>
              <a:buNone/>
            </a:pPr>
            <a:r>
              <a:rPr lang="en-US" sz="2400"/>
              <a:t>Being asked to develop resilient, scalable, microservice-based apps </a:t>
            </a:r>
            <a:r>
              <a:rPr lang="en-US" sz="2400">
                <a:solidFill>
                  <a:schemeClr val="tx1"/>
                </a:solidFill>
              </a:rPr>
              <a:t>that interact with services</a:t>
            </a:r>
          </a:p>
        </p:txBody>
      </p:sp>
      <p:cxnSp>
        <p:nvCxnSpPr>
          <p:cNvPr id="6" name="Straight Connector 5">
            <a:extLst>
              <a:ext uri="{FF2B5EF4-FFF2-40B4-BE49-F238E27FC236}">
                <a16:creationId xmlns:a16="http://schemas.microsoft.com/office/drawing/2014/main" id="{52C2474D-D6AA-4C0D-AFF4-5819065C8AE5}"/>
              </a:ext>
            </a:extLst>
          </p:cNvPr>
          <p:cNvCxnSpPr>
            <a:cxnSpLocks/>
          </p:cNvCxnSpPr>
          <p:nvPr/>
        </p:nvCxnSpPr>
        <p:spPr>
          <a:xfrm>
            <a:off x="4356101" y="1645846"/>
            <a:ext cx="0" cy="3566308"/>
          </a:xfrm>
          <a:prstGeom prst="line">
            <a:avLst/>
          </a:prstGeom>
          <a:ln w="44450">
            <a:gradFill>
              <a:gsLst>
                <a:gs pos="0">
                  <a:schemeClr val="accent4"/>
                </a:gs>
                <a:gs pos="60000">
                  <a:schemeClr val="accent3"/>
                </a:gs>
                <a:gs pos="100000">
                  <a:schemeClr val="accent1"/>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Content Placeholder 1">
            <a:extLst>
              <a:ext uri="{FF2B5EF4-FFF2-40B4-BE49-F238E27FC236}">
                <a16:creationId xmlns:a16="http://schemas.microsoft.com/office/drawing/2014/main" id="{F6E26C2D-23E5-46D4-AF40-64A861F73AD3}"/>
              </a:ext>
            </a:extLst>
          </p:cNvPr>
          <p:cNvSpPr txBox="1">
            <a:spLocks/>
          </p:cNvSpPr>
          <p:nvPr/>
        </p:nvSpPr>
        <p:spPr>
          <a:xfrm>
            <a:off x="4997450" y="2864721"/>
            <a:ext cx="6889750" cy="369332"/>
          </a:xfrm>
          <a:prstGeom prst="rect">
            <a:avLst/>
          </a:prstGeom>
        </p:spPr>
        <p:txBody>
          <a:bodyPr vert="horz" wrap="square" lIns="0" tIns="0" rIns="0" bIns="0" rtlCol="0" anchor="ctr" anchorCtr="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1200"/>
              </a:spcAft>
              <a:buClrTx/>
              <a:buSzPct val="90000"/>
              <a:buFont typeface="Wingdings" panose="05000000000000000000" pitchFamily="2" charset="2"/>
              <a:buNone/>
              <a:tabLst/>
              <a:defRPr/>
            </a:pPr>
            <a:r>
              <a:rPr kumimoji="0" lang="en-US" sz="24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Increasingly polyglot. </a:t>
            </a:r>
            <a:r>
              <a:rPr kumimoji="0" lang="en-US" sz="24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Write in many languages. </a:t>
            </a:r>
          </a:p>
        </p:txBody>
      </p:sp>
      <p:sp>
        <p:nvSpPr>
          <p:cNvPr id="7" name="Content Placeholder 1">
            <a:extLst>
              <a:ext uri="{FF2B5EF4-FFF2-40B4-BE49-F238E27FC236}">
                <a16:creationId xmlns:a16="http://schemas.microsoft.com/office/drawing/2014/main" id="{CC89635F-51F6-4AE8-A5EE-4BC8C7F2A306}"/>
              </a:ext>
            </a:extLst>
          </p:cNvPr>
          <p:cNvSpPr txBox="1">
            <a:spLocks/>
          </p:cNvSpPr>
          <p:nvPr/>
        </p:nvSpPr>
        <p:spPr>
          <a:xfrm>
            <a:off x="4997450" y="3669106"/>
            <a:ext cx="6134100" cy="369332"/>
          </a:xfrm>
          <a:prstGeom prst="rect">
            <a:avLst/>
          </a:prstGeom>
        </p:spPr>
        <p:txBody>
          <a:bodyPr vert="horz" wrap="square" lIns="0" tIns="0" rIns="0" bIns="0" rtlCol="0" anchor="ctr" anchorCtr="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1200"/>
              </a:spcAft>
              <a:buClrTx/>
              <a:buSzPct val="90000"/>
              <a:buFont typeface="Wingdings" panose="05000000000000000000" pitchFamily="2" charset="2"/>
              <a:buNone/>
              <a:tabLst/>
              <a:defRPr/>
            </a:pPr>
            <a:r>
              <a:rPr kumimoji="0" lang="en-US" sz="24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They want to leverage existing code</a:t>
            </a:r>
          </a:p>
        </p:txBody>
      </p:sp>
      <p:sp>
        <p:nvSpPr>
          <p:cNvPr id="8" name="Content Placeholder 1">
            <a:extLst>
              <a:ext uri="{FF2B5EF4-FFF2-40B4-BE49-F238E27FC236}">
                <a16:creationId xmlns:a16="http://schemas.microsoft.com/office/drawing/2014/main" id="{B00B2280-C9DB-4E5F-A809-B861D57C3A3C}"/>
              </a:ext>
            </a:extLst>
          </p:cNvPr>
          <p:cNvSpPr txBox="1">
            <a:spLocks/>
          </p:cNvSpPr>
          <p:nvPr/>
        </p:nvSpPr>
        <p:spPr>
          <a:xfrm>
            <a:off x="4997450" y="4473490"/>
            <a:ext cx="6134100" cy="738664"/>
          </a:xfrm>
          <a:prstGeom prst="rect">
            <a:avLst/>
          </a:prstGeom>
        </p:spPr>
        <p:txBody>
          <a:bodyPr vert="horz" wrap="square" lIns="0" tIns="0" rIns="0" bIns="0" rtlCol="0" anchor="ctr" anchorCtr="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1200"/>
              </a:spcAft>
              <a:buClrTx/>
              <a:buSzPct val="90000"/>
              <a:buFont typeface="Wingdings" panose="05000000000000000000" pitchFamily="2" charset="2"/>
              <a:buNone/>
              <a:tabLst/>
              <a:defRPr/>
            </a:pPr>
            <a:r>
              <a:rPr kumimoji="0" lang="en-US" sz="24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Functions, workflows and a</a:t>
            </a:r>
            <a:r>
              <a:rPr kumimoji="0" lang="en-US" sz="2400" b="0" i="0" u="none" strike="noStrike" kern="1200" cap="none" spc="0" normalizeH="0" baseline="0" noProof="0" err="1">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ctors</a:t>
            </a:r>
            <a:r>
              <a:rPr kumimoji="0" lang="en-US" sz="24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 are powerful programming models</a:t>
            </a:r>
          </a:p>
        </p:txBody>
      </p:sp>
    </p:spTree>
    <p:extLst>
      <p:ext uri="{BB962C8B-B14F-4D97-AF65-F5344CB8AC3E}">
        <p14:creationId xmlns:p14="http://schemas.microsoft.com/office/powerpoint/2010/main" val="38459942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42" presetClass="path" presetSubtype="0" decel="100000" fill="hold" grpId="1" nodeType="withEffect">
                                  <p:stCondLst>
                                    <p:cond delay="0"/>
                                  </p:stCondLst>
                                  <p:childTnLst>
                                    <p:animMotion origin="layout" path="M -4.79167E-6 0 L -4.79167E-6 0.02569 " pathEditMode="relative" rAng="0" ptsTypes="AA">
                                      <p:cBhvr>
                                        <p:cTn id="9" dur="500" spd="-100000" fill="hold"/>
                                        <p:tgtEl>
                                          <p:spTgt spid="4"/>
                                        </p:tgtEl>
                                        <p:attrNameLst>
                                          <p:attrName>ppt_x</p:attrName>
                                          <p:attrName>ppt_y</p:attrName>
                                        </p:attrNameLst>
                                      </p:cBhvr>
                                      <p:rCtr x="0" y="1273"/>
                                    </p:animMotion>
                                  </p:childTnLst>
                                </p:cTn>
                              </p:par>
                              <p:par>
                                <p:cTn id="10" presetID="16" presetClass="entr" presetSubtype="42"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arn(outHorizontal)">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par>
                                <p:cTn id="18" presetID="42" presetClass="path" presetSubtype="0" decel="100000" fill="hold" grpId="1" nodeType="withEffect">
                                  <p:stCondLst>
                                    <p:cond delay="0"/>
                                  </p:stCondLst>
                                  <p:childTnLst>
                                    <p:animMotion origin="layout" path="M 1.45833E-6 -1.48148E-6 L 1.45833E-6 0.0257 " pathEditMode="relative" rAng="0" ptsTypes="AA">
                                      <p:cBhvr>
                                        <p:cTn id="19" dur="500" spd="-100000" fill="hold"/>
                                        <p:tgtEl>
                                          <p:spTgt spid="2"/>
                                        </p:tgtEl>
                                        <p:attrNameLst>
                                          <p:attrName>ppt_x</p:attrName>
                                          <p:attrName>ppt_y</p:attrName>
                                        </p:attrNameLst>
                                      </p:cBhvr>
                                      <p:rCtr x="0" y="1273"/>
                                    </p:animMotion>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500"/>
                                        <p:tgtEl>
                                          <p:spTgt spid="5"/>
                                        </p:tgtEl>
                                      </p:cBhvr>
                                    </p:animEffect>
                                  </p:childTnLst>
                                </p:cTn>
                              </p:par>
                              <p:par>
                                <p:cTn id="25" presetID="42" presetClass="path" presetSubtype="0" decel="100000" fill="hold" grpId="1" nodeType="withEffect">
                                  <p:stCondLst>
                                    <p:cond delay="0"/>
                                  </p:stCondLst>
                                  <p:childTnLst>
                                    <p:animMotion origin="layout" path="M 2.08333E-6 4.07407E-6 L 2.08333E-6 0.02569 " pathEditMode="relative" rAng="0" ptsTypes="AA">
                                      <p:cBhvr>
                                        <p:cTn id="26" dur="500" spd="-100000" fill="hold"/>
                                        <p:tgtEl>
                                          <p:spTgt spid="5"/>
                                        </p:tgtEl>
                                        <p:attrNameLst>
                                          <p:attrName>ppt_x</p:attrName>
                                          <p:attrName>ppt_y</p:attrName>
                                        </p:attrNameLst>
                                      </p:cBhvr>
                                      <p:rCtr x="0" y="1273"/>
                                    </p:animMotion>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fade">
                                      <p:cBhvr>
                                        <p:cTn id="31" dur="500"/>
                                        <p:tgtEl>
                                          <p:spTgt spid="7"/>
                                        </p:tgtEl>
                                      </p:cBhvr>
                                    </p:animEffect>
                                  </p:childTnLst>
                                </p:cTn>
                              </p:par>
                              <p:par>
                                <p:cTn id="32" presetID="42" presetClass="path" presetSubtype="0" decel="100000" fill="hold" grpId="1" nodeType="withEffect">
                                  <p:stCondLst>
                                    <p:cond delay="0"/>
                                  </p:stCondLst>
                                  <p:childTnLst>
                                    <p:animMotion origin="layout" path="M 1.66667E-6 4.44444E-6 L 1.66667E-6 0.02569 " pathEditMode="relative" rAng="0" ptsTypes="AA">
                                      <p:cBhvr>
                                        <p:cTn id="33" dur="500" spd="-100000" fill="hold"/>
                                        <p:tgtEl>
                                          <p:spTgt spid="7"/>
                                        </p:tgtEl>
                                        <p:attrNameLst>
                                          <p:attrName>ppt_x</p:attrName>
                                          <p:attrName>ppt_y</p:attrName>
                                        </p:attrNameLst>
                                      </p:cBhvr>
                                      <p:rCtr x="0" y="1273"/>
                                    </p:animMotion>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8"/>
                                        </p:tgtEl>
                                        <p:attrNameLst>
                                          <p:attrName>style.visibility</p:attrName>
                                        </p:attrNameLst>
                                      </p:cBhvr>
                                      <p:to>
                                        <p:strVal val="visible"/>
                                      </p:to>
                                    </p:set>
                                    <p:animEffect transition="in" filter="fade">
                                      <p:cBhvr>
                                        <p:cTn id="38" dur="500"/>
                                        <p:tgtEl>
                                          <p:spTgt spid="8"/>
                                        </p:tgtEl>
                                      </p:cBhvr>
                                    </p:animEffect>
                                  </p:childTnLst>
                                </p:cTn>
                              </p:par>
                              <p:par>
                                <p:cTn id="39" presetID="42" presetClass="path" presetSubtype="0" decel="100000" fill="hold" grpId="1" nodeType="withEffect">
                                  <p:stCondLst>
                                    <p:cond delay="0"/>
                                  </p:stCondLst>
                                  <p:childTnLst>
                                    <p:animMotion origin="layout" path="M 1.66667E-6 1.48148E-6 L 1.66667E-6 0.02569 " pathEditMode="relative" rAng="0" ptsTypes="AA">
                                      <p:cBhvr>
                                        <p:cTn id="40" dur="500" spd="-100000" fill="hold"/>
                                        <p:tgtEl>
                                          <p:spTgt spid="8"/>
                                        </p:tgtEl>
                                        <p:attrNameLst>
                                          <p:attrName>ppt_x</p:attrName>
                                          <p:attrName>ppt_y</p:attrName>
                                        </p:attrNameLst>
                                      </p:cBhvr>
                                      <p:rCtr x="0" y="127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2" grpId="0"/>
      <p:bldP spid="2" grpId="1"/>
      <p:bldP spid="5" grpId="0"/>
      <p:bldP spid="5" grpId="1"/>
      <p:bldP spid="7" grpId="0"/>
      <p:bldP spid="7" grpId="1"/>
      <p:bldP spid="8" grpId="0"/>
      <p:bldP spid="8" grpId="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E7E39242-DFE2-4D6B-9DD2-AF3A727B39F9}"/>
              </a:ext>
            </a:extLst>
          </p:cNvPr>
          <p:cNvGrpSpPr/>
          <p:nvPr/>
        </p:nvGrpSpPr>
        <p:grpSpPr>
          <a:xfrm>
            <a:off x="588263" y="3484632"/>
            <a:ext cx="11025188" cy="2011910"/>
            <a:chOff x="588263" y="3484632"/>
            <a:chExt cx="11025188" cy="2011910"/>
          </a:xfrm>
        </p:grpSpPr>
        <p:sp>
          <p:nvSpPr>
            <p:cNvPr id="245" name="Rectangle 244">
              <a:extLst>
                <a:ext uri="{FF2B5EF4-FFF2-40B4-BE49-F238E27FC236}">
                  <a16:creationId xmlns:a16="http://schemas.microsoft.com/office/drawing/2014/main" id="{90FC4E1B-1450-4C00-AABC-DDAACCAFE597}"/>
                </a:ext>
              </a:extLst>
            </p:cNvPr>
            <p:cNvSpPr/>
            <p:nvPr/>
          </p:nvSpPr>
          <p:spPr bwMode="auto">
            <a:xfrm>
              <a:off x="588263" y="3484632"/>
              <a:ext cx="11025188" cy="2011910"/>
            </a:xfrm>
            <a:prstGeom prst="rect">
              <a:avLst/>
            </a:prstGeom>
            <a:solidFill>
              <a:schemeClr val="bg1"/>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8" name="Rectangle 247">
              <a:extLst>
                <a:ext uri="{FF2B5EF4-FFF2-40B4-BE49-F238E27FC236}">
                  <a16:creationId xmlns:a16="http://schemas.microsoft.com/office/drawing/2014/main" id="{95E37A6C-80F8-472F-B4A8-CA162EF7CFA6}"/>
                </a:ext>
              </a:extLst>
            </p:cNvPr>
            <p:cNvSpPr/>
            <p:nvPr/>
          </p:nvSpPr>
          <p:spPr bwMode="auto">
            <a:xfrm>
              <a:off x="2530835" y="3812060"/>
              <a:ext cx="1115445" cy="1499446"/>
            </a:xfrm>
            <a:prstGeom prst="rect">
              <a:avLst/>
            </a:prstGeom>
            <a:solidFill>
              <a:schemeClr val="accent1"/>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731520" rIns="18288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Service-to- service invocation</a:t>
              </a:r>
            </a:p>
          </p:txBody>
        </p:sp>
        <p:sp>
          <p:nvSpPr>
            <p:cNvPr id="249" name="Rectangle 248">
              <a:extLst>
                <a:ext uri="{FF2B5EF4-FFF2-40B4-BE49-F238E27FC236}">
                  <a16:creationId xmlns:a16="http://schemas.microsoft.com/office/drawing/2014/main" id="{3BC130C7-E177-4887-9DFB-75CDED71F2A0}"/>
                </a:ext>
              </a:extLst>
            </p:cNvPr>
            <p:cNvSpPr/>
            <p:nvPr/>
          </p:nvSpPr>
          <p:spPr bwMode="auto">
            <a:xfrm>
              <a:off x="3641061" y="3812060"/>
              <a:ext cx="1115445" cy="1499446"/>
            </a:xfrm>
            <a:prstGeom prst="rect">
              <a:avLst/>
            </a:prstGeom>
            <a:solidFill>
              <a:srgbClr val="156AB3"/>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0" rIns="9144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State management</a:t>
              </a:r>
            </a:p>
          </p:txBody>
        </p:sp>
        <p:sp>
          <p:nvSpPr>
            <p:cNvPr id="250" name="Rectangle 249">
              <a:extLst>
                <a:ext uri="{FF2B5EF4-FFF2-40B4-BE49-F238E27FC236}">
                  <a16:creationId xmlns:a16="http://schemas.microsoft.com/office/drawing/2014/main" id="{6F7BB57C-1163-4D43-852D-33019710B6E7}"/>
                </a:ext>
              </a:extLst>
            </p:cNvPr>
            <p:cNvSpPr/>
            <p:nvPr/>
          </p:nvSpPr>
          <p:spPr bwMode="auto">
            <a:xfrm>
              <a:off x="4751287" y="3812060"/>
              <a:ext cx="1115445" cy="1499446"/>
            </a:xfrm>
            <a:prstGeom prst="rect">
              <a:avLst/>
            </a:prstGeom>
            <a:solidFill>
              <a:srgbClr val="185A96"/>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0" rIns="9144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Publish</a:t>
              </a:r>
              <a:b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b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and</a:t>
              </a:r>
              <a:b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b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subscribe</a:t>
              </a:r>
            </a:p>
          </p:txBody>
        </p:sp>
        <p:sp>
          <p:nvSpPr>
            <p:cNvPr id="251" name="Rectangle 250">
              <a:extLst>
                <a:ext uri="{FF2B5EF4-FFF2-40B4-BE49-F238E27FC236}">
                  <a16:creationId xmlns:a16="http://schemas.microsoft.com/office/drawing/2014/main" id="{E8A08F72-7CAD-42EE-AB70-351D531E5EB9}"/>
                </a:ext>
              </a:extLst>
            </p:cNvPr>
            <p:cNvSpPr/>
            <p:nvPr/>
          </p:nvSpPr>
          <p:spPr bwMode="auto">
            <a:xfrm>
              <a:off x="5861749" y="3812060"/>
              <a:ext cx="1115445" cy="1499446"/>
            </a:xfrm>
            <a:prstGeom prst="rect">
              <a:avLst/>
            </a:prstGeom>
            <a:solidFill>
              <a:srgbClr val="1D4A79"/>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0" rIns="9144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Resource</a:t>
              </a:r>
              <a:b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b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bindings</a:t>
              </a:r>
              <a:b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b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and triggers</a:t>
              </a:r>
            </a:p>
          </p:txBody>
        </p:sp>
        <p:sp>
          <p:nvSpPr>
            <p:cNvPr id="252" name="Rectangle 251">
              <a:extLst>
                <a:ext uri="{FF2B5EF4-FFF2-40B4-BE49-F238E27FC236}">
                  <a16:creationId xmlns:a16="http://schemas.microsoft.com/office/drawing/2014/main" id="{1A76D59C-79D1-4566-8276-AFEBAED414CD}"/>
                </a:ext>
              </a:extLst>
            </p:cNvPr>
            <p:cNvSpPr/>
            <p:nvPr/>
          </p:nvSpPr>
          <p:spPr bwMode="auto">
            <a:xfrm>
              <a:off x="6973251" y="3812060"/>
              <a:ext cx="1115445" cy="1499446"/>
            </a:xfrm>
            <a:prstGeom prst="rect">
              <a:avLst/>
            </a:prstGeom>
            <a:solidFill>
              <a:srgbClr val="23395C"/>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0" rIns="9144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Actors</a:t>
              </a:r>
            </a:p>
          </p:txBody>
        </p:sp>
        <p:sp>
          <p:nvSpPr>
            <p:cNvPr id="253" name="Rectangle 252">
              <a:extLst>
                <a:ext uri="{FF2B5EF4-FFF2-40B4-BE49-F238E27FC236}">
                  <a16:creationId xmlns:a16="http://schemas.microsoft.com/office/drawing/2014/main" id="{FBFE7F55-38A9-4294-9BE0-72986A68D67A}"/>
                </a:ext>
              </a:extLst>
            </p:cNvPr>
            <p:cNvSpPr/>
            <p:nvPr/>
          </p:nvSpPr>
          <p:spPr bwMode="auto">
            <a:xfrm>
              <a:off x="8083713" y="3812060"/>
              <a:ext cx="1115445" cy="1499446"/>
            </a:xfrm>
            <a:prstGeom prst="rect">
              <a:avLst/>
            </a:prstGeom>
            <a:solidFill>
              <a:srgbClr val="1A2C45"/>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0" rIns="9144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Distributed</a:t>
              </a:r>
              <a:b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b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tracing</a:t>
              </a:r>
            </a:p>
          </p:txBody>
        </p:sp>
        <p:sp>
          <p:nvSpPr>
            <p:cNvPr id="254" name="Rectangle 253">
              <a:extLst>
                <a:ext uri="{FF2B5EF4-FFF2-40B4-BE49-F238E27FC236}">
                  <a16:creationId xmlns:a16="http://schemas.microsoft.com/office/drawing/2014/main" id="{DA3B46B2-AF99-4D32-BACE-57DDAD874C53}"/>
                </a:ext>
              </a:extLst>
            </p:cNvPr>
            <p:cNvSpPr/>
            <p:nvPr/>
          </p:nvSpPr>
          <p:spPr bwMode="auto">
            <a:xfrm>
              <a:off x="9184176" y="3812060"/>
              <a:ext cx="1115445" cy="1499446"/>
            </a:xfrm>
            <a:prstGeom prst="rect">
              <a:avLst/>
            </a:prstGeom>
            <a:solidFill>
              <a:srgbClr val="121D2F"/>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0" rIns="9144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Secrets</a:t>
              </a:r>
            </a:p>
          </p:txBody>
        </p:sp>
        <p:pic>
          <p:nvPicPr>
            <p:cNvPr id="246" name="Graphic 245">
              <a:extLst>
                <a:ext uri="{FF2B5EF4-FFF2-40B4-BE49-F238E27FC236}">
                  <a16:creationId xmlns:a16="http://schemas.microsoft.com/office/drawing/2014/main" id="{BD429C57-5DA4-49B1-940C-DB916E99D6FA}"/>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9333" t="18330" r="9333" b="18330"/>
            <a:stretch/>
          </p:blipFill>
          <p:spPr>
            <a:xfrm>
              <a:off x="1065046" y="4131413"/>
              <a:ext cx="1065348" cy="829670"/>
            </a:xfrm>
            <a:prstGeom prst="rect">
              <a:avLst/>
            </a:prstGeom>
          </p:spPr>
        </p:pic>
        <p:grpSp>
          <p:nvGrpSpPr>
            <p:cNvPr id="257" name="Group 256">
              <a:extLst>
                <a:ext uri="{FF2B5EF4-FFF2-40B4-BE49-F238E27FC236}">
                  <a16:creationId xmlns:a16="http://schemas.microsoft.com/office/drawing/2014/main" id="{74AAFF53-F85B-4EFD-8CB9-3AC0FEB09D98}"/>
                </a:ext>
              </a:extLst>
            </p:cNvPr>
            <p:cNvGrpSpPr/>
            <p:nvPr/>
          </p:nvGrpSpPr>
          <p:grpSpPr>
            <a:xfrm>
              <a:off x="2882409" y="4092042"/>
              <a:ext cx="418791" cy="314215"/>
              <a:chOff x="3018614" y="4968330"/>
              <a:chExt cx="418791" cy="314215"/>
            </a:xfrm>
          </p:grpSpPr>
          <p:sp>
            <p:nvSpPr>
              <p:cNvPr id="290" name="Rectangle 932">
                <a:extLst>
                  <a:ext uri="{FF2B5EF4-FFF2-40B4-BE49-F238E27FC236}">
                    <a16:creationId xmlns:a16="http://schemas.microsoft.com/office/drawing/2014/main" id="{38EE3E1C-6444-4D5B-8F25-E621C0F04141}"/>
                  </a:ext>
                </a:extLst>
              </p:cNvPr>
              <p:cNvSpPr>
                <a:spLocks noChangeArrowheads="1"/>
              </p:cNvSpPr>
              <p:nvPr/>
            </p:nvSpPr>
            <p:spPr bwMode="auto">
              <a:xfrm>
                <a:off x="3228010" y="5232925"/>
                <a:ext cx="103995" cy="12027"/>
              </a:xfrm>
              <a:prstGeom prst="rect">
                <a:avLst/>
              </a:pr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91" name="Freeform 933">
                <a:extLst>
                  <a:ext uri="{FF2B5EF4-FFF2-40B4-BE49-F238E27FC236}">
                    <a16:creationId xmlns:a16="http://schemas.microsoft.com/office/drawing/2014/main" id="{189638B7-1C02-4909-9525-AB6B137902E4}"/>
                  </a:ext>
                </a:extLst>
              </p:cNvPr>
              <p:cNvSpPr>
                <a:spLocks/>
              </p:cNvSpPr>
              <p:nvPr/>
            </p:nvSpPr>
            <p:spPr bwMode="auto">
              <a:xfrm>
                <a:off x="3327789" y="5216387"/>
                <a:ext cx="21079" cy="43599"/>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92" name="Freeform 934">
                <a:extLst>
                  <a:ext uri="{FF2B5EF4-FFF2-40B4-BE49-F238E27FC236}">
                    <a16:creationId xmlns:a16="http://schemas.microsoft.com/office/drawing/2014/main" id="{F828B574-E597-436B-8EC1-5B7C9F7F90AC}"/>
                  </a:ext>
                </a:extLst>
              </p:cNvPr>
              <p:cNvSpPr>
                <a:spLocks/>
              </p:cNvSpPr>
              <p:nvPr/>
            </p:nvSpPr>
            <p:spPr bwMode="auto">
              <a:xfrm>
                <a:off x="3223793" y="5008917"/>
                <a:ext cx="108210" cy="216489"/>
              </a:xfrm>
              <a:custGeom>
                <a:avLst/>
                <a:gdLst>
                  <a:gd name="T0" fmla="*/ 7 w 77"/>
                  <a:gd name="T1" fmla="*/ 144 h 144"/>
                  <a:gd name="T2" fmla="*/ 0 w 77"/>
                  <a:gd name="T3" fmla="*/ 144 h 144"/>
                  <a:gd name="T4" fmla="*/ 0 w 77"/>
                  <a:gd name="T5" fmla="*/ 0 h 144"/>
                  <a:gd name="T6" fmla="*/ 77 w 77"/>
                  <a:gd name="T7" fmla="*/ 0 h 144"/>
                  <a:gd name="T8" fmla="*/ 77 w 77"/>
                  <a:gd name="T9" fmla="*/ 7 h 144"/>
                  <a:gd name="T10" fmla="*/ 7 w 77"/>
                  <a:gd name="T11" fmla="*/ 7 h 144"/>
                  <a:gd name="T12" fmla="*/ 7 w 77"/>
                  <a:gd name="T13" fmla="*/ 144 h 144"/>
                </a:gdLst>
                <a:ahLst/>
                <a:cxnLst>
                  <a:cxn ang="0">
                    <a:pos x="T0" y="T1"/>
                  </a:cxn>
                  <a:cxn ang="0">
                    <a:pos x="T2" y="T3"/>
                  </a:cxn>
                  <a:cxn ang="0">
                    <a:pos x="T4" y="T5"/>
                  </a:cxn>
                  <a:cxn ang="0">
                    <a:pos x="T6" y="T7"/>
                  </a:cxn>
                  <a:cxn ang="0">
                    <a:pos x="T8" y="T9"/>
                  </a:cxn>
                  <a:cxn ang="0">
                    <a:pos x="T10" y="T11"/>
                  </a:cxn>
                  <a:cxn ang="0">
                    <a:pos x="T12" y="T13"/>
                  </a:cxn>
                </a:cxnLst>
                <a:rect l="0" t="0" r="r" b="b"/>
                <a:pathLst>
                  <a:path w="77" h="144">
                    <a:moveTo>
                      <a:pt x="7" y="144"/>
                    </a:moveTo>
                    <a:lnTo>
                      <a:pt x="0" y="144"/>
                    </a:lnTo>
                    <a:lnTo>
                      <a:pt x="0" y="0"/>
                    </a:lnTo>
                    <a:lnTo>
                      <a:pt x="77" y="0"/>
                    </a:lnTo>
                    <a:lnTo>
                      <a:pt x="77" y="7"/>
                    </a:lnTo>
                    <a:lnTo>
                      <a:pt x="7" y="7"/>
                    </a:lnTo>
                    <a:lnTo>
                      <a:pt x="7" y="144"/>
                    </a:ln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93" name="Rectangle 936">
                <a:extLst>
                  <a:ext uri="{FF2B5EF4-FFF2-40B4-BE49-F238E27FC236}">
                    <a16:creationId xmlns:a16="http://schemas.microsoft.com/office/drawing/2014/main" id="{FFA4C8C4-AB6D-4895-8B3B-5B66F1245A28}"/>
                  </a:ext>
                </a:extLst>
              </p:cNvPr>
              <p:cNvSpPr>
                <a:spLocks noChangeArrowheads="1"/>
              </p:cNvSpPr>
              <p:nvPr/>
            </p:nvSpPr>
            <p:spPr bwMode="auto">
              <a:xfrm>
                <a:off x="3244874" y="5121673"/>
                <a:ext cx="89942" cy="10525"/>
              </a:xfrm>
              <a:prstGeom prst="rect">
                <a:avLst/>
              </a:pr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94" name="Rectangle 937">
                <a:extLst>
                  <a:ext uri="{FF2B5EF4-FFF2-40B4-BE49-F238E27FC236}">
                    <a16:creationId xmlns:a16="http://schemas.microsoft.com/office/drawing/2014/main" id="{DC412829-FC7F-4A08-9117-BE22EFF69C6F}"/>
                  </a:ext>
                </a:extLst>
              </p:cNvPr>
              <p:cNvSpPr>
                <a:spLocks noChangeArrowheads="1"/>
              </p:cNvSpPr>
              <p:nvPr/>
            </p:nvSpPr>
            <p:spPr bwMode="auto">
              <a:xfrm>
                <a:off x="3070611" y="5121673"/>
                <a:ext cx="92752" cy="10525"/>
              </a:xfrm>
              <a:prstGeom prst="rect">
                <a:avLst/>
              </a:pr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95" name="Oval 938">
                <a:extLst>
                  <a:ext uri="{FF2B5EF4-FFF2-40B4-BE49-F238E27FC236}">
                    <a16:creationId xmlns:a16="http://schemas.microsoft.com/office/drawing/2014/main" id="{BF285332-D533-4AF3-B8EF-0EACE12230BB}"/>
                  </a:ext>
                </a:extLst>
              </p:cNvPr>
              <p:cNvSpPr>
                <a:spLocks noChangeArrowheads="1"/>
              </p:cNvSpPr>
              <p:nvPr/>
            </p:nvSpPr>
            <p:spPr bwMode="auto">
              <a:xfrm>
                <a:off x="3350274" y="4968330"/>
                <a:ext cx="87131" cy="88702"/>
              </a:xfrm>
              <a:prstGeom prst="ellipse">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96" name="Rectangle 939">
                <a:extLst>
                  <a:ext uri="{FF2B5EF4-FFF2-40B4-BE49-F238E27FC236}">
                    <a16:creationId xmlns:a16="http://schemas.microsoft.com/office/drawing/2014/main" id="{E8F4A03A-C7DB-4407-8031-3150DF23F2E5}"/>
                  </a:ext>
                </a:extLst>
              </p:cNvPr>
              <p:cNvSpPr>
                <a:spLocks noChangeArrowheads="1"/>
              </p:cNvSpPr>
              <p:nvPr/>
            </p:nvSpPr>
            <p:spPr bwMode="auto">
              <a:xfrm>
                <a:off x="3350274" y="5081084"/>
                <a:ext cx="87131" cy="90204"/>
              </a:xfrm>
              <a:prstGeom prst="rect">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97" name="Oval 940">
                <a:extLst>
                  <a:ext uri="{FF2B5EF4-FFF2-40B4-BE49-F238E27FC236}">
                    <a16:creationId xmlns:a16="http://schemas.microsoft.com/office/drawing/2014/main" id="{40E831AF-5565-408E-8190-D611C2FF6C17}"/>
                  </a:ext>
                </a:extLst>
              </p:cNvPr>
              <p:cNvSpPr>
                <a:spLocks noChangeArrowheads="1"/>
              </p:cNvSpPr>
              <p:nvPr/>
            </p:nvSpPr>
            <p:spPr bwMode="auto">
              <a:xfrm>
                <a:off x="3350274" y="5193841"/>
                <a:ext cx="87131" cy="88702"/>
              </a:xfrm>
              <a:prstGeom prst="ellipse">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98" name="Oval 941">
                <a:extLst>
                  <a:ext uri="{FF2B5EF4-FFF2-40B4-BE49-F238E27FC236}">
                    <a16:creationId xmlns:a16="http://schemas.microsoft.com/office/drawing/2014/main" id="{75B03AF1-A036-460F-B420-C39BD75E60E5}"/>
                  </a:ext>
                </a:extLst>
              </p:cNvPr>
              <p:cNvSpPr>
                <a:spLocks noChangeArrowheads="1"/>
              </p:cNvSpPr>
              <p:nvPr/>
            </p:nvSpPr>
            <p:spPr bwMode="auto">
              <a:xfrm>
                <a:off x="3018614" y="5081084"/>
                <a:ext cx="88536" cy="90204"/>
              </a:xfrm>
              <a:prstGeom prst="ellipse">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99" name="Oval 942">
                <a:extLst>
                  <a:ext uri="{FF2B5EF4-FFF2-40B4-BE49-F238E27FC236}">
                    <a16:creationId xmlns:a16="http://schemas.microsoft.com/office/drawing/2014/main" id="{E73C288E-C1EC-4F89-A0BC-1224B47E7803}"/>
                  </a:ext>
                </a:extLst>
              </p:cNvPr>
              <p:cNvSpPr>
                <a:spLocks noChangeArrowheads="1"/>
              </p:cNvSpPr>
              <p:nvPr/>
            </p:nvSpPr>
            <p:spPr bwMode="auto">
              <a:xfrm>
                <a:off x="3184444" y="5081084"/>
                <a:ext cx="87131" cy="90204"/>
              </a:xfrm>
              <a:prstGeom prst="ellipse">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300" name="Rectangle 943">
                <a:extLst>
                  <a:ext uri="{FF2B5EF4-FFF2-40B4-BE49-F238E27FC236}">
                    <a16:creationId xmlns:a16="http://schemas.microsoft.com/office/drawing/2014/main" id="{90308514-2F5D-4C45-869A-047CF9E311C5}"/>
                  </a:ext>
                </a:extLst>
              </p:cNvPr>
              <p:cNvSpPr>
                <a:spLocks noChangeArrowheads="1"/>
              </p:cNvSpPr>
              <p:nvPr/>
            </p:nvSpPr>
            <p:spPr bwMode="auto">
              <a:xfrm>
                <a:off x="3184444" y="4968331"/>
                <a:ext cx="87131" cy="88702"/>
              </a:xfrm>
              <a:prstGeom prst="rect">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301" name="Rectangle 944" descr="component solutions">
                <a:extLst>
                  <a:ext uri="{FF2B5EF4-FFF2-40B4-BE49-F238E27FC236}">
                    <a16:creationId xmlns:a16="http://schemas.microsoft.com/office/drawing/2014/main" id="{A27BCBA1-B6D9-4595-BE76-48997B01579F}"/>
                  </a:ext>
                </a:extLst>
              </p:cNvPr>
              <p:cNvSpPr>
                <a:spLocks noChangeArrowheads="1"/>
              </p:cNvSpPr>
              <p:nvPr/>
            </p:nvSpPr>
            <p:spPr bwMode="auto">
              <a:xfrm>
                <a:off x="3184444" y="5193843"/>
                <a:ext cx="87131" cy="88702"/>
              </a:xfrm>
              <a:prstGeom prst="rect">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302" name="Freeform 945">
                <a:extLst>
                  <a:ext uri="{FF2B5EF4-FFF2-40B4-BE49-F238E27FC236}">
                    <a16:creationId xmlns:a16="http://schemas.microsoft.com/office/drawing/2014/main" id="{029754A3-031E-4FED-AD45-5CDD3C4C50F4}"/>
                  </a:ext>
                </a:extLst>
              </p:cNvPr>
              <p:cNvSpPr>
                <a:spLocks/>
              </p:cNvSpPr>
              <p:nvPr/>
            </p:nvSpPr>
            <p:spPr bwMode="auto">
              <a:xfrm>
                <a:off x="3327789" y="5105142"/>
                <a:ext cx="22485" cy="43599"/>
              </a:xfrm>
              <a:custGeom>
                <a:avLst/>
                <a:gdLst>
                  <a:gd name="T0" fmla="*/ 0 w 16"/>
                  <a:gd name="T1" fmla="*/ 0 h 29"/>
                  <a:gd name="T2" fmla="*/ 16 w 16"/>
                  <a:gd name="T3" fmla="*/ 14 h 29"/>
                  <a:gd name="T4" fmla="*/ 0 w 16"/>
                  <a:gd name="T5" fmla="*/ 29 h 29"/>
                  <a:gd name="T6" fmla="*/ 0 w 16"/>
                  <a:gd name="T7" fmla="*/ 0 h 29"/>
                </a:gdLst>
                <a:ahLst/>
                <a:cxnLst>
                  <a:cxn ang="0">
                    <a:pos x="T0" y="T1"/>
                  </a:cxn>
                  <a:cxn ang="0">
                    <a:pos x="T2" y="T3"/>
                  </a:cxn>
                  <a:cxn ang="0">
                    <a:pos x="T4" y="T5"/>
                  </a:cxn>
                  <a:cxn ang="0">
                    <a:pos x="T6" y="T7"/>
                  </a:cxn>
                </a:cxnLst>
                <a:rect l="0" t="0" r="r" b="b"/>
                <a:pathLst>
                  <a:path w="16" h="29">
                    <a:moveTo>
                      <a:pt x="0" y="0"/>
                    </a:moveTo>
                    <a:lnTo>
                      <a:pt x="16" y="14"/>
                    </a:lnTo>
                    <a:lnTo>
                      <a:pt x="0" y="29"/>
                    </a:lnTo>
                    <a:lnTo>
                      <a:pt x="0" y="0"/>
                    </a:ln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303" name="Freeform 946">
                <a:extLst>
                  <a:ext uri="{FF2B5EF4-FFF2-40B4-BE49-F238E27FC236}">
                    <a16:creationId xmlns:a16="http://schemas.microsoft.com/office/drawing/2014/main" id="{DB1D51DA-23D0-47AA-AFEC-3400CE635255}"/>
                  </a:ext>
                </a:extLst>
              </p:cNvPr>
              <p:cNvSpPr>
                <a:spLocks/>
              </p:cNvSpPr>
              <p:nvPr/>
            </p:nvSpPr>
            <p:spPr bwMode="auto">
              <a:xfrm>
                <a:off x="3327789" y="4992390"/>
                <a:ext cx="21079" cy="43599"/>
              </a:xfrm>
              <a:custGeom>
                <a:avLst/>
                <a:gdLst>
                  <a:gd name="T0" fmla="*/ 0 w 15"/>
                  <a:gd name="T1" fmla="*/ 0 h 29"/>
                  <a:gd name="T2" fmla="*/ 15 w 15"/>
                  <a:gd name="T3" fmla="*/ 15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5"/>
                    </a:lnTo>
                    <a:lnTo>
                      <a:pt x="0" y="29"/>
                    </a:lnTo>
                    <a:lnTo>
                      <a:pt x="0" y="0"/>
                    </a:ln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304" name="Freeform 947">
                <a:extLst>
                  <a:ext uri="{FF2B5EF4-FFF2-40B4-BE49-F238E27FC236}">
                    <a16:creationId xmlns:a16="http://schemas.microsoft.com/office/drawing/2014/main" id="{E203F0B7-5194-4AF2-8FAD-5C34F0565A4E}"/>
                  </a:ext>
                </a:extLst>
              </p:cNvPr>
              <p:cNvSpPr>
                <a:spLocks/>
              </p:cNvSpPr>
              <p:nvPr/>
            </p:nvSpPr>
            <p:spPr bwMode="auto">
              <a:xfrm>
                <a:off x="3157749" y="5105168"/>
                <a:ext cx="21079" cy="43599"/>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255" name="Group 254">
              <a:extLst>
                <a:ext uri="{FF2B5EF4-FFF2-40B4-BE49-F238E27FC236}">
                  <a16:creationId xmlns:a16="http://schemas.microsoft.com/office/drawing/2014/main" id="{53C11F4D-E72A-449D-B57A-42CCFAB7E706}"/>
                </a:ext>
              </a:extLst>
            </p:cNvPr>
            <p:cNvGrpSpPr/>
            <p:nvPr/>
          </p:nvGrpSpPr>
          <p:grpSpPr>
            <a:xfrm>
              <a:off x="4114327" y="4094305"/>
              <a:ext cx="233132" cy="309689"/>
              <a:chOff x="4385537" y="4970593"/>
              <a:chExt cx="233132" cy="309689"/>
            </a:xfrm>
          </p:grpSpPr>
          <p:sp>
            <p:nvSpPr>
              <p:cNvPr id="309" name="Freeform: Shape 308">
                <a:extLst>
                  <a:ext uri="{FF2B5EF4-FFF2-40B4-BE49-F238E27FC236}">
                    <a16:creationId xmlns:a16="http://schemas.microsoft.com/office/drawing/2014/main" id="{C5079439-0715-4937-893F-88230799FB7B}"/>
                  </a:ext>
                </a:extLst>
              </p:cNvPr>
              <p:cNvSpPr/>
              <p:nvPr/>
            </p:nvSpPr>
            <p:spPr>
              <a:xfrm>
                <a:off x="4385537" y="4970593"/>
                <a:ext cx="233132" cy="94979"/>
              </a:xfrm>
              <a:custGeom>
                <a:avLst/>
                <a:gdLst>
                  <a:gd name="connsiteX0" fmla="*/ 665832 w 665832"/>
                  <a:gd name="connsiteY0" fmla="*/ 135632 h 271264"/>
                  <a:gd name="connsiteX1" fmla="*/ 332916 w 665832"/>
                  <a:gd name="connsiteY1" fmla="*/ 271264 h 271264"/>
                  <a:gd name="connsiteX2" fmla="*/ 0 w 665832"/>
                  <a:gd name="connsiteY2" fmla="*/ 135632 h 271264"/>
                  <a:gd name="connsiteX3" fmla="*/ 332916 w 665832"/>
                  <a:gd name="connsiteY3" fmla="*/ 0 h 271264"/>
                  <a:gd name="connsiteX4" fmla="*/ 665832 w 665832"/>
                  <a:gd name="connsiteY4" fmla="*/ 135632 h 271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5832" h="271264">
                    <a:moveTo>
                      <a:pt x="665832" y="135632"/>
                    </a:moveTo>
                    <a:cubicBezTo>
                      <a:pt x="665832" y="210540"/>
                      <a:pt x="516780" y="271264"/>
                      <a:pt x="332916" y="271264"/>
                    </a:cubicBezTo>
                    <a:cubicBezTo>
                      <a:pt x="149052" y="271264"/>
                      <a:pt x="0" y="210540"/>
                      <a:pt x="0" y="135632"/>
                    </a:cubicBezTo>
                    <a:cubicBezTo>
                      <a:pt x="0" y="60725"/>
                      <a:pt x="149052" y="0"/>
                      <a:pt x="332916" y="0"/>
                    </a:cubicBezTo>
                    <a:cubicBezTo>
                      <a:pt x="516780" y="0"/>
                      <a:pt x="665832" y="60725"/>
                      <a:pt x="665832" y="135632"/>
                    </a:cubicBezTo>
                    <a:close/>
                  </a:path>
                </a:pathLst>
              </a:custGeom>
              <a:solidFill>
                <a:schemeClr val="bg1"/>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10" name="Freeform: Shape 309">
                <a:extLst>
                  <a:ext uri="{FF2B5EF4-FFF2-40B4-BE49-F238E27FC236}">
                    <a16:creationId xmlns:a16="http://schemas.microsoft.com/office/drawing/2014/main" id="{8AC0699D-B1B2-48CA-BCF2-5DF204DD3364}"/>
                  </a:ext>
                </a:extLst>
              </p:cNvPr>
              <p:cNvSpPr/>
              <p:nvPr/>
            </p:nvSpPr>
            <p:spPr>
              <a:xfrm>
                <a:off x="4385537" y="5018370"/>
                <a:ext cx="233132" cy="261912"/>
              </a:xfrm>
              <a:custGeom>
                <a:avLst/>
                <a:gdLst>
                  <a:gd name="connsiteX0" fmla="*/ 332916 w 665832"/>
                  <a:gd name="connsiteY0" fmla="*/ 135632 h 748031"/>
                  <a:gd name="connsiteX1" fmla="*/ 0 w 665832"/>
                  <a:gd name="connsiteY1" fmla="*/ 0 h 748031"/>
                  <a:gd name="connsiteX2" fmla="*/ 0 w 665832"/>
                  <a:gd name="connsiteY2" fmla="*/ 617332 h 748031"/>
                  <a:gd name="connsiteX3" fmla="*/ 332916 w 665832"/>
                  <a:gd name="connsiteY3" fmla="*/ 752964 h 748031"/>
                  <a:gd name="connsiteX4" fmla="*/ 665832 w 665832"/>
                  <a:gd name="connsiteY4" fmla="*/ 617332 h 748031"/>
                  <a:gd name="connsiteX5" fmla="*/ 665832 w 665832"/>
                  <a:gd name="connsiteY5" fmla="*/ 0 h 748031"/>
                  <a:gd name="connsiteX6" fmla="*/ 332916 w 665832"/>
                  <a:gd name="connsiteY6" fmla="*/ 135632 h 748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5832" h="748031">
                    <a:moveTo>
                      <a:pt x="332916" y="135632"/>
                    </a:moveTo>
                    <a:cubicBezTo>
                      <a:pt x="149607" y="135632"/>
                      <a:pt x="0" y="74803"/>
                      <a:pt x="0" y="0"/>
                    </a:cubicBezTo>
                    <a:lnTo>
                      <a:pt x="0" y="617332"/>
                    </a:lnTo>
                    <a:cubicBezTo>
                      <a:pt x="0" y="692135"/>
                      <a:pt x="148785" y="752964"/>
                      <a:pt x="332916" y="752964"/>
                    </a:cubicBezTo>
                    <a:cubicBezTo>
                      <a:pt x="517047" y="752964"/>
                      <a:pt x="665832" y="692135"/>
                      <a:pt x="665832" y="617332"/>
                    </a:cubicBezTo>
                    <a:lnTo>
                      <a:pt x="665832" y="0"/>
                    </a:lnTo>
                    <a:cubicBezTo>
                      <a:pt x="666654" y="74803"/>
                      <a:pt x="517047" y="135632"/>
                      <a:pt x="332916" y="135632"/>
                    </a:cubicBezTo>
                    <a:close/>
                  </a:path>
                </a:pathLst>
              </a:custGeom>
              <a:solidFill>
                <a:srgbClr val="50E6FF"/>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11" name="Freeform: Shape 310">
                <a:extLst>
                  <a:ext uri="{FF2B5EF4-FFF2-40B4-BE49-F238E27FC236}">
                    <a16:creationId xmlns:a16="http://schemas.microsoft.com/office/drawing/2014/main" id="{75065EAB-56E0-4BF5-AC7E-D8E6C44FEFFE}"/>
                  </a:ext>
                </a:extLst>
              </p:cNvPr>
              <p:cNvSpPr/>
              <p:nvPr/>
            </p:nvSpPr>
            <p:spPr>
              <a:xfrm>
                <a:off x="4410289" y="4998799"/>
                <a:ext cx="181325" cy="66197"/>
              </a:xfrm>
              <a:custGeom>
                <a:avLst/>
                <a:gdLst>
                  <a:gd name="connsiteX0" fmla="*/ 524445 w 517869"/>
                  <a:gd name="connsiteY0" fmla="*/ 106862 h 189062"/>
                  <a:gd name="connsiteX1" fmla="*/ 262223 w 517869"/>
                  <a:gd name="connsiteY1" fmla="*/ 0 h 189062"/>
                  <a:gd name="connsiteX2" fmla="*/ 0 w 517869"/>
                  <a:gd name="connsiteY2" fmla="*/ 106862 h 189062"/>
                  <a:gd name="connsiteX3" fmla="*/ 22194 w 517869"/>
                  <a:gd name="connsiteY3" fmla="*/ 149606 h 189062"/>
                  <a:gd name="connsiteX4" fmla="*/ 262223 w 517869"/>
                  <a:gd name="connsiteY4" fmla="*/ 190707 h 189062"/>
                  <a:gd name="connsiteX5" fmla="*/ 503073 w 517869"/>
                  <a:gd name="connsiteY5" fmla="*/ 149606 h 189062"/>
                  <a:gd name="connsiteX6" fmla="*/ 524445 w 517869"/>
                  <a:gd name="connsiteY6" fmla="*/ 106862 h 18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7869" h="189062">
                    <a:moveTo>
                      <a:pt x="524445" y="106862"/>
                    </a:moveTo>
                    <a:cubicBezTo>
                      <a:pt x="524445" y="47677"/>
                      <a:pt x="406897" y="0"/>
                      <a:pt x="262223" y="0"/>
                    </a:cubicBezTo>
                    <a:cubicBezTo>
                      <a:pt x="117548" y="0"/>
                      <a:pt x="0" y="47677"/>
                      <a:pt x="0" y="106862"/>
                    </a:cubicBezTo>
                    <a:cubicBezTo>
                      <a:pt x="0" y="121658"/>
                      <a:pt x="7398" y="136454"/>
                      <a:pt x="22194" y="149606"/>
                    </a:cubicBezTo>
                    <a:cubicBezTo>
                      <a:pt x="83024" y="175089"/>
                      <a:pt x="167691" y="190707"/>
                      <a:pt x="262223" y="190707"/>
                    </a:cubicBezTo>
                    <a:cubicBezTo>
                      <a:pt x="356754" y="190707"/>
                      <a:pt x="442244" y="175089"/>
                      <a:pt x="503073" y="149606"/>
                    </a:cubicBezTo>
                    <a:cubicBezTo>
                      <a:pt x="517047" y="136454"/>
                      <a:pt x="524445" y="121658"/>
                      <a:pt x="524445" y="106862"/>
                    </a:cubicBezTo>
                    <a:close/>
                  </a:path>
                </a:pathLst>
              </a:custGeom>
              <a:solidFill>
                <a:srgbClr val="0078D4"/>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58" name="Group 257">
              <a:extLst>
                <a:ext uri="{FF2B5EF4-FFF2-40B4-BE49-F238E27FC236}">
                  <a16:creationId xmlns:a16="http://schemas.microsoft.com/office/drawing/2014/main" id="{EB0F1A6D-1A94-4C0D-AD30-2494EA6AFBF4}"/>
                </a:ext>
              </a:extLst>
            </p:cNvPr>
            <p:cNvGrpSpPr/>
            <p:nvPr/>
          </p:nvGrpSpPr>
          <p:grpSpPr>
            <a:xfrm>
              <a:off x="5113651" y="4139326"/>
              <a:ext cx="494558" cy="219646"/>
              <a:chOff x="5522126" y="5015614"/>
              <a:chExt cx="494558" cy="219646"/>
            </a:xfrm>
          </p:grpSpPr>
          <p:sp>
            <p:nvSpPr>
              <p:cNvPr id="283" name="AutoShape 131">
                <a:extLst>
                  <a:ext uri="{FF2B5EF4-FFF2-40B4-BE49-F238E27FC236}">
                    <a16:creationId xmlns:a16="http://schemas.microsoft.com/office/drawing/2014/main" id="{B379CE26-4110-4DBC-B7DC-962C315D6705}"/>
                  </a:ext>
                </a:extLst>
              </p:cNvPr>
              <p:cNvSpPr>
                <a:spLocks noChangeAspect="1" noChangeArrowheads="1" noTextEdit="1"/>
              </p:cNvSpPr>
              <p:nvPr/>
            </p:nvSpPr>
            <p:spPr bwMode="auto">
              <a:xfrm>
                <a:off x="5523543" y="5015614"/>
                <a:ext cx="493141" cy="219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4" name="Rectangle 133">
                <a:extLst>
                  <a:ext uri="{FF2B5EF4-FFF2-40B4-BE49-F238E27FC236}">
                    <a16:creationId xmlns:a16="http://schemas.microsoft.com/office/drawing/2014/main" id="{162080DD-89BB-4019-8884-5FFFEA86DD25}"/>
                  </a:ext>
                </a:extLst>
              </p:cNvPr>
              <p:cNvSpPr>
                <a:spLocks noChangeArrowheads="1"/>
              </p:cNvSpPr>
              <p:nvPr/>
            </p:nvSpPr>
            <p:spPr bwMode="auto">
              <a:xfrm>
                <a:off x="5522126" y="5015614"/>
                <a:ext cx="77939" cy="77939"/>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5" name="Rectangle 134">
                <a:extLst>
                  <a:ext uri="{FF2B5EF4-FFF2-40B4-BE49-F238E27FC236}">
                    <a16:creationId xmlns:a16="http://schemas.microsoft.com/office/drawing/2014/main" id="{097DD4B1-815E-4ACB-937B-27EB64D4ABE2}"/>
                  </a:ext>
                </a:extLst>
              </p:cNvPr>
              <p:cNvSpPr>
                <a:spLocks noChangeArrowheads="1"/>
              </p:cNvSpPr>
              <p:nvPr/>
            </p:nvSpPr>
            <p:spPr bwMode="auto">
              <a:xfrm>
                <a:off x="5625572" y="5015614"/>
                <a:ext cx="77939" cy="7793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6" name="Rectangle 135">
                <a:extLst>
                  <a:ext uri="{FF2B5EF4-FFF2-40B4-BE49-F238E27FC236}">
                    <a16:creationId xmlns:a16="http://schemas.microsoft.com/office/drawing/2014/main" id="{6C127C7E-6E04-43E8-8298-DE07D2285DF2}"/>
                  </a:ext>
                </a:extLst>
              </p:cNvPr>
              <p:cNvSpPr>
                <a:spLocks noChangeArrowheads="1"/>
              </p:cNvSpPr>
              <p:nvPr/>
            </p:nvSpPr>
            <p:spPr bwMode="auto">
              <a:xfrm>
                <a:off x="5729018" y="5015614"/>
                <a:ext cx="77939" cy="77939"/>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7" name="Rectangle 136">
                <a:extLst>
                  <a:ext uri="{FF2B5EF4-FFF2-40B4-BE49-F238E27FC236}">
                    <a16:creationId xmlns:a16="http://schemas.microsoft.com/office/drawing/2014/main" id="{F999F96E-891B-43F1-B788-2078FED93A2F}"/>
                  </a:ext>
                </a:extLst>
              </p:cNvPr>
              <p:cNvSpPr>
                <a:spLocks noChangeArrowheads="1"/>
              </p:cNvSpPr>
              <p:nvPr/>
            </p:nvSpPr>
            <p:spPr bwMode="auto">
              <a:xfrm>
                <a:off x="5832465" y="5015614"/>
                <a:ext cx="77939" cy="7793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8" name="Rectangle 137">
                <a:extLst>
                  <a:ext uri="{FF2B5EF4-FFF2-40B4-BE49-F238E27FC236}">
                    <a16:creationId xmlns:a16="http://schemas.microsoft.com/office/drawing/2014/main" id="{153C1059-1489-4F50-9186-E14DB82DB12B}"/>
                  </a:ext>
                </a:extLst>
              </p:cNvPr>
              <p:cNvSpPr>
                <a:spLocks noChangeArrowheads="1"/>
              </p:cNvSpPr>
              <p:nvPr/>
            </p:nvSpPr>
            <p:spPr bwMode="auto">
              <a:xfrm>
                <a:off x="5523543" y="5120477"/>
                <a:ext cx="442126" cy="77939"/>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9" name="Freeform 138">
                <a:extLst>
                  <a:ext uri="{FF2B5EF4-FFF2-40B4-BE49-F238E27FC236}">
                    <a16:creationId xmlns:a16="http://schemas.microsoft.com/office/drawing/2014/main" id="{DD37BDD1-EB54-49EA-83D1-505250799EAC}"/>
                  </a:ext>
                </a:extLst>
              </p:cNvPr>
              <p:cNvSpPr>
                <a:spLocks/>
              </p:cNvSpPr>
              <p:nvPr/>
            </p:nvSpPr>
            <p:spPr bwMode="auto">
              <a:xfrm>
                <a:off x="5942996" y="5086468"/>
                <a:ext cx="73688" cy="147375"/>
              </a:xfrm>
              <a:custGeom>
                <a:avLst/>
                <a:gdLst>
                  <a:gd name="T0" fmla="*/ 0 w 52"/>
                  <a:gd name="T1" fmla="*/ 104 h 104"/>
                  <a:gd name="T2" fmla="*/ 52 w 52"/>
                  <a:gd name="T3" fmla="*/ 52 h 104"/>
                  <a:gd name="T4" fmla="*/ 0 w 52"/>
                  <a:gd name="T5" fmla="*/ 0 h 104"/>
                  <a:gd name="T6" fmla="*/ 0 w 52"/>
                  <a:gd name="T7" fmla="*/ 104 h 104"/>
                </a:gdLst>
                <a:ahLst/>
                <a:cxnLst>
                  <a:cxn ang="0">
                    <a:pos x="T0" y="T1"/>
                  </a:cxn>
                  <a:cxn ang="0">
                    <a:pos x="T2" y="T3"/>
                  </a:cxn>
                  <a:cxn ang="0">
                    <a:pos x="T4" y="T5"/>
                  </a:cxn>
                  <a:cxn ang="0">
                    <a:pos x="T6" y="T7"/>
                  </a:cxn>
                </a:cxnLst>
                <a:rect l="0" t="0" r="r" b="b"/>
                <a:pathLst>
                  <a:path w="52" h="104">
                    <a:moveTo>
                      <a:pt x="0" y="104"/>
                    </a:moveTo>
                    <a:lnTo>
                      <a:pt x="52" y="52"/>
                    </a:lnTo>
                    <a:lnTo>
                      <a:pt x="0" y="0"/>
                    </a:lnTo>
                    <a:lnTo>
                      <a:pt x="0" y="104"/>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91" name="Graphic 12">
              <a:extLst>
                <a:ext uri="{FF2B5EF4-FFF2-40B4-BE49-F238E27FC236}">
                  <a16:creationId xmlns:a16="http://schemas.microsoft.com/office/drawing/2014/main" id="{4B2AAE5E-7B1F-4C70-A5F2-451DE94577EE}"/>
                </a:ext>
              </a:extLst>
            </p:cNvPr>
            <p:cNvGrpSpPr/>
            <p:nvPr/>
          </p:nvGrpSpPr>
          <p:grpSpPr>
            <a:xfrm>
              <a:off x="6195240" y="4117045"/>
              <a:ext cx="413866" cy="264208"/>
              <a:chOff x="6668136" y="1819109"/>
              <a:chExt cx="605942" cy="386828"/>
            </a:xfrm>
          </p:grpSpPr>
          <p:sp>
            <p:nvSpPr>
              <p:cNvPr id="192" name="Freeform: Shape 191">
                <a:extLst>
                  <a:ext uri="{FF2B5EF4-FFF2-40B4-BE49-F238E27FC236}">
                    <a16:creationId xmlns:a16="http://schemas.microsoft.com/office/drawing/2014/main" id="{1CCAADE4-B5C7-4027-A929-1B1C10C1075C}"/>
                  </a:ext>
                </a:extLst>
              </p:cNvPr>
              <p:cNvSpPr/>
              <p:nvPr/>
            </p:nvSpPr>
            <p:spPr>
              <a:xfrm>
                <a:off x="6915067" y="1921957"/>
                <a:ext cx="359011" cy="177397"/>
              </a:xfrm>
              <a:custGeom>
                <a:avLst/>
                <a:gdLst>
                  <a:gd name="connsiteX0" fmla="*/ 322135 w 359010"/>
                  <a:gd name="connsiteY0" fmla="*/ 51823 h 177397"/>
                  <a:gd name="connsiteX1" fmla="*/ 169371 w 359010"/>
                  <a:gd name="connsiteY1" fmla="*/ 51823 h 177397"/>
                  <a:gd name="connsiteX2" fmla="*/ 88699 w 359010"/>
                  <a:gd name="connsiteY2" fmla="*/ 0 h 177397"/>
                  <a:gd name="connsiteX3" fmla="*/ 0 w 359010"/>
                  <a:gd name="connsiteY3" fmla="*/ 88699 h 177397"/>
                  <a:gd name="connsiteX4" fmla="*/ 88699 w 359010"/>
                  <a:gd name="connsiteY4" fmla="*/ 177397 h 177397"/>
                  <a:gd name="connsiteX5" fmla="*/ 169371 w 359010"/>
                  <a:gd name="connsiteY5" fmla="*/ 125574 h 177397"/>
                  <a:gd name="connsiteX6" fmla="*/ 322135 w 359010"/>
                  <a:gd name="connsiteY6" fmla="*/ 125574 h 177397"/>
                  <a:gd name="connsiteX7" fmla="*/ 359011 w 359010"/>
                  <a:gd name="connsiteY7" fmla="*/ 88699 h 177397"/>
                  <a:gd name="connsiteX8" fmla="*/ 322135 w 359010"/>
                  <a:gd name="connsiteY8" fmla="*/ 51823 h 177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9010" h="177397">
                    <a:moveTo>
                      <a:pt x="322135" y="51823"/>
                    </a:moveTo>
                    <a:lnTo>
                      <a:pt x="169371" y="51823"/>
                    </a:lnTo>
                    <a:cubicBezTo>
                      <a:pt x="155370" y="21253"/>
                      <a:pt x="124530" y="0"/>
                      <a:pt x="88699" y="0"/>
                    </a:cubicBezTo>
                    <a:cubicBezTo>
                      <a:pt x="39715" y="0"/>
                      <a:pt x="0" y="39715"/>
                      <a:pt x="0" y="88699"/>
                    </a:cubicBezTo>
                    <a:cubicBezTo>
                      <a:pt x="0" y="137682"/>
                      <a:pt x="39715" y="177397"/>
                      <a:pt x="88699" y="177397"/>
                    </a:cubicBezTo>
                    <a:cubicBezTo>
                      <a:pt x="124530" y="177397"/>
                      <a:pt x="155370" y="156144"/>
                      <a:pt x="169371" y="125574"/>
                    </a:cubicBezTo>
                    <a:lnTo>
                      <a:pt x="322135" y="125574"/>
                    </a:lnTo>
                    <a:cubicBezTo>
                      <a:pt x="342503" y="125574"/>
                      <a:pt x="359011" y="109066"/>
                      <a:pt x="359011" y="88699"/>
                    </a:cubicBezTo>
                    <a:cubicBezTo>
                      <a:pt x="359011" y="68331"/>
                      <a:pt x="342503" y="51823"/>
                      <a:pt x="322135" y="51823"/>
                    </a:cubicBezTo>
                    <a:close/>
                  </a:path>
                </a:pathLst>
              </a:custGeom>
              <a:solidFill>
                <a:srgbClr val="FFFFFF"/>
              </a:solidFill>
              <a:ln w="1224"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3" name="Freeform: Shape 192">
                <a:extLst>
                  <a:ext uri="{FF2B5EF4-FFF2-40B4-BE49-F238E27FC236}">
                    <a16:creationId xmlns:a16="http://schemas.microsoft.com/office/drawing/2014/main" id="{D4C5D709-1C54-45E1-A8D9-51B33CC08DA0}"/>
                  </a:ext>
                </a:extLst>
              </p:cNvPr>
              <p:cNvSpPr/>
              <p:nvPr/>
            </p:nvSpPr>
            <p:spPr>
              <a:xfrm>
                <a:off x="6668136" y="1819109"/>
                <a:ext cx="519949" cy="386828"/>
              </a:xfrm>
              <a:custGeom>
                <a:avLst/>
                <a:gdLst>
                  <a:gd name="connsiteX0" fmla="*/ 337525 w 519949"/>
                  <a:gd name="connsiteY0" fmla="*/ 315425 h 386828"/>
                  <a:gd name="connsiteX1" fmla="*/ 215601 w 519949"/>
                  <a:gd name="connsiteY1" fmla="*/ 188584 h 386828"/>
                  <a:gd name="connsiteX2" fmla="*/ 333136 w 519949"/>
                  <a:gd name="connsiteY2" fmla="*/ 71467 h 386828"/>
                  <a:gd name="connsiteX3" fmla="*/ 441207 w 519949"/>
                  <a:gd name="connsiteY3" fmla="*/ 129153 h 386828"/>
                  <a:gd name="connsiteX4" fmla="*/ 519949 w 519949"/>
                  <a:gd name="connsiteY4" fmla="*/ 129153 h 386828"/>
                  <a:gd name="connsiteX5" fmla="*/ 335189 w 519949"/>
                  <a:gd name="connsiteY5" fmla="*/ 14 h 386828"/>
                  <a:gd name="connsiteX6" fmla="*/ 151166 w 519949"/>
                  <a:gd name="connsiteY6" fmla="*/ 141764 h 386828"/>
                  <a:gd name="connsiteX7" fmla="*/ 38375 w 519949"/>
                  <a:gd name="connsiteY7" fmla="*/ 141764 h 386828"/>
                  <a:gd name="connsiteX8" fmla="*/ 0 w 519949"/>
                  <a:gd name="connsiteY8" fmla="*/ 180140 h 386828"/>
                  <a:gd name="connsiteX9" fmla="*/ 0 w 519949"/>
                  <a:gd name="connsiteY9" fmla="*/ 202954 h 386828"/>
                  <a:gd name="connsiteX10" fmla="*/ 38375 w 519949"/>
                  <a:gd name="connsiteY10" fmla="*/ 241329 h 386828"/>
                  <a:gd name="connsiteX11" fmla="*/ 150134 w 519949"/>
                  <a:gd name="connsiteY11" fmla="*/ 241329 h 386828"/>
                  <a:gd name="connsiteX12" fmla="*/ 337525 w 519949"/>
                  <a:gd name="connsiteY12" fmla="*/ 386829 h 386828"/>
                  <a:gd name="connsiteX13" fmla="*/ 519949 w 519949"/>
                  <a:gd name="connsiteY13" fmla="*/ 257677 h 386828"/>
                  <a:gd name="connsiteX14" fmla="*/ 441207 w 519949"/>
                  <a:gd name="connsiteY14" fmla="*/ 257677 h 386828"/>
                  <a:gd name="connsiteX15" fmla="*/ 337525 w 519949"/>
                  <a:gd name="connsiteY15" fmla="*/ 315425 h 386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19949" h="386828">
                    <a:moveTo>
                      <a:pt x="337525" y="315425"/>
                    </a:moveTo>
                    <a:cubicBezTo>
                      <a:pt x="268641" y="315425"/>
                      <a:pt x="212909" y="258046"/>
                      <a:pt x="215601" y="188584"/>
                    </a:cubicBezTo>
                    <a:cubicBezTo>
                      <a:pt x="218059" y="125097"/>
                      <a:pt x="269636" y="73704"/>
                      <a:pt x="333136" y="71467"/>
                    </a:cubicBezTo>
                    <a:cubicBezTo>
                      <a:pt x="378666" y="69869"/>
                      <a:pt x="418934" y="93346"/>
                      <a:pt x="441207" y="129153"/>
                    </a:cubicBezTo>
                    <a:lnTo>
                      <a:pt x="519949" y="129153"/>
                    </a:lnTo>
                    <a:cubicBezTo>
                      <a:pt x="493153" y="53312"/>
                      <a:pt x="420323" y="-994"/>
                      <a:pt x="335189" y="14"/>
                    </a:cubicBezTo>
                    <a:cubicBezTo>
                      <a:pt x="247646" y="1046"/>
                      <a:pt x="173698" y="60982"/>
                      <a:pt x="151166" y="141764"/>
                    </a:cubicBezTo>
                    <a:lnTo>
                      <a:pt x="38375" y="141764"/>
                    </a:lnTo>
                    <a:cubicBezTo>
                      <a:pt x="17184" y="141764"/>
                      <a:pt x="0" y="158949"/>
                      <a:pt x="0" y="180140"/>
                    </a:cubicBezTo>
                    <a:lnTo>
                      <a:pt x="0" y="202954"/>
                    </a:lnTo>
                    <a:cubicBezTo>
                      <a:pt x="0" y="224145"/>
                      <a:pt x="17184" y="241329"/>
                      <a:pt x="38375" y="241329"/>
                    </a:cubicBezTo>
                    <a:lnTo>
                      <a:pt x="150134" y="241329"/>
                    </a:lnTo>
                    <a:cubicBezTo>
                      <a:pt x="171510" y="324877"/>
                      <a:pt x="247412" y="386829"/>
                      <a:pt x="337525" y="386829"/>
                    </a:cubicBezTo>
                    <a:cubicBezTo>
                      <a:pt x="421651" y="386829"/>
                      <a:pt x="493399" y="332830"/>
                      <a:pt x="519949" y="257677"/>
                    </a:cubicBezTo>
                    <a:lnTo>
                      <a:pt x="441207" y="257677"/>
                    </a:lnTo>
                    <a:cubicBezTo>
                      <a:pt x="419659" y="292316"/>
                      <a:pt x="381247" y="315425"/>
                      <a:pt x="337525" y="315425"/>
                    </a:cubicBezTo>
                    <a:close/>
                  </a:path>
                </a:pathLst>
              </a:custGeom>
              <a:solidFill>
                <a:schemeClr val="accent3"/>
              </a:solidFill>
              <a:ln w="1224"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59" name="Group 258">
              <a:extLst>
                <a:ext uri="{FF2B5EF4-FFF2-40B4-BE49-F238E27FC236}">
                  <a16:creationId xmlns:a16="http://schemas.microsoft.com/office/drawing/2014/main" id="{1D7537CD-7BDD-4165-A2FE-94643AC7407F}"/>
                </a:ext>
              </a:extLst>
            </p:cNvPr>
            <p:cNvGrpSpPr/>
            <p:nvPr/>
          </p:nvGrpSpPr>
          <p:grpSpPr>
            <a:xfrm>
              <a:off x="7333258" y="4067837"/>
              <a:ext cx="395430" cy="362625"/>
              <a:chOff x="8058210" y="4944318"/>
              <a:chExt cx="395430" cy="362625"/>
            </a:xfrm>
          </p:grpSpPr>
          <p:sp>
            <p:nvSpPr>
              <p:cNvPr id="275" name="Freeform: Shape 274">
                <a:extLst>
                  <a:ext uri="{FF2B5EF4-FFF2-40B4-BE49-F238E27FC236}">
                    <a16:creationId xmlns:a16="http://schemas.microsoft.com/office/drawing/2014/main" id="{6567D4A8-B7E7-498A-BFD2-1F350D6E9883}"/>
                  </a:ext>
                </a:extLst>
              </p:cNvPr>
              <p:cNvSpPr/>
              <p:nvPr/>
            </p:nvSpPr>
            <p:spPr>
              <a:xfrm>
                <a:off x="8306131" y="5128287"/>
                <a:ext cx="147509" cy="73754"/>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chemeClr val="bg1"/>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6" name="Freeform: Shape 275">
                <a:extLst>
                  <a:ext uri="{FF2B5EF4-FFF2-40B4-BE49-F238E27FC236}">
                    <a16:creationId xmlns:a16="http://schemas.microsoft.com/office/drawing/2014/main" id="{723EFE3A-74B7-4E2F-827D-350095601B93}"/>
                  </a:ext>
                </a:extLst>
              </p:cNvPr>
              <p:cNvSpPr/>
              <p:nvPr/>
            </p:nvSpPr>
            <p:spPr>
              <a:xfrm>
                <a:off x="8338239" y="5027164"/>
                <a:ext cx="81949" cy="81949"/>
              </a:xfrm>
              <a:custGeom>
                <a:avLst/>
                <a:gdLst>
                  <a:gd name="connsiteX0" fmla="*/ 102398 w 101142"/>
                  <a:gd name="connsiteY0" fmla="*/ 52195 h 101141"/>
                  <a:gd name="connsiteX1" fmla="*/ 52196 w 101142"/>
                  <a:gd name="connsiteY1" fmla="*/ 102397 h 101141"/>
                  <a:gd name="connsiteX2" fmla="*/ 1994 w 101142"/>
                  <a:gd name="connsiteY2" fmla="*/ 52195 h 101141"/>
                  <a:gd name="connsiteX3" fmla="*/ 52196 w 101142"/>
                  <a:gd name="connsiteY3" fmla="*/ 1994 h 101141"/>
                  <a:gd name="connsiteX4" fmla="*/ 102398 w 101142"/>
                  <a:gd name="connsiteY4" fmla="*/ 52195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5"/>
                    </a:moveTo>
                    <a:cubicBezTo>
                      <a:pt x="102398" y="79981"/>
                      <a:pt x="79896" y="102397"/>
                      <a:pt x="52196" y="102397"/>
                    </a:cubicBezTo>
                    <a:cubicBezTo>
                      <a:pt x="24495" y="102397"/>
                      <a:pt x="1994" y="79896"/>
                      <a:pt x="1994" y="52195"/>
                    </a:cubicBezTo>
                    <a:cubicBezTo>
                      <a:pt x="1994" y="24495"/>
                      <a:pt x="24495" y="1994"/>
                      <a:pt x="52196" y="1994"/>
                    </a:cubicBezTo>
                    <a:cubicBezTo>
                      <a:pt x="79896" y="1994"/>
                      <a:pt x="102398" y="24495"/>
                      <a:pt x="102398" y="52195"/>
                    </a:cubicBezTo>
                    <a:close/>
                  </a:path>
                </a:pathLst>
              </a:custGeom>
              <a:solidFill>
                <a:schemeClr val="bg1"/>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7" name="Freeform: Shape 276">
                <a:extLst>
                  <a:ext uri="{FF2B5EF4-FFF2-40B4-BE49-F238E27FC236}">
                    <a16:creationId xmlns:a16="http://schemas.microsoft.com/office/drawing/2014/main" id="{E8ABD1DE-426F-457C-9EA2-66CB3CC45E95}"/>
                  </a:ext>
                </a:extLst>
              </p:cNvPr>
              <p:cNvSpPr/>
              <p:nvPr/>
            </p:nvSpPr>
            <p:spPr>
              <a:xfrm>
                <a:off x="8181822" y="5045410"/>
                <a:ext cx="147509" cy="73754"/>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chemeClr val="accent3"/>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8" name="Freeform: Shape 277">
                <a:extLst>
                  <a:ext uri="{FF2B5EF4-FFF2-40B4-BE49-F238E27FC236}">
                    <a16:creationId xmlns:a16="http://schemas.microsoft.com/office/drawing/2014/main" id="{1BB936E0-4CCA-4A6D-9A68-0212ABCD5B79}"/>
                  </a:ext>
                </a:extLst>
              </p:cNvPr>
              <p:cNvSpPr/>
              <p:nvPr/>
            </p:nvSpPr>
            <p:spPr>
              <a:xfrm>
                <a:off x="8213938" y="4944318"/>
                <a:ext cx="81949" cy="81949"/>
              </a:xfrm>
              <a:custGeom>
                <a:avLst/>
                <a:gdLst>
                  <a:gd name="connsiteX0" fmla="*/ 102398 w 101142"/>
                  <a:gd name="connsiteY0" fmla="*/ 52196 h 101141"/>
                  <a:gd name="connsiteX1" fmla="*/ 52196 w 101142"/>
                  <a:gd name="connsiteY1" fmla="*/ 102397 h 101141"/>
                  <a:gd name="connsiteX2" fmla="*/ 1994 w 101142"/>
                  <a:gd name="connsiteY2" fmla="*/ 52196 h 101141"/>
                  <a:gd name="connsiteX3" fmla="*/ 52111 w 101142"/>
                  <a:gd name="connsiteY3" fmla="*/ 1994 h 101141"/>
                  <a:gd name="connsiteX4" fmla="*/ 102398 w 101142"/>
                  <a:gd name="connsiteY4" fmla="*/ 52196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6"/>
                    </a:moveTo>
                    <a:cubicBezTo>
                      <a:pt x="102398" y="79982"/>
                      <a:pt x="79896" y="102397"/>
                      <a:pt x="52196" y="102397"/>
                    </a:cubicBezTo>
                    <a:cubicBezTo>
                      <a:pt x="24496" y="102397"/>
                      <a:pt x="1994" y="79896"/>
                      <a:pt x="1994" y="52196"/>
                    </a:cubicBezTo>
                    <a:cubicBezTo>
                      <a:pt x="1994" y="24495"/>
                      <a:pt x="24410" y="1994"/>
                      <a:pt x="52111" y="1994"/>
                    </a:cubicBezTo>
                    <a:cubicBezTo>
                      <a:pt x="79812" y="1994"/>
                      <a:pt x="102398" y="24495"/>
                      <a:pt x="102398" y="52196"/>
                    </a:cubicBezTo>
                    <a:close/>
                  </a:path>
                </a:pathLst>
              </a:custGeom>
              <a:solidFill>
                <a:schemeClr val="accent3"/>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9" name="Freeform: Shape 278">
                <a:extLst>
                  <a:ext uri="{FF2B5EF4-FFF2-40B4-BE49-F238E27FC236}">
                    <a16:creationId xmlns:a16="http://schemas.microsoft.com/office/drawing/2014/main" id="{951FD683-B294-4BE4-AFC7-3346ACA490AB}"/>
                  </a:ext>
                </a:extLst>
              </p:cNvPr>
              <p:cNvSpPr/>
              <p:nvPr/>
            </p:nvSpPr>
            <p:spPr>
              <a:xfrm>
                <a:off x="8181822" y="5233189"/>
                <a:ext cx="147509" cy="73754"/>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chemeClr val="bg1"/>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0" name="Freeform: Shape 279">
                <a:extLst>
                  <a:ext uri="{FF2B5EF4-FFF2-40B4-BE49-F238E27FC236}">
                    <a16:creationId xmlns:a16="http://schemas.microsoft.com/office/drawing/2014/main" id="{FC1B631C-6FF0-4971-9C1B-C8BD8222AACB}"/>
                  </a:ext>
                </a:extLst>
              </p:cNvPr>
              <p:cNvSpPr/>
              <p:nvPr/>
            </p:nvSpPr>
            <p:spPr>
              <a:xfrm>
                <a:off x="8213938" y="5132128"/>
                <a:ext cx="81949" cy="81949"/>
              </a:xfrm>
              <a:custGeom>
                <a:avLst/>
                <a:gdLst>
                  <a:gd name="connsiteX0" fmla="*/ 102398 w 101142"/>
                  <a:gd name="connsiteY0" fmla="*/ 52196 h 101141"/>
                  <a:gd name="connsiteX1" fmla="*/ 52196 w 101142"/>
                  <a:gd name="connsiteY1" fmla="*/ 102398 h 101141"/>
                  <a:gd name="connsiteX2" fmla="*/ 1994 w 101142"/>
                  <a:gd name="connsiteY2" fmla="*/ 52196 h 101141"/>
                  <a:gd name="connsiteX3" fmla="*/ 52196 w 101142"/>
                  <a:gd name="connsiteY3" fmla="*/ 1994 h 101141"/>
                  <a:gd name="connsiteX4" fmla="*/ 102398 w 101142"/>
                  <a:gd name="connsiteY4" fmla="*/ 52196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6"/>
                    </a:moveTo>
                    <a:cubicBezTo>
                      <a:pt x="102398" y="79982"/>
                      <a:pt x="79896" y="102398"/>
                      <a:pt x="52196" y="102398"/>
                    </a:cubicBezTo>
                    <a:cubicBezTo>
                      <a:pt x="24496" y="102398"/>
                      <a:pt x="1994" y="79896"/>
                      <a:pt x="1994" y="52196"/>
                    </a:cubicBezTo>
                    <a:cubicBezTo>
                      <a:pt x="1994" y="24496"/>
                      <a:pt x="24496" y="1994"/>
                      <a:pt x="52196" y="1994"/>
                    </a:cubicBezTo>
                    <a:cubicBezTo>
                      <a:pt x="79896" y="1994"/>
                      <a:pt x="102398" y="24410"/>
                      <a:pt x="102398" y="52196"/>
                    </a:cubicBezTo>
                    <a:close/>
                  </a:path>
                </a:pathLst>
              </a:custGeom>
              <a:solidFill>
                <a:schemeClr val="bg1"/>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1" name="Freeform: Shape 280">
                <a:extLst>
                  <a:ext uri="{FF2B5EF4-FFF2-40B4-BE49-F238E27FC236}">
                    <a16:creationId xmlns:a16="http://schemas.microsoft.com/office/drawing/2014/main" id="{1CE5B07D-CB20-4BE1-982F-0D9BCC792E52}"/>
                  </a:ext>
                </a:extLst>
              </p:cNvPr>
              <p:cNvSpPr/>
              <p:nvPr/>
            </p:nvSpPr>
            <p:spPr>
              <a:xfrm>
                <a:off x="8058210" y="5128287"/>
                <a:ext cx="147509" cy="73754"/>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chemeClr val="accent3"/>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2" name="Freeform: Shape 281">
                <a:extLst>
                  <a:ext uri="{FF2B5EF4-FFF2-40B4-BE49-F238E27FC236}">
                    <a16:creationId xmlns:a16="http://schemas.microsoft.com/office/drawing/2014/main" id="{6C495918-A79C-406A-BD9A-C835EBB9B3BC}"/>
                  </a:ext>
                </a:extLst>
              </p:cNvPr>
              <p:cNvSpPr/>
              <p:nvPr/>
            </p:nvSpPr>
            <p:spPr>
              <a:xfrm>
                <a:off x="8090326" y="5027164"/>
                <a:ext cx="81949" cy="81949"/>
              </a:xfrm>
              <a:custGeom>
                <a:avLst/>
                <a:gdLst>
                  <a:gd name="connsiteX0" fmla="*/ 102398 w 101142"/>
                  <a:gd name="connsiteY0" fmla="*/ 52195 h 101141"/>
                  <a:gd name="connsiteX1" fmla="*/ 52196 w 101142"/>
                  <a:gd name="connsiteY1" fmla="*/ 102397 h 101141"/>
                  <a:gd name="connsiteX2" fmla="*/ 1994 w 101142"/>
                  <a:gd name="connsiteY2" fmla="*/ 52195 h 101141"/>
                  <a:gd name="connsiteX3" fmla="*/ 52111 w 101142"/>
                  <a:gd name="connsiteY3" fmla="*/ 1994 h 101141"/>
                  <a:gd name="connsiteX4" fmla="*/ 102398 w 101142"/>
                  <a:gd name="connsiteY4" fmla="*/ 52195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5"/>
                    </a:moveTo>
                    <a:cubicBezTo>
                      <a:pt x="102398" y="79981"/>
                      <a:pt x="79897" y="102397"/>
                      <a:pt x="52196" y="102397"/>
                    </a:cubicBezTo>
                    <a:cubicBezTo>
                      <a:pt x="24495" y="102397"/>
                      <a:pt x="1994" y="79896"/>
                      <a:pt x="1994" y="52195"/>
                    </a:cubicBezTo>
                    <a:cubicBezTo>
                      <a:pt x="1994" y="24495"/>
                      <a:pt x="24410" y="1994"/>
                      <a:pt x="52111" y="1994"/>
                    </a:cubicBezTo>
                    <a:cubicBezTo>
                      <a:pt x="79811" y="1994"/>
                      <a:pt x="102398" y="24495"/>
                      <a:pt x="102398" y="52195"/>
                    </a:cubicBezTo>
                    <a:close/>
                  </a:path>
                </a:pathLst>
              </a:custGeom>
              <a:solidFill>
                <a:schemeClr val="accent3"/>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60" name="Group 259">
              <a:extLst>
                <a:ext uri="{FF2B5EF4-FFF2-40B4-BE49-F238E27FC236}">
                  <a16:creationId xmlns:a16="http://schemas.microsoft.com/office/drawing/2014/main" id="{E8A348B2-5067-4A0E-9781-29080325F9E0}"/>
                </a:ext>
              </a:extLst>
            </p:cNvPr>
            <p:cNvGrpSpPr/>
            <p:nvPr/>
          </p:nvGrpSpPr>
          <p:grpSpPr>
            <a:xfrm>
              <a:off x="8452841" y="4095774"/>
              <a:ext cx="363103" cy="306751"/>
              <a:chOff x="9332611" y="4972062"/>
              <a:chExt cx="363103" cy="306751"/>
            </a:xfrm>
          </p:grpSpPr>
          <p:sp>
            <p:nvSpPr>
              <p:cNvPr id="268" name="Freeform 855">
                <a:extLst>
                  <a:ext uri="{FF2B5EF4-FFF2-40B4-BE49-F238E27FC236}">
                    <a16:creationId xmlns:a16="http://schemas.microsoft.com/office/drawing/2014/main" id="{63212705-D107-4979-A531-8A67C2A9E83B}"/>
                  </a:ext>
                </a:extLst>
              </p:cNvPr>
              <p:cNvSpPr>
                <a:spLocks/>
              </p:cNvSpPr>
              <p:nvPr/>
            </p:nvSpPr>
            <p:spPr bwMode="auto">
              <a:xfrm rot="10242739" flipV="1">
                <a:off x="9369582" y="5132579"/>
                <a:ext cx="164165" cy="82897"/>
              </a:xfrm>
              <a:custGeom>
                <a:avLst/>
                <a:gdLst>
                  <a:gd name="T0" fmla="*/ 192 w 384"/>
                  <a:gd name="T1" fmla="*/ 0 h 192"/>
                  <a:gd name="T2" fmla="*/ 0 w 384"/>
                  <a:gd name="T3" fmla="*/ 192 h 192"/>
                  <a:gd name="T4" fmla="*/ 41 w 384"/>
                  <a:gd name="T5" fmla="*/ 192 h 192"/>
                  <a:gd name="T6" fmla="*/ 85 w 384"/>
                  <a:gd name="T7" fmla="*/ 85 h 192"/>
                  <a:gd name="T8" fmla="*/ 192 w 384"/>
                  <a:gd name="T9" fmla="*/ 41 h 192"/>
                  <a:gd name="T10" fmla="*/ 299 w 384"/>
                  <a:gd name="T11" fmla="*/ 85 h 192"/>
                  <a:gd name="T12" fmla="*/ 343 w 384"/>
                  <a:gd name="T13" fmla="*/ 192 h 192"/>
                  <a:gd name="T14" fmla="*/ 384 w 384"/>
                  <a:gd name="T15" fmla="*/ 192 h 192"/>
                  <a:gd name="T16" fmla="*/ 192 w 384"/>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4" h="192">
                    <a:moveTo>
                      <a:pt x="192" y="0"/>
                    </a:moveTo>
                    <a:cubicBezTo>
                      <a:pt x="86" y="0"/>
                      <a:pt x="0" y="86"/>
                      <a:pt x="0" y="192"/>
                    </a:cubicBezTo>
                    <a:cubicBezTo>
                      <a:pt x="41" y="192"/>
                      <a:pt x="41" y="192"/>
                      <a:pt x="41" y="192"/>
                    </a:cubicBezTo>
                    <a:cubicBezTo>
                      <a:pt x="41" y="152"/>
                      <a:pt x="56" y="114"/>
                      <a:pt x="85" y="85"/>
                    </a:cubicBezTo>
                    <a:cubicBezTo>
                      <a:pt x="114" y="56"/>
                      <a:pt x="152" y="41"/>
                      <a:pt x="192" y="41"/>
                    </a:cubicBezTo>
                    <a:cubicBezTo>
                      <a:pt x="232" y="41"/>
                      <a:pt x="270" y="56"/>
                      <a:pt x="299" y="85"/>
                    </a:cubicBezTo>
                    <a:cubicBezTo>
                      <a:pt x="328" y="114"/>
                      <a:pt x="343" y="152"/>
                      <a:pt x="343" y="192"/>
                    </a:cubicBezTo>
                    <a:cubicBezTo>
                      <a:pt x="384" y="192"/>
                      <a:pt x="384" y="192"/>
                      <a:pt x="384" y="192"/>
                    </a:cubicBezTo>
                    <a:cubicBezTo>
                      <a:pt x="384" y="86"/>
                      <a:pt x="298" y="0"/>
                      <a:pt x="192"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69" name="Oval 757">
                <a:extLst>
                  <a:ext uri="{FF2B5EF4-FFF2-40B4-BE49-F238E27FC236}">
                    <a16:creationId xmlns:a16="http://schemas.microsoft.com/office/drawing/2014/main" id="{A8DBDDD5-D07A-407D-AB18-52087D62C4AD}"/>
                  </a:ext>
                </a:extLst>
              </p:cNvPr>
              <p:cNvSpPr>
                <a:spLocks noChangeArrowheads="1"/>
              </p:cNvSpPr>
              <p:nvPr/>
            </p:nvSpPr>
            <p:spPr bwMode="auto">
              <a:xfrm>
                <a:off x="9332611" y="5197354"/>
                <a:ext cx="81459" cy="81459"/>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70" name="Freeform 855">
                <a:extLst>
                  <a:ext uri="{FF2B5EF4-FFF2-40B4-BE49-F238E27FC236}">
                    <a16:creationId xmlns:a16="http://schemas.microsoft.com/office/drawing/2014/main" id="{1E53B9BA-16C8-4365-A220-D4B4185BF5D2}"/>
                  </a:ext>
                </a:extLst>
              </p:cNvPr>
              <p:cNvSpPr>
                <a:spLocks/>
              </p:cNvSpPr>
              <p:nvPr/>
            </p:nvSpPr>
            <p:spPr bwMode="auto">
              <a:xfrm rot="15186172" flipV="1">
                <a:off x="9434981" y="5022187"/>
                <a:ext cx="164165" cy="82897"/>
              </a:xfrm>
              <a:custGeom>
                <a:avLst/>
                <a:gdLst>
                  <a:gd name="T0" fmla="*/ 192 w 384"/>
                  <a:gd name="T1" fmla="*/ 0 h 192"/>
                  <a:gd name="T2" fmla="*/ 0 w 384"/>
                  <a:gd name="T3" fmla="*/ 192 h 192"/>
                  <a:gd name="T4" fmla="*/ 41 w 384"/>
                  <a:gd name="T5" fmla="*/ 192 h 192"/>
                  <a:gd name="T6" fmla="*/ 85 w 384"/>
                  <a:gd name="T7" fmla="*/ 85 h 192"/>
                  <a:gd name="T8" fmla="*/ 192 w 384"/>
                  <a:gd name="T9" fmla="*/ 41 h 192"/>
                  <a:gd name="T10" fmla="*/ 299 w 384"/>
                  <a:gd name="T11" fmla="*/ 85 h 192"/>
                  <a:gd name="T12" fmla="*/ 343 w 384"/>
                  <a:gd name="T13" fmla="*/ 192 h 192"/>
                  <a:gd name="T14" fmla="*/ 384 w 384"/>
                  <a:gd name="T15" fmla="*/ 192 h 192"/>
                  <a:gd name="T16" fmla="*/ 192 w 384"/>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4" h="192">
                    <a:moveTo>
                      <a:pt x="192" y="0"/>
                    </a:moveTo>
                    <a:cubicBezTo>
                      <a:pt x="86" y="0"/>
                      <a:pt x="0" y="86"/>
                      <a:pt x="0" y="192"/>
                    </a:cubicBezTo>
                    <a:cubicBezTo>
                      <a:pt x="41" y="192"/>
                      <a:pt x="41" y="192"/>
                      <a:pt x="41" y="192"/>
                    </a:cubicBezTo>
                    <a:cubicBezTo>
                      <a:pt x="41" y="152"/>
                      <a:pt x="56" y="114"/>
                      <a:pt x="85" y="85"/>
                    </a:cubicBezTo>
                    <a:cubicBezTo>
                      <a:pt x="114" y="56"/>
                      <a:pt x="152" y="41"/>
                      <a:pt x="192" y="41"/>
                    </a:cubicBezTo>
                    <a:cubicBezTo>
                      <a:pt x="232" y="41"/>
                      <a:pt x="270" y="56"/>
                      <a:pt x="299" y="85"/>
                    </a:cubicBezTo>
                    <a:cubicBezTo>
                      <a:pt x="328" y="114"/>
                      <a:pt x="343" y="152"/>
                      <a:pt x="343" y="192"/>
                    </a:cubicBezTo>
                    <a:cubicBezTo>
                      <a:pt x="384" y="192"/>
                      <a:pt x="384" y="192"/>
                      <a:pt x="384" y="192"/>
                    </a:cubicBezTo>
                    <a:cubicBezTo>
                      <a:pt x="384" y="86"/>
                      <a:pt x="298" y="0"/>
                      <a:pt x="192"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71" name="Oval 757">
                <a:extLst>
                  <a:ext uri="{FF2B5EF4-FFF2-40B4-BE49-F238E27FC236}">
                    <a16:creationId xmlns:a16="http://schemas.microsoft.com/office/drawing/2014/main" id="{D19C2600-4E38-4AB6-98EE-88F2A2A075D5}"/>
                  </a:ext>
                </a:extLst>
              </p:cNvPr>
              <p:cNvSpPr>
                <a:spLocks noChangeArrowheads="1"/>
              </p:cNvSpPr>
              <p:nvPr/>
            </p:nvSpPr>
            <p:spPr bwMode="auto">
              <a:xfrm rot="4943433">
                <a:off x="9412184" y="4972062"/>
                <a:ext cx="81459" cy="81459"/>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72" name="Freeform 855">
                <a:extLst>
                  <a:ext uri="{FF2B5EF4-FFF2-40B4-BE49-F238E27FC236}">
                    <a16:creationId xmlns:a16="http://schemas.microsoft.com/office/drawing/2014/main" id="{9D70FB94-905F-4587-8449-C365538F687A}"/>
                  </a:ext>
                </a:extLst>
              </p:cNvPr>
              <p:cNvSpPr>
                <a:spLocks/>
              </p:cNvSpPr>
              <p:nvPr/>
            </p:nvSpPr>
            <p:spPr bwMode="auto">
              <a:xfrm rot="1131571" flipV="1">
                <a:off x="9479573" y="5162870"/>
                <a:ext cx="164165" cy="82897"/>
              </a:xfrm>
              <a:custGeom>
                <a:avLst/>
                <a:gdLst>
                  <a:gd name="T0" fmla="*/ 192 w 384"/>
                  <a:gd name="T1" fmla="*/ 0 h 192"/>
                  <a:gd name="T2" fmla="*/ 0 w 384"/>
                  <a:gd name="T3" fmla="*/ 192 h 192"/>
                  <a:gd name="T4" fmla="*/ 41 w 384"/>
                  <a:gd name="T5" fmla="*/ 192 h 192"/>
                  <a:gd name="T6" fmla="*/ 85 w 384"/>
                  <a:gd name="T7" fmla="*/ 85 h 192"/>
                  <a:gd name="T8" fmla="*/ 192 w 384"/>
                  <a:gd name="T9" fmla="*/ 41 h 192"/>
                  <a:gd name="T10" fmla="*/ 299 w 384"/>
                  <a:gd name="T11" fmla="*/ 85 h 192"/>
                  <a:gd name="T12" fmla="*/ 343 w 384"/>
                  <a:gd name="T13" fmla="*/ 192 h 192"/>
                  <a:gd name="T14" fmla="*/ 384 w 384"/>
                  <a:gd name="T15" fmla="*/ 192 h 192"/>
                  <a:gd name="T16" fmla="*/ 192 w 384"/>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4" h="192">
                    <a:moveTo>
                      <a:pt x="192" y="0"/>
                    </a:moveTo>
                    <a:cubicBezTo>
                      <a:pt x="86" y="0"/>
                      <a:pt x="0" y="86"/>
                      <a:pt x="0" y="192"/>
                    </a:cubicBezTo>
                    <a:cubicBezTo>
                      <a:pt x="41" y="192"/>
                      <a:pt x="41" y="192"/>
                      <a:pt x="41" y="192"/>
                    </a:cubicBezTo>
                    <a:cubicBezTo>
                      <a:pt x="41" y="152"/>
                      <a:pt x="56" y="114"/>
                      <a:pt x="85" y="85"/>
                    </a:cubicBezTo>
                    <a:cubicBezTo>
                      <a:pt x="114" y="56"/>
                      <a:pt x="152" y="41"/>
                      <a:pt x="192" y="41"/>
                    </a:cubicBezTo>
                    <a:cubicBezTo>
                      <a:pt x="232" y="41"/>
                      <a:pt x="270" y="56"/>
                      <a:pt x="299" y="85"/>
                    </a:cubicBezTo>
                    <a:cubicBezTo>
                      <a:pt x="328" y="114"/>
                      <a:pt x="343" y="152"/>
                      <a:pt x="343" y="192"/>
                    </a:cubicBezTo>
                    <a:cubicBezTo>
                      <a:pt x="384" y="192"/>
                      <a:pt x="384" y="192"/>
                      <a:pt x="384" y="192"/>
                    </a:cubicBezTo>
                    <a:cubicBezTo>
                      <a:pt x="384" y="86"/>
                      <a:pt x="298" y="0"/>
                      <a:pt x="192"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73" name="Oval 757">
                <a:extLst>
                  <a:ext uri="{FF2B5EF4-FFF2-40B4-BE49-F238E27FC236}">
                    <a16:creationId xmlns:a16="http://schemas.microsoft.com/office/drawing/2014/main" id="{5B7603C7-F079-4D2A-98CC-D89C9B030847}"/>
                  </a:ext>
                </a:extLst>
              </p:cNvPr>
              <p:cNvSpPr>
                <a:spLocks noChangeArrowheads="1"/>
              </p:cNvSpPr>
              <p:nvPr/>
            </p:nvSpPr>
            <p:spPr bwMode="auto">
              <a:xfrm rot="4943433">
                <a:off x="9614255" y="5146328"/>
                <a:ext cx="81459" cy="81459"/>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74" name="Oval 757">
                <a:extLst>
                  <a:ext uri="{FF2B5EF4-FFF2-40B4-BE49-F238E27FC236}">
                    <a16:creationId xmlns:a16="http://schemas.microsoft.com/office/drawing/2014/main" id="{9B3FE542-CCBA-4210-A31B-0DA267361A59}"/>
                  </a:ext>
                </a:extLst>
              </p:cNvPr>
              <p:cNvSpPr>
                <a:spLocks noChangeArrowheads="1"/>
              </p:cNvSpPr>
              <p:nvPr/>
            </p:nvSpPr>
            <p:spPr bwMode="auto">
              <a:xfrm>
                <a:off x="9432399" y="5075906"/>
                <a:ext cx="145899" cy="145899"/>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sp>
          <p:nvSpPr>
            <p:cNvPr id="103" name="Rectangle 102">
              <a:extLst>
                <a:ext uri="{FF2B5EF4-FFF2-40B4-BE49-F238E27FC236}">
                  <a16:creationId xmlns:a16="http://schemas.microsoft.com/office/drawing/2014/main" id="{AC7D6E99-53AF-42D9-9B97-271D84211CB9}"/>
                </a:ext>
              </a:extLst>
            </p:cNvPr>
            <p:cNvSpPr/>
            <p:nvPr/>
          </p:nvSpPr>
          <p:spPr bwMode="auto">
            <a:xfrm>
              <a:off x="10294638" y="3812060"/>
              <a:ext cx="1115445" cy="1499446"/>
            </a:xfrm>
            <a:prstGeom prst="rect">
              <a:avLst/>
            </a:prstGeom>
            <a:solidFill>
              <a:schemeClr val="tx1"/>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0" rIns="9144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Extensible</a:t>
              </a:r>
            </a:p>
          </p:txBody>
        </p:sp>
        <p:grpSp>
          <p:nvGrpSpPr>
            <p:cNvPr id="256" name="Group 255">
              <a:extLst>
                <a:ext uri="{FF2B5EF4-FFF2-40B4-BE49-F238E27FC236}">
                  <a16:creationId xmlns:a16="http://schemas.microsoft.com/office/drawing/2014/main" id="{F30E38E0-2047-42B7-ADB8-14A253190680}"/>
                </a:ext>
              </a:extLst>
            </p:cNvPr>
            <p:cNvGrpSpPr/>
            <p:nvPr/>
          </p:nvGrpSpPr>
          <p:grpSpPr>
            <a:xfrm>
              <a:off x="10717617" y="4115949"/>
              <a:ext cx="269485" cy="266401"/>
              <a:chOff x="10615894" y="4992237"/>
              <a:chExt cx="269485" cy="266401"/>
            </a:xfrm>
          </p:grpSpPr>
          <p:sp>
            <p:nvSpPr>
              <p:cNvPr id="305" name="Freeform: Shape 304">
                <a:extLst>
                  <a:ext uri="{FF2B5EF4-FFF2-40B4-BE49-F238E27FC236}">
                    <a16:creationId xmlns:a16="http://schemas.microsoft.com/office/drawing/2014/main" id="{A7E4D525-CF87-4717-AD9B-743B38A87C7F}"/>
                  </a:ext>
                </a:extLst>
              </p:cNvPr>
              <p:cNvSpPr/>
              <p:nvPr/>
            </p:nvSpPr>
            <p:spPr>
              <a:xfrm>
                <a:off x="10747879" y="5041638"/>
                <a:ext cx="93474" cy="88800"/>
              </a:xfrm>
              <a:custGeom>
                <a:avLst/>
                <a:gdLst>
                  <a:gd name="connsiteX0" fmla="*/ 144342 w 143125"/>
                  <a:gd name="connsiteY0" fmla="*/ 80293 h 135969"/>
                  <a:gd name="connsiteX1" fmla="*/ 81796 w 143125"/>
                  <a:gd name="connsiteY1" fmla="*/ 136971 h 135969"/>
                  <a:gd name="connsiteX2" fmla="*/ 43295 w 143125"/>
                  <a:gd name="connsiteY2" fmla="*/ 99186 h 135969"/>
                  <a:gd name="connsiteX3" fmla="*/ 72135 w 143125"/>
                  <a:gd name="connsiteY3" fmla="*/ 66124 h 135969"/>
                  <a:gd name="connsiteX4" fmla="*/ 72135 w 143125"/>
                  <a:gd name="connsiteY4" fmla="*/ 51954 h 135969"/>
                  <a:gd name="connsiteX5" fmla="*/ 72135 w 143125"/>
                  <a:gd name="connsiteY5" fmla="*/ 51954 h 135969"/>
                  <a:gd name="connsiteX6" fmla="*/ 52885 w 143125"/>
                  <a:gd name="connsiteY6" fmla="*/ 51954 h 135969"/>
                  <a:gd name="connsiteX7" fmla="*/ 24045 w 143125"/>
                  <a:gd name="connsiteY7" fmla="*/ 80293 h 135969"/>
                  <a:gd name="connsiteX8" fmla="*/ 0 w 143125"/>
                  <a:gd name="connsiteY8" fmla="*/ 56678 h 135969"/>
                  <a:gd name="connsiteX9" fmla="*/ 62546 w 143125"/>
                  <a:gd name="connsiteY9" fmla="*/ 0 h 135969"/>
                  <a:gd name="connsiteX10" fmla="*/ 144342 w 143125"/>
                  <a:gd name="connsiteY10" fmla="*/ 80293 h 135969"/>
                  <a:gd name="connsiteX11" fmla="*/ 144342 w 143125"/>
                  <a:gd name="connsiteY11" fmla="*/ 80293 h 13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3125" h="135969">
                    <a:moveTo>
                      <a:pt x="144342" y="80293"/>
                    </a:moveTo>
                    <a:cubicBezTo>
                      <a:pt x="81796" y="136971"/>
                      <a:pt x="81796" y="136971"/>
                      <a:pt x="81796" y="136971"/>
                    </a:cubicBezTo>
                    <a:cubicBezTo>
                      <a:pt x="43295" y="99186"/>
                      <a:pt x="43295" y="99186"/>
                      <a:pt x="43295" y="99186"/>
                    </a:cubicBezTo>
                    <a:cubicBezTo>
                      <a:pt x="72135" y="66124"/>
                      <a:pt x="72135" y="66124"/>
                      <a:pt x="72135" y="66124"/>
                    </a:cubicBezTo>
                    <a:cubicBezTo>
                      <a:pt x="76930" y="61401"/>
                      <a:pt x="76930" y="56678"/>
                      <a:pt x="72135" y="51954"/>
                    </a:cubicBezTo>
                    <a:lnTo>
                      <a:pt x="72135" y="51954"/>
                    </a:lnTo>
                    <a:cubicBezTo>
                      <a:pt x="67341" y="47231"/>
                      <a:pt x="57680" y="47231"/>
                      <a:pt x="52885" y="51954"/>
                    </a:cubicBezTo>
                    <a:cubicBezTo>
                      <a:pt x="24045" y="80293"/>
                      <a:pt x="24045" y="80293"/>
                      <a:pt x="24045" y="80293"/>
                    </a:cubicBezTo>
                    <a:cubicBezTo>
                      <a:pt x="0" y="56678"/>
                      <a:pt x="0" y="56678"/>
                      <a:pt x="0" y="56678"/>
                    </a:cubicBezTo>
                    <a:cubicBezTo>
                      <a:pt x="62546" y="0"/>
                      <a:pt x="62546" y="0"/>
                      <a:pt x="62546" y="0"/>
                    </a:cubicBezTo>
                    <a:cubicBezTo>
                      <a:pt x="144342" y="80293"/>
                      <a:pt x="144342" y="80293"/>
                      <a:pt x="144342" y="80293"/>
                    </a:cubicBezTo>
                    <a:lnTo>
                      <a:pt x="144342" y="80293"/>
                    </a:lnTo>
                    <a:close/>
                  </a:path>
                </a:pathLst>
              </a:custGeom>
              <a:solidFill>
                <a:schemeClr val="bg1"/>
              </a:solidFill>
              <a:ln w="432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06" name="Freeform: Shape 305">
                <a:extLst>
                  <a:ext uri="{FF2B5EF4-FFF2-40B4-BE49-F238E27FC236}">
                    <a16:creationId xmlns:a16="http://schemas.microsoft.com/office/drawing/2014/main" id="{619EFA80-E25D-4AEA-A5F4-9D07E9E14422}"/>
                  </a:ext>
                </a:extLst>
              </p:cNvPr>
              <p:cNvSpPr/>
              <p:nvPr/>
            </p:nvSpPr>
            <p:spPr>
              <a:xfrm>
                <a:off x="10622156" y="5124923"/>
                <a:ext cx="130863" cy="130863"/>
              </a:xfrm>
              <a:custGeom>
                <a:avLst/>
                <a:gdLst>
                  <a:gd name="connsiteX0" fmla="*/ 206888 w 200375"/>
                  <a:gd name="connsiteY0" fmla="*/ 80293 h 200375"/>
                  <a:gd name="connsiteX1" fmla="*/ 163592 w 200375"/>
                  <a:gd name="connsiteY1" fmla="*/ 37785 h 200375"/>
                  <a:gd name="connsiteX2" fmla="*/ 91457 w 200375"/>
                  <a:gd name="connsiteY2" fmla="*/ 108632 h 200375"/>
                  <a:gd name="connsiteX3" fmla="*/ 72207 w 200375"/>
                  <a:gd name="connsiteY3" fmla="*/ 108632 h 200375"/>
                  <a:gd name="connsiteX4" fmla="*/ 72207 w 200375"/>
                  <a:gd name="connsiteY4" fmla="*/ 108632 h 200375"/>
                  <a:gd name="connsiteX5" fmla="*/ 72207 w 200375"/>
                  <a:gd name="connsiteY5" fmla="*/ 94463 h 200375"/>
                  <a:gd name="connsiteX6" fmla="*/ 149208 w 200375"/>
                  <a:gd name="connsiteY6" fmla="*/ 18893 h 200375"/>
                  <a:gd name="connsiteX7" fmla="*/ 125163 w 200375"/>
                  <a:gd name="connsiteY7" fmla="*/ 0 h 200375"/>
                  <a:gd name="connsiteX8" fmla="*/ 33706 w 200375"/>
                  <a:gd name="connsiteY8" fmla="*/ 89811 h 200375"/>
                  <a:gd name="connsiteX9" fmla="*/ 0 w 200375"/>
                  <a:gd name="connsiteY9" fmla="*/ 203166 h 200375"/>
                  <a:gd name="connsiteX10" fmla="*/ 115502 w 200375"/>
                  <a:gd name="connsiteY10" fmla="*/ 170104 h 200375"/>
                  <a:gd name="connsiteX11" fmla="*/ 206888 w 200375"/>
                  <a:gd name="connsiteY11" fmla="*/ 80293 h 200375"/>
                  <a:gd name="connsiteX12" fmla="*/ 206888 w 200375"/>
                  <a:gd name="connsiteY12" fmla="*/ 80293 h 200375"/>
                  <a:gd name="connsiteX13" fmla="*/ 206888 w 200375"/>
                  <a:gd name="connsiteY13" fmla="*/ 80293 h 200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0375" h="200375">
                    <a:moveTo>
                      <a:pt x="206888" y="80293"/>
                    </a:moveTo>
                    <a:cubicBezTo>
                      <a:pt x="163592" y="37785"/>
                      <a:pt x="163592" y="37785"/>
                      <a:pt x="163592" y="37785"/>
                    </a:cubicBezTo>
                    <a:cubicBezTo>
                      <a:pt x="91457" y="108632"/>
                      <a:pt x="91457" y="108632"/>
                      <a:pt x="91457" y="108632"/>
                    </a:cubicBezTo>
                    <a:cubicBezTo>
                      <a:pt x="86663" y="113355"/>
                      <a:pt x="77002" y="113355"/>
                      <a:pt x="72207" y="108632"/>
                    </a:cubicBezTo>
                    <a:lnTo>
                      <a:pt x="72207" y="108632"/>
                    </a:lnTo>
                    <a:cubicBezTo>
                      <a:pt x="67412" y="103909"/>
                      <a:pt x="67412" y="99186"/>
                      <a:pt x="72207" y="94463"/>
                    </a:cubicBezTo>
                    <a:cubicBezTo>
                      <a:pt x="149208" y="18893"/>
                      <a:pt x="149208" y="18893"/>
                      <a:pt x="149208" y="18893"/>
                    </a:cubicBezTo>
                    <a:cubicBezTo>
                      <a:pt x="125163" y="0"/>
                      <a:pt x="125163" y="0"/>
                      <a:pt x="125163" y="0"/>
                    </a:cubicBezTo>
                    <a:cubicBezTo>
                      <a:pt x="33706" y="89811"/>
                      <a:pt x="33706" y="89811"/>
                      <a:pt x="33706" y="89811"/>
                    </a:cubicBezTo>
                    <a:cubicBezTo>
                      <a:pt x="0" y="203166"/>
                      <a:pt x="0" y="203166"/>
                      <a:pt x="0" y="203166"/>
                    </a:cubicBezTo>
                    <a:cubicBezTo>
                      <a:pt x="115502" y="170104"/>
                      <a:pt x="115502" y="170104"/>
                      <a:pt x="115502" y="170104"/>
                    </a:cubicBezTo>
                    <a:lnTo>
                      <a:pt x="206888" y="80293"/>
                    </a:lnTo>
                    <a:lnTo>
                      <a:pt x="206888" y="80293"/>
                    </a:lnTo>
                    <a:lnTo>
                      <a:pt x="206888" y="80293"/>
                    </a:lnTo>
                    <a:close/>
                  </a:path>
                </a:pathLst>
              </a:custGeom>
              <a:solidFill>
                <a:schemeClr val="bg1"/>
              </a:solidFill>
              <a:ln w="432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07" name="Freeform: Shape 306">
                <a:extLst>
                  <a:ext uri="{FF2B5EF4-FFF2-40B4-BE49-F238E27FC236}">
                    <a16:creationId xmlns:a16="http://schemas.microsoft.com/office/drawing/2014/main" id="{0A3D8F6C-0B5F-4B93-AE4A-AF2BB61FEA0C}"/>
                  </a:ext>
                </a:extLst>
              </p:cNvPr>
              <p:cNvSpPr/>
              <p:nvPr/>
            </p:nvSpPr>
            <p:spPr>
              <a:xfrm>
                <a:off x="10801253" y="4992237"/>
                <a:ext cx="84126" cy="88800"/>
              </a:xfrm>
              <a:custGeom>
                <a:avLst/>
                <a:gdLst>
                  <a:gd name="connsiteX0" fmla="*/ 81868 w 128812"/>
                  <a:gd name="connsiteY0" fmla="*/ 137042 h 135969"/>
                  <a:gd name="connsiteX1" fmla="*/ 134824 w 128812"/>
                  <a:gd name="connsiteY1" fmla="*/ 80365 h 135969"/>
                  <a:gd name="connsiteX2" fmla="*/ 52956 w 128812"/>
                  <a:gd name="connsiteY2" fmla="*/ 0 h 135969"/>
                  <a:gd name="connsiteX3" fmla="*/ 0 w 128812"/>
                  <a:gd name="connsiteY3" fmla="*/ 56678 h 135969"/>
                  <a:gd name="connsiteX4" fmla="*/ 81868 w 128812"/>
                  <a:gd name="connsiteY4" fmla="*/ 137042 h 135969"/>
                  <a:gd name="connsiteX5" fmla="*/ 81868 w 128812"/>
                  <a:gd name="connsiteY5" fmla="*/ 137042 h 135969"/>
                  <a:gd name="connsiteX6" fmla="*/ 81868 w 128812"/>
                  <a:gd name="connsiteY6" fmla="*/ 137042 h 13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812" h="135969">
                    <a:moveTo>
                      <a:pt x="81868" y="137042"/>
                    </a:moveTo>
                    <a:cubicBezTo>
                      <a:pt x="134824" y="80365"/>
                      <a:pt x="134824" y="80365"/>
                      <a:pt x="134824" y="80365"/>
                    </a:cubicBezTo>
                    <a:cubicBezTo>
                      <a:pt x="52956" y="0"/>
                      <a:pt x="52956" y="0"/>
                      <a:pt x="52956" y="0"/>
                    </a:cubicBezTo>
                    <a:cubicBezTo>
                      <a:pt x="0" y="56678"/>
                      <a:pt x="0" y="56678"/>
                      <a:pt x="0" y="56678"/>
                    </a:cubicBezTo>
                    <a:lnTo>
                      <a:pt x="81868" y="137042"/>
                    </a:lnTo>
                    <a:lnTo>
                      <a:pt x="81868" y="137042"/>
                    </a:lnTo>
                    <a:lnTo>
                      <a:pt x="81868" y="137042"/>
                    </a:lnTo>
                    <a:close/>
                  </a:path>
                </a:pathLst>
              </a:custGeom>
              <a:solidFill>
                <a:schemeClr val="bg1"/>
              </a:solidFill>
              <a:ln w="432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08" name="Freeform: Shape 307">
                <a:extLst>
                  <a:ext uri="{FF2B5EF4-FFF2-40B4-BE49-F238E27FC236}">
                    <a16:creationId xmlns:a16="http://schemas.microsoft.com/office/drawing/2014/main" id="{27E048B7-1505-4BE0-A13A-24C0A2232C95}"/>
                  </a:ext>
                </a:extLst>
              </p:cNvPr>
              <p:cNvSpPr/>
              <p:nvPr/>
            </p:nvSpPr>
            <p:spPr>
              <a:xfrm>
                <a:off x="10615894" y="4992237"/>
                <a:ext cx="261726" cy="266401"/>
              </a:xfrm>
              <a:custGeom>
                <a:avLst/>
                <a:gdLst>
                  <a:gd name="connsiteX0" fmla="*/ 317524 w 400751"/>
                  <a:gd name="connsiteY0" fmla="*/ 240951 h 407907"/>
                  <a:gd name="connsiteX1" fmla="*/ 298274 w 400751"/>
                  <a:gd name="connsiteY1" fmla="*/ 240951 h 407907"/>
                  <a:gd name="connsiteX2" fmla="*/ 168387 w 400751"/>
                  <a:gd name="connsiteY2" fmla="*/ 118150 h 407907"/>
                  <a:gd name="connsiteX3" fmla="*/ 173182 w 400751"/>
                  <a:gd name="connsiteY3" fmla="*/ 85088 h 407907"/>
                  <a:gd name="connsiteX4" fmla="*/ 86591 w 400751"/>
                  <a:gd name="connsiteY4" fmla="*/ 0 h 407907"/>
                  <a:gd name="connsiteX5" fmla="*/ 86591 w 400751"/>
                  <a:gd name="connsiteY5" fmla="*/ 0 h 407907"/>
                  <a:gd name="connsiteX6" fmla="*/ 91386 w 400751"/>
                  <a:gd name="connsiteY6" fmla="*/ 23616 h 407907"/>
                  <a:gd name="connsiteX7" fmla="*/ 120225 w 400751"/>
                  <a:gd name="connsiteY7" fmla="*/ 70847 h 407907"/>
                  <a:gd name="connsiteX8" fmla="*/ 72135 w 400751"/>
                  <a:gd name="connsiteY8" fmla="*/ 118078 h 407907"/>
                  <a:gd name="connsiteX9" fmla="*/ 19179 w 400751"/>
                  <a:gd name="connsiteY9" fmla="*/ 75570 h 407907"/>
                  <a:gd name="connsiteX10" fmla="*/ 4795 w 400751"/>
                  <a:gd name="connsiteY10" fmla="*/ 61401 h 407907"/>
                  <a:gd name="connsiteX11" fmla="*/ 0 w 400751"/>
                  <a:gd name="connsiteY11" fmla="*/ 85016 h 407907"/>
                  <a:gd name="connsiteX12" fmla="*/ 86591 w 400751"/>
                  <a:gd name="connsiteY12" fmla="*/ 170033 h 407907"/>
                  <a:gd name="connsiteX13" fmla="*/ 110636 w 400751"/>
                  <a:gd name="connsiteY13" fmla="*/ 170033 h 407907"/>
                  <a:gd name="connsiteX14" fmla="*/ 240522 w 400751"/>
                  <a:gd name="connsiteY14" fmla="*/ 292906 h 407907"/>
                  <a:gd name="connsiteX15" fmla="*/ 235728 w 400751"/>
                  <a:gd name="connsiteY15" fmla="*/ 325968 h 407907"/>
                  <a:gd name="connsiteX16" fmla="*/ 322319 w 400751"/>
                  <a:gd name="connsiteY16" fmla="*/ 410984 h 407907"/>
                  <a:gd name="connsiteX17" fmla="*/ 322319 w 400751"/>
                  <a:gd name="connsiteY17" fmla="*/ 410984 h 407907"/>
                  <a:gd name="connsiteX18" fmla="*/ 317524 w 400751"/>
                  <a:gd name="connsiteY18" fmla="*/ 387369 h 407907"/>
                  <a:gd name="connsiteX19" fmla="*/ 288684 w 400751"/>
                  <a:gd name="connsiteY19" fmla="*/ 344860 h 407907"/>
                  <a:gd name="connsiteX20" fmla="*/ 336774 w 400751"/>
                  <a:gd name="connsiteY20" fmla="*/ 292906 h 407907"/>
                  <a:gd name="connsiteX21" fmla="*/ 384865 w 400751"/>
                  <a:gd name="connsiteY21" fmla="*/ 335414 h 407907"/>
                  <a:gd name="connsiteX22" fmla="*/ 404115 w 400751"/>
                  <a:gd name="connsiteY22" fmla="*/ 349583 h 407907"/>
                  <a:gd name="connsiteX23" fmla="*/ 404115 w 400751"/>
                  <a:gd name="connsiteY23" fmla="*/ 325968 h 407907"/>
                  <a:gd name="connsiteX24" fmla="*/ 317524 w 400751"/>
                  <a:gd name="connsiteY24" fmla="*/ 240951 h 407907"/>
                  <a:gd name="connsiteX25" fmla="*/ 317524 w 400751"/>
                  <a:gd name="connsiteY25" fmla="*/ 240951 h 407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00751" h="407907">
                    <a:moveTo>
                      <a:pt x="317524" y="240951"/>
                    </a:moveTo>
                    <a:cubicBezTo>
                      <a:pt x="312729" y="240951"/>
                      <a:pt x="307935" y="240951"/>
                      <a:pt x="298274" y="240951"/>
                    </a:cubicBezTo>
                    <a:cubicBezTo>
                      <a:pt x="168387" y="118150"/>
                      <a:pt x="168387" y="118150"/>
                      <a:pt x="168387" y="118150"/>
                    </a:cubicBezTo>
                    <a:cubicBezTo>
                      <a:pt x="173182" y="108704"/>
                      <a:pt x="173182" y="99257"/>
                      <a:pt x="173182" y="85088"/>
                    </a:cubicBezTo>
                    <a:cubicBezTo>
                      <a:pt x="173182" y="37785"/>
                      <a:pt x="134681" y="0"/>
                      <a:pt x="86591" y="0"/>
                    </a:cubicBezTo>
                    <a:lnTo>
                      <a:pt x="86591" y="0"/>
                    </a:lnTo>
                    <a:cubicBezTo>
                      <a:pt x="91386" y="23616"/>
                      <a:pt x="91386" y="23616"/>
                      <a:pt x="91386" y="23616"/>
                    </a:cubicBezTo>
                    <a:cubicBezTo>
                      <a:pt x="110636" y="33062"/>
                      <a:pt x="120225" y="51954"/>
                      <a:pt x="120225" y="70847"/>
                    </a:cubicBezTo>
                    <a:cubicBezTo>
                      <a:pt x="120225" y="94463"/>
                      <a:pt x="100975" y="118078"/>
                      <a:pt x="72135" y="118078"/>
                    </a:cubicBezTo>
                    <a:cubicBezTo>
                      <a:pt x="48090" y="118078"/>
                      <a:pt x="24045" y="99186"/>
                      <a:pt x="19179" y="75570"/>
                    </a:cubicBezTo>
                    <a:cubicBezTo>
                      <a:pt x="4795" y="61401"/>
                      <a:pt x="4795" y="61401"/>
                      <a:pt x="4795" y="61401"/>
                    </a:cubicBezTo>
                    <a:cubicBezTo>
                      <a:pt x="4795" y="70847"/>
                      <a:pt x="0" y="80293"/>
                      <a:pt x="0" y="85016"/>
                    </a:cubicBezTo>
                    <a:cubicBezTo>
                      <a:pt x="0" y="132248"/>
                      <a:pt x="43295" y="170033"/>
                      <a:pt x="86591" y="170033"/>
                    </a:cubicBezTo>
                    <a:cubicBezTo>
                      <a:pt x="96180" y="170033"/>
                      <a:pt x="105841" y="170033"/>
                      <a:pt x="110636" y="170033"/>
                    </a:cubicBezTo>
                    <a:cubicBezTo>
                      <a:pt x="240522" y="292906"/>
                      <a:pt x="240522" y="292906"/>
                      <a:pt x="240522" y="292906"/>
                    </a:cubicBezTo>
                    <a:cubicBezTo>
                      <a:pt x="235728" y="302352"/>
                      <a:pt x="235728" y="316522"/>
                      <a:pt x="235728" y="325968"/>
                    </a:cubicBezTo>
                    <a:cubicBezTo>
                      <a:pt x="235728" y="373199"/>
                      <a:pt x="274229" y="410984"/>
                      <a:pt x="322319" y="410984"/>
                    </a:cubicBezTo>
                    <a:lnTo>
                      <a:pt x="322319" y="410984"/>
                    </a:lnTo>
                    <a:cubicBezTo>
                      <a:pt x="317524" y="387369"/>
                      <a:pt x="317524" y="387369"/>
                      <a:pt x="317524" y="387369"/>
                    </a:cubicBezTo>
                    <a:cubicBezTo>
                      <a:pt x="298274" y="377922"/>
                      <a:pt x="288684" y="363753"/>
                      <a:pt x="288684" y="344860"/>
                    </a:cubicBezTo>
                    <a:cubicBezTo>
                      <a:pt x="288684" y="316522"/>
                      <a:pt x="307935" y="292906"/>
                      <a:pt x="336774" y="292906"/>
                    </a:cubicBezTo>
                    <a:cubicBezTo>
                      <a:pt x="360819" y="292906"/>
                      <a:pt x="384865" y="311798"/>
                      <a:pt x="384865" y="335414"/>
                    </a:cubicBezTo>
                    <a:cubicBezTo>
                      <a:pt x="404115" y="349583"/>
                      <a:pt x="404115" y="349583"/>
                      <a:pt x="404115" y="349583"/>
                    </a:cubicBezTo>
                    <a:cubicBezTo>
                      <a:pt x="404115" y="344860"/>
                      <a:pt x="408910" y="335414"/>
                      <a:pt x="404115" y="325968"/>
                    </a:cubicBezTo>
                    <a:cubicBezTo>
                      <a:pt x="404115" y="278736"/>
                      <a:pt x="365686" y="240951"/>
                      <a:pt x="317524" y="240951"/>
                    </a:cubicBezTo>
                    <a:lnTo>
                      <a:pt x="317524" y="240951"/>
                    </a:lnTo>
                    <a:close/>
                  </a:path>
                </a:pathLst>
              </a:custGeom>
              <a:solidFill>
                <a:srgbClr val="50E6FF"/>
              </a:solidFill>
              <a:ln w="432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05" name="Group 104">
              <a:extLst>
                <a:ext uri="{FF2B5EF4-FFF2-40B4-BE49-F238E27FC236}">
                  <a16:creationId xmlns:a16="http://schemas.microsoft.com/office/drawing/2014/main" id="{34A6EC41-E471-4165-8161-C73ABCD7B5A8}"/>
                </a:ext>
              </a:extLst>
            </p:cNvPr>
            <p:cNvGrpSpPr/>
            <p:nvPr/>
          </p:nvGrpSpPr>
          <p:grpSpPr>
            <a:xfrm>
              <a:off x="9585459" y="4046782"/>
              <a:ext cx="322878" cy="404734"/>
              <a:chOff x="10293485" y="2197616"/>
              <a:chExt cx="443363" cy="555766"/>
            </a:xfrm>
          </p:grpSpPr>
          <p:sp>
            <p:nvSpPr>
              <p:cNvPr id="106" name="Freeform 128">
                <a:extLst>
                  <a:ext uri="{FF2B5EF4-FFF2-40B4-BE49-F238E27FC236}">
                    <a16:creationId xmlns:a16="http://schemas.microsoft.com/office/drawing/2014/main" id="{DFCF10D9-FF0F-45EB-94F5-9B61D118ABFE}"/>
                  </a:ext>
                </a:extLst>
              </p:cNvPr>
              <p:cNvSpPr>
                <a:spLocks/>
              </p:cNvSpPr>
              <p:nvPr/>
            </p:nvSpPr>
            <p:spPr bwMode="auto">
              <a:xfrm>
                <a:off x="10293485" y="2197616"/>
                <a:ext cx="443363" cy="555766"/>
              </a:xfrm>
              <a:custGeom>
                <a:avLst/>
                <a:gdLst>
                  <a:gd name="T0" fmla="*/ 69 w 138"/>
                  <a:gd name="T1" fmla="*/ 173 h 173"/>
                  <a:gd name="T2" fmla="*/ 69 w 138"/>
                  <a:gd name="T3" fmla="*/ 173 h 173"/>
                  <a:gd name="T4" fmla="*/ 0 w 138"/>
                  <a:gd name="T5" fmla="*/ 77 h 173"/>
                  <a:gd name="T6" fmla="*/ 0 w 138"/>
                  <a:gd name="T7" fmla="*/ 29 h 173"/>
                  <a:gd name="T8" fmla="*/ 4 w 138"/>
                  <a:gd name="T9" fmla="*/ 29 h 173"/>
                  <a:gd name="T10" fmla="*/ 67 w 138"/>
                  <a:gd name="T11" fmla="*/ 2 h 173"/>
                  <a:gd name="T12" fmla="*/ 69 w 138"/>
                  <a:gd name="T13" fmla="*/ 0 h 173"/>
                  <a:gd name="T14" fmla="*/ 72 w 138"/>
                  <a:gd name="T15" fmla="*/ 2 h 173"/>
                  <a:gd name="T16" fmla="*/ 135 w 138"/>
                  <a:gd name="T17" fmla="*/ 29 h 173"/>
                  <a:gd name="T18" fmla="*/ 138 w 138"/>
                  <a:gd name="T19" fmla="*/ 29 h 173"/>
                  <a:gd name="T20" fmla="*/ 138 w 138"/>
                  <a:gd name="T21" fmla="*/ 78 h 173"/>
                  <a:gd name="T22" fmla="*/ 69 w 138"/>
                  <a:gd name="T23" fmla="*/ 173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8" h="173">
                    <a:moveTo>
                      <a:pt x="69" y="173"/>
                    </a:moveTo>
                    <a:cubicBezTo>
                      <a:pt x="69" y="173"/>
                      <a:pt x="69" y="173"/>
                      <a:pt x="69" y="173"/>
                    </a:cubicBezTo>
                    <a:cubicBezTo>
                      <a:pt x="50" y="173"/>
                      <a:pt x="0" y="140"/>
                      <a:pt x="0" y="77"/>
                    </a:cubicBezTo>
                    <a:cubicBezTo>
                      <a:pt x="0" y="29"/>
                      <a:pt x="0" y="29"/>
                      <a:pt x="0" y="29"/>
                    </a:cubicBezTo>
                    <a:cubicBezTo>
                      <a:pt x="4" y="29"/>
                      <a:pt x="4" y="29"/>
                      <a:pt x="4" y="29"/>
                    </a:cubicBezTo>
                    <a:cubicBezTo>
                      <a:pt x="4" y="29"/>
                      <a:pt x="35" y="32"/>
                      <a:pt x="67" y="2"/>
                    </a:cubicBezTo>
                    <a:cubicBezTo>
                      <a:pt x="69" y="0"/>
                      <a:pt x="69" y="0"/>
                      <a:pt x="69" y="0"/>
                    </a:cubicBezTo>
                    <a:cubicBezTo>
                      <a:pt x="72" y="2"/>
                      <a:pt x="72" y="2"/>
                      <a:pt x="72" y="2"/>
                    </a:cubicBezTo>
                    <a:cubicBezTo>
                      <a:pt x="106" y="29"/>
                      <a:pt x="135" y="29"/>
                      <a:pt x="135" y="29"/>
                    </a:cubicBezTo>
                    <a:cubicBezTo>
                      <a:pt x="138" y="29"/>
                      <a:pt x="138" y="29"/>
                      <a:pt x="138" y="29"/>
                    </a:cubicBezTo>
                    <a:cubicBezTo>
                      <a:pt x="138" y="78"/>
                      <a:pt x="138" y="78"/>
                      <a:pt x="138" y="78"/>
                    </a:cubicBezTo>
                    <a:cubicBezTo>
                      <a:pt x="138" y="140"/>
                      <a:pt x="88" y="173"/>
                      <a:pt x="69" y="173"/>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107" name="signup issues" descr="signup issues, key">
                <a:extLst>
                  <a:ext uri="{FF2B5EF4-FFF2-40B4-BE49-F238E27FC236}">
                    <a16:creationId xmlns:a16="http://schemas.microsoft.com/office/drawing/2014/main" id="{6A8C9CA8-55FF-4F7B-8267-022DE3E07205}"/>
                  </a:ext>
                </a:extLst>
              </p:cNvPr>
              <p:cNvGrpSpPr/>
              <p:nvPr/>
            </p:nvGrpSpPr>
            <p:grpSpPr>
              <a:xfrm rot="18878040">
                <a:off x="10363384" y="2340879"/>
                <a:ext cx="311736" cy="311677"/>
                <a:chOff x="5411441" y="4807980"/>
                <a:chExt cx="440767" cy="440681"/>
              </a:xfrm>
              <a:solidFill>
                <a:srgbClr val="121D2F"/>
              </a:solidFill>
            </p:grpSpPr>
            <p:sp>
              <p:nvSpPr>
                <p:cNvPr id="108" name="Freeform: Shape 107">
                  <a:extLst>
                    <a:ext uri="{FF2B5EF4-FFF2-40B4-BE49-F238E27FC236}">
                      <a16:creationId xmlns:a16="http://schemas.microsoft.com/office/drawing/2014/main" id="{3AB8DB1A-737A-4F67-A9F7-D0C8565B03DA}"/>
                    </a:ext>
                  </a:extLst>
                </p:cNvPr>
                <p:cNvSpPr/>
                <p:nvPr/>
              </p:nvSpPr>
              <p:spPr>
                <a:xfrm>
                  <a:off x="5411441" y="4955664"/>
                  <a:ext cx="292265" cy="292265"/>
                </a:xfrm>
                <a:custGeom>
                  <a:avLst/>
                  <a:gdLst>
                    <a:gd name="connsiteX0" fmla="*/ 291424 w 292264"/>
                    <a:gd name="connsiteY0" fmla="*/ 34195 h 292264"/>
                    <a:gd name="connsiteX1" fmla="*/ 258825 w 292264"/>
                    <a:gd name="connsiteY1" fmla="*/ 1624 h 292264"/>
                    <a:gd name="connsiteX2" fmla="*/ 1624 w 292264"/>
                    <a:gd name="connsiteY2" fmla="*/ 258600 h 292264"/>
                    <a:gd name="connsiteX3" fmla="*/ 34223 w 292264"/>
                    <a:gd name="connsiteY3" fmla="*/ 291170 h 292264"/>
                    <a:gd name="connsiteX4" fmla="*/ 291424 w 292264"/>
                    <a:gd name="connsiteY4" fmla="*/ 34195 h 292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264" h="292264">
                      <a:moveTo>
                        <a:pt x="291424" y="34195"/>
                      </a:moveTo>
                      <a:lnTo>
                        <a:pt x="258825" y="1624"/>
                      </a:lnTo>
                      <a:lnTo>
                        <a:pt x="1624" y="258600"/>
                      </a:lnTo>
                      <a:lnTo>
                        <a:pt x="34223" y="291170"/>
                      </a:lnTo>
                      <a:lnTo>
                        <a:pt x="291424" y="34195"/>
                      </a:lnTo>
                      <a:close/>
                    </a:path>
                  </a:pathLst>
                </a:custGeom>
                <a:grpFill/>
                <a:ln w="451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9" name="Freeform: Shape 108">
                  <a:extLst>
                    <a:ext uri="{FF2B5EF4-FFF2-40B4-BE49-F238E27FC236}">
                      <a16:creationId xmlns:a16="http://schemas.microsoft.com/office/drawing/2014/main" id="{74EB0A56-5275-4800-8539-93FE374F2C4E}"/>
                    </a:ext>
                  </a:extLst>
                </p:cNvPr>
                <p:cNvSpPr/>
                <p:nvPr/>
              </p:nvSpPr>
              <p:spPr>
                <a:xfrm>
                  <a:off x="5475742" y="5148195"/>
                  <a:ext cx="100466" cy="100466"/>
                </a:xfrm>
                <a:custGeom>
                  <a:avLst/>
                  <a:gdLst>
                    <a:gd name="connsiteX0" fmla="*/ 99585 w 100466"/>
                    <a:gd name="connsiteY0" fmla="*/ 34194 h 100466"/>
                    <a:gd name="connsiteX1" fmla="*/ 66986 w 100466"/>
                    <a:gd name="connsiteY1" fmla="*/ 1624 h 100466"/>
                    <a:gd name="connsiteX2" fmla="*/ 1624 w 100466"/>
                    <a:gd name="connsiteY2" fmla="*/ 66928 h 100466"/>
                    <a:gd name="connsiteX3" fmla="*/ 34224 w 100466"/>
                    <a:gd name="connsiteY3" fmla="*/ 99499 h 100466"/>
                    <a:gd name="connsiteX4" fmla="*/ 99585 w 100466"/>
                    <a:gd name="connsiteY4" fmla="*/ 34194 h 100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66" h="100466">
                      <a:moveTo>
                        <a:pt x="99585" y="34194"/>
                      </a:moveTo>
                      <a:lnTo>
                        <a:pt x="66986" y="1624"/>
                      </a:lnTo>
                      <a:lnTo>
                        <a:pt x="1624" y="66928"/>
                      </a:lnTo>
                      <a:lnTo>
                        <a:pt x="34224" y="99499"/>
                      </a:lnTo>
                      <a:lnTo>
                        <a:pt x="99585" y="34194"/>
                      </a:lnTo>
                      <a:close/>
                    </a:path>
                  </a:pathLst>
                </a:custGeom>
                <a:grpFill/>
                <a:ln w="451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0" name="Freeform: Shape 109">
                  <a:extLst>
                    <a:ext uri="{FF2B5EF4-FFF2-40B4-BE49-F238E27FC236}">
                      <a16:creationId xmlns:a16="http://schemas.microsoft.com/office/drawing/2014/main" id="{0E2BAB5D-3198-4BAA-8D65-C1E79F14F25D}"/>
                    </a:ext>
                  </a:extLst>
                </p:cNvPr>
                <p:cNvSpPr/>
                <p:nvPr/>
              </p:nvSpPr>
              <p:spPr>
                <a:xfrm>
                  <a:off x="5619309" y="4807980"/>
                  <a:ext cx="232899" cy="232899"/>
                </a:xfrm>
                <a:custGeom>
                  <a:avLst/>
                  <a:gdLst>
                    <a:gd name="connsiteX0" fmla="*/ 116688 w 232898"/>
                    <a:gd name="connsiteY0" fmla="*/ 1624 h 232898"/>
                    <a:gd name="connsiteX1" fmla="*/ 1624 w 232898"/>
                    <a:gd name="connsiteY1" fmla="*/ 116587 h 232898"/>
                    <a:gd name="connsiteX2" fmla="*/ 116688 w 232898"/>
                    <a:gd name="connsiteY2" fmla="*/ 231550 h 232898"/>
                    <a:gd name="connsiteX3" fmla="*/ 231752 w 232898"/>
                    <a:gd name="connsiteY3" fmla="*/ 116587 h 232898"/>
                    <a:gd name="connsiteX4" fmla="*/ 116688 w 232898"/>
                    <a:gd name="connsiteY4" fmla="*/ 1624 h 232898"/>
                    <a:gd name="connsiteX5" fmla="*/ 116688 w 232898"/>
                    <a:gd name="connsiteY5" fmla="*/ 185873 h 232898"/>
                    <a:gd name="connsiteX6" fmla="*/ 47342 w 232898"/>
                    <a:gd name="connsiteY6" fmla="*/ 116587 h 232898"/>
                    <a:gd name="connsiteX7" fmla="*/ 116688 w 232898"/>
                    <a:gd name="connsiteY7" fmla="*/ 47302 h 232898"/>
                    <a:gd name="connsiteX8" fmla="*/ 186035 w 232898"/>
                    <a:gd name="connsiteY8" fmla="*/ 116587 h 232898"/>
                    <a:gd name="connsiteX9" fmla="*/ 116688 w 232898"/>
                    <a:gd name="connsiteY9" fmla="*/ 185873 h 232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2898" h="232898">
                      <a:moveTo>
                        <a:pt x="116688" y="1624"/>
                      </a:moveTo>
                      <a:cubicBezTo>
                        <a:pt x="53114" y="1624"/>
                        <a:pt x="1624" y="53069"/>
                        <a:pt x="1624" y="116587"/>
                      </a:cubicBezTo>
                      <a:cubicBezTo>
                        <a:pt x="1624" y="180105"/>
                        <a:pt x="53114" y="231550"/>
                        <a:pt x="116688" y="231550"/>
                      </a:cubicBezTo>
                      <a:cubicBezTo>
                        <a:pt x="180262" y="231550"/>
                        <a:pt x="231752" y="180105"/>
                        <a:pt x="231752" y="116587"/>
                      </a:cubicBezTo>
                      <a:cubicBezTo>
                        <a:pt x="231752" y="53069"/>
                        <a:pt x="180185" y="1624"/>
                        <a:pt x="116688" y="1624"/>
                      </a:cubicBezTo>
                      <a:close/>
                      <a:moveTo>
                        <a:pt x="116688" y="185873"/>
                      </a:moveTo>
                      <a:cubicBezTo>
                        <a:pt x="78359" y="185873"/>
                        <a:pt x="47342" y="154883"/>
                        <a:pt x="47342" y="116587"/>
                      </a:cubicBezTo>
                      <a:cubicBezTo>
                        <a:pt x="47342" y="78292"/>
                        <a:pt x="78359" y="47302"/>
                        <a:pt x="116688" y="47302"/>
                      </a:cubicBezTo>
                      <a:cubicBezTo>
                        <a:pt x="155017" y="47302"/>
                        <a:pt x="186035" y="78292"/>
                        <a:pt x="186035" y="116587"/>
                      </a:cubicBezTo>
                      <a:cubicBezTo>
                        <a:pt x="186035" y="154883"/>
                        <a:pt x="154940" y="185873"/>
                        <a:pt x="116688" y="185873"/>
                      </a:cubicBezTo>
                      <a:close/>
                    </a:path>
                  </a:pathLst>
                </a:custGeom>
                <a:grpFill/>
                <a:ln w="451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grpSp>
      <p:grpSp>
        <p:nvGrpSpPr>
          <p:cNvPr id="2" name="Group 1">
            <a:extLst>
              <a:ext uri="{FF2B5EF4-FFF2-40B4-BE49-F238E27FC236}">
                <a16:creationId xmlns:a16="http://schemas.microsoft.com/office/drawing/2014/main" id="{F661CEED-0200-4498-A507-C55EDF7539CB}"/>
              </a:ext>
            </a:extLst>
          </p:cNvPr>
          <p:cNvGrpSpPr/>
          <p:nvPr/>
        </p:nvGrpSpPr>
        <p:grpSpPr>
          <a:xfrm>
            <a:off x="588263" y="5665014"/>
            <a:ext cx="11027664" cy="933450"/>
            <a:chOff x="571501" y="5626100"/>
            <a:chExt cx="11027664" cy="933450"/>
          </a:xfrm>
        </p:grpSpPr>
        <p:sp>
          <p:nvSpPr>
            <p:cNvPr id="86" name="Rectangle 85">
              <a:extLst>
                <a:ext uri="{FF2B5EF4-FFF2-40B4-BE49-F238E27FC236}">
                  <a16:creationId xmlns:a16="http://schemas.microsoft.com/office/drawing/2014/main" id="{DCFC0643-189C-4228-A92D-0AEF632A99C9}"/>
                </a:ext>
              </a:extLst>
            </p:cNvPr>
            <p:cNvSpPr/>
            <p:nvPr/>
          </p:nvSpPr>
          <p:spPr bwMode="auto">
            <a:xfrm>
              <a:off x="571501" y="5626100"/>
              <a:ext cx="11027664" cy="933450"/>
            </a:xfrm>
            <a:prstGeom prst="rect">
              <a:avLst/>
            </a:prstGeom>
            <a:solidFill>
              <a:schemeClr val="bg1"/>
            </a:solidFill>
            <a:ln w="7710" cap="flat">
              <a:noFill/>
              <a:prstDash val="solid"/>
              <a:miter/>
            </a:ln>
            <a:effectLst>
              <a:outerShdw blurRad="190500" sx="102000" sy="102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ts val="120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Semibold"/>
                  <a:ea typeface="Segoe UI Symbol"/>
                  <a:cs typeface="+mn-cs"/>
                </a:rPr>
                <a:t>Any cloud or edge infrastructure</a:t>
              </a:r>
            </a:p>
          </p:txBody>
        </p:sp>
        <p:pic>
          <p:nvPicPr>
            <p:cNvPr id="41" name="Graphic 40">
              <a:extLst>
                <a:ext uri="{FF2B5EF4-FFF2-40B4-BE49-F238E27FC236}">
                  <a16:creationId xmlns:a16="http://schemas.microsoft.com/office/drawing/2014/main" id="{AC6BEFF0-448F-467E-8ED8-C6513CDC8A2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019772" y="6043462"/>
              <a:ext cx="314876" cy="314876"/>
            </a:xfrm>
            <a:prstGeom prst="rect">
              <a:avLst/>
            </a:prstGeom>
          </p:spPr>
        </p:pic>
        <p:pic>
          <p:nvPicPr>
            <p:cNvPr id="43" name="Graphic 42">
              <a:extLst>
                <a:ext uri="{FF2B5EF4-FFF2-40B4-BE49-F238E27FC236}">
                  <a16:creationId xmlns:a16="http://schemas.microsoft.com/office/drawing/2014/main" id="{130AA461-DD22-4BA4-ACFC-A147FD58ADD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653087" y="6038499"/>
              <a:ext cx="324803" cy="324803"/>
            </a:xfrm>
            <a:prstGeom prst="rect">
              <a:avLst/>
            </a:prstGeom>
          </p:spPr>
        </p:pic>
        <p:pic>
          <p:nvPicPr>
            <p:cNvPr id="3" name="Graphic 2">
              <a:extLst>
                <a:ext uri="{FF2B5EF4-FFF2-40B4-BE49-F238E27FC236}">
                  <a16:creationId xmlns:a16="http://schemas.microsoft.com/office/drawing/2014/main" id="{778C8500-895B-4758-A4C6-91502A9F60A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535786" y="6038499"/>
              <a:ext cx="324803" cy="324803"/>
            </a:xfrm>
            <a:prstGeom prst="rect">
              <a:avLst/>
            </a:prstGeom>
          </p:spPr>
        </p:pic>
        <p:pic>
          <p:nvPicPr>
            <p:cNvPr id="71" name="Picture 70">
              <a:extLst>
                <a:ext uri="{FF2B5EF4-FFF2-40B4-BE49-F238E27FC236}">
                  <a16:creationId xmlns:a16="http://schemas.microsoft.com/office/drawing/2014/main" id="{2B68CE56-E1B3-4795-A501-9B4BE85D8DE7}"/>
                </a:ext>
              </a:extLst>
            </p:cNvPr>
            <p:cNvPicPr>
              <a:picLocks noChangeAspect="1"/>
            </p:cNvPicPr>
            <p:nvPr/>
          </p:nvPicPr>
          <p:blipFill>
            <a:blip r:embed="rId11"/>
            <a:stretch>
              <a:fillRect/>
            </a:stretch>
          </p:blipFill>
          <p:spPr>
            <a:xfrm>
              <a:off x="7841615" y="6060859"/>
              <a:ext cx="282149" cy="280082"/>
            </a:xfrm>
            <a:prstGeom prst="rect">
              <a:avLst/>
            </a:prstGeom>
          </p:spPr>
        </p:pic>
        <p:pic>
          <p:nvPicPr>
            <p:cNvPr id="72" name="Picture 2" descr="Image result for aws logo">
              <a:extLst>
                <a:ext uri="{FF2B5EF4-FFF2-40B4-BE49-F238E27FC236}">
                  <a16:creationId xmlns:a16="http://schemas.microsoft.com/office/drawing/2014/main" id="{299862AE-A7EE-4CA5-928C-95CB9159C9CF}"/>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739249" y="6026726"/>
              <a:ext cx="439065" cy="329298"/>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4" descr="Image result for google cloud platform">
              <a:extLst>
                <a:ext uri="{FF2B5EF4-FFF2-40B4-BE49-F238E27FC236}">
                  <a16:creationId xmlns:a16="http://schemas.microsoft.com/office/drawing/2014/main" id="{B5FE0138-B0F1-49CA-AB92-92963FDDE9B3}"/>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a:stretch/>
          </p:blipFill>
          <p:spPr bwMode="auto">
            <a:xfrm>
              <a:off x="4688587" y="6034327"/>
              <a:ext cx="335772" cy="275997"/>
            </a:xfrm>
            <a:prstGeom prst="rect">
              <a:avLst/>
            </a:prstGeom>
            <a:noFill/>
            <a:extLst>
              <a:ext uri="{909E8E84-426E-40DD-AFC4-6F175D3DCCD1}">
                <a14:hiddenFill xmlns:a14="http://schemas.microsoft.com/office/drawing/2010/main">
                  <a:solidFill>
                    <a:srgbClr val="FFFFFF"/>
                  </a:solidFill>
                </a14:hiddenFill>
              </a:ext>
            </a:extLst>
          </p:spPr>
        </p:pic>
        <p:pic>
          <p:nvPicPr>
            <p:cNvPr id="75" name="Picture 2" descr="See the source image">
              <a:extLst>
                <a:ext uri="{FF2B5EF4-FFF2-40B4-BE49-F238E27FC236}">
                  <a16:creationId xmlns:a16="http://schemas.microsoft.com/office/drawing/2014/main" id="{B06E2A4F-505F-4090-97D8-05361A090DCD}"/>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16680" y="6077682"/>
              <a:ext cx="1023603" cy="24643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A picture containing drawing&#10;&#10;Description automatically generated">
              <a:extLst>
                <a:ext uri="{FF2B5EF4-FFF2-40B4-BE49-F238E27FC236}">
                  <a16:creationId xmlns:a16="http://schemas.microsoft.com/office/drawing/2014/main" id="{339F10B3-8802-4EF4-A97F-0484B059BE5E}"/>
                </a:ext>
              </a:extLst>
            </p:cNvPr>
            <p:cNvPicPr>
              <a:picLocks noChangeAspect="1"/>
            </p:cNvPicPr>
            <p:nvPr/>
          </p:nvPicPr>
          <p:blipFill>
            <a:blip r:embed="rId15"/>
            <a:stretch>
              <a:fillRect/>
            </a:stretch>
          </p:blipFill>
          <p:spPr>
            <a:xfrm>
              <a:off x="1976263" y="5953342"/>
              <a:ext cx="1496911" cy="495116"/>
            </a:xfrm>
            <a:prstGeom prst="rect">
              <a:avLst/>
            </a:prstGeom>
          </p:spPr>
        </p:pic>
      </p:grpSp>
      <p:grpSp>
        <p:nvGrpSpPr>
          <p:cNvPr id="113" name="Group 112">
            <a:extLst>
              <a:ext uri="{FF2B5EF4-FFF2-40B4-BE49-F238E27FC236}">
                <a16:creationId xmlns:a16="http://schemas.microsoft.com/office/drawing/2014/main" id="{AD8437E8-616E-43F6-BF10-152445C948FE}"/>
              </a:ext>
            </a:extLst>
          </p:cNvPr>
          <p:cNvGrpSpPr/>
          <p:nvPr/>
        </p:nvGrpSpPr>
        <p:grpSpPr>
          <a:xfrm>
            <a:off x="4218309" y="2952665"/>
            <a:ext cx="3765096" cy="713904"/>
            <a:chOff x="4201547" y="3743325"/>
            <a:chExt cx="3765096" cy="713904"/>
          </a:xfrm>
        </p:grpSpPr>
        <p:grpSp>
          <p:nvGrpSpPr>
            <p:cNvPr id="114" name="Group 113">
              <a:extLst>
                <a:ext uri="{FF2B5EF4-FFF2-40B4-BE49-F238E27FC236}">
                  <a16:creationId xmlns:a16="http://schemas.microsoft.com/office/drawing/2014/main" id="{77734C19-8AB6-438B-9CD5-05C4268EBBCE}"/>
                </a:ext>
              </a:extLst>
            </p:cNvPr>
            <p:cNvGrpSpPr/>
            <p:nvPr/>
          </p:nvGrpSpPr>
          <p:grpSpPr>
            <a:xfrm>
              <a:off x="4201547" y="4079063"/>
              <a:ext cx="3765096" cy="378166"/>
              <a:chOff x="5123845" y="4079063"/>
              <a:chExt cx="3765096" cy="378166"/>
            </a:xfrm>
          </p:grpSpPr>
          <p:sp>
            <p:nvSpPr>
              <p:cNvPr id="118" name="Rounded Rectangle 5">
                <a:extLst>
                  <a:ext uri="{FF2B5EF4-FFF2-40B4-BE49-F238E27FC236}">
                    <a16:creationId xmlns:a16="http://schemas.microsoft.com/office/drawing/2014/main" id="{48CEC304-E361-4D84-A813-D0705E876D71}"/>
                  </a:ext>
                </a:extLst>
              </p:cNvPr>
              <p:cNvSpPr/>
              <p:nvPr/>
            </p:nvSpPr>
            <p:spPr bwMode="auto">
              <a:xfrm flipH="1">
                <a:off x="5123845" y="4081986"/>
                <a:ext cx="1644726" cy="375243"/>
              </a:xfrm>
              <a:prstGeom prst="rect">
                <a:avLst/>
              </a:prstGeom>
              <a:solidFill>
                <a:schemeClr val="bg1"/>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UI Semibold"/>
                    <a:ea typeface="+mn-ea"/>
                    <a:cs typeface="Segoe UI" pitchFamily="34" charset="0"/>
                  </a:rPr>
                  <a:t>HTTP API</a:t>
                </a:r>
              </a:p>
            </p:txBody>
          </p:sp>
          <p:sp>
            <p:nvSpPr>
              <p:cNvPr id="119" name="Rounded Rectangle 5">
                <a:extLst>
                  <a:ext uri="{FF2B5EF4-FFF2-40B4-BE49-F238E27FC236}">
                    <a16:creationId xmlns:a16="http://schemas.microsoft.com/office/drawing/2014/main" id="{34EC4811-F8FC-488D-BB59-C390EEB45A31}"/>
                  </a:ext>
                </a:extLst>
              </p:cNvPr>
              <p:cNvSpPr/>
              <p:nvPr/>
            </p:nvSpPr>
            <p:spPr bwMode="auto">
              <a:xfrm flipH="1">
                <a:off x="7244215" y="4079063"/>
                <a:ext cx="1644726" cy="375243"/>
              </a:xfrm>
              <a:prstGeom prst="rect">
                <a:avLst/>
              </a:prstGeom>
              <a:solidFill>
                <a:schemeClr val="bg1"/>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UI Semibold"/>
                    <a:ea typeface="+mn-ea"/>
                    <a:cs typeface="Segoe UI" pitchFamily="34" charset="0"/>
                  </a:rPr>
                  <a:t>gRPC API</a:t>
                </a:r>
              </a:p>
            </p:txBody>
          </p:sp>
        </p:grpSp>
        <p:grpSp>
          <p:nvGrpSpPr>
            <p:cNvPr id="115" name="Group 114">
              <a:extLst>
                <a:ext uri="{FF2B5EF4-FFF2-40B4-BE49-F238E27FC236}">
                  <a16:creationId xmlns:a16="http://schemas.microsoft.com/office/drawing/2014/main" id="{D275CE9D-5B80-43CA-815A-151D8C0869CE}"/>
                </a:ext>
              </a:extLst>
            </p:cNvPr>
            <p:cNvGrpSpPr/>
            <p:nvPr/>
          </p:nvGrpSpPr>
          <p:grpSpPr>
            <a:xfrm>
              <a:off x="5008563" y="3743325"/>
              <a:ext cx="2141537" cy="336549"/>
              <a:chOff x="5008563" y="3743325"/>
              <a:chExt cx="2141537" cy="336549"/>
            </a:xfrm>
          </p:grpSpPr>
          <p:sp>
            <p:nvSpPr>
              <p:cNvPr id="116" name="Rectangle 2">
                <a:extLst>
                  <a:ext uri="{FF2B5EF4-FFF2-40B4-BE49-F238E27FC236}">
                    <a16:creationId xmlns:a16="http://schemas.microsoft.com/office/drawing/2014/main" id="{2D4FFEF0-05ED-473F-91A5-3CDDEF94E9F2}"/>
                  </a:ext>
                </a:extLst>
              </p:cNvPr>
              <p:cNvSpPr/>
              <p:nvPr/>
            </p:nvSpPr>
            <p:spPr bwMode="auto">
              <a:xfrm>
                <a:off x="5008563" y="3930649"/>
                <a:ext cx="2141537" cy="149225"/>
              </a:xfrm>
              <a:custGeom>
                <a:avLst/>
                <a:gdLst>
                  <a:gd name="connsiteX0" fmla="*/ 0 w 2222499"/>
                  <a:gd name="connsiteY0" fmla="*/ 0 h 128270"/>
                  <a:gd name="connsiteX1" fmla="*/ 2222499 w 2222499"/>
                  <a:gd name="connsiteY1" fmla="*/ 0 h 128270"/>
                  <a:gd name="connsiteX2" fmla="*/ 2222499 w 2222499"/>
                  <a:gd name="connsiteY2" fmla="*/ 128270 h 128270"/>
                  <a:gd name="connsiteX3" fmla="*/ 0 w 2222499"/>
                  <a:gd name="connsiteY3" fmla="*/ 128270 h 128270"/>
                  <a:gd name="connsiteX4" fmla="*/ 0 w 2222499"/>
                  <a:gd name="connsiteY4" fmla="*/ 0 h 128270"/>
                  <a:gd name="connsiteX0" fmla="*/ 0 w 2222499"/>
                  <a:gd name="connsiteY0" fmla="*/ 128270 h 219710"/>
                  <a:gd name="connsiteX1" fmla="*/ 0 w 2222499"/>
                  <a:gd name="connsiteY1" fmla="*/ 0 h 219710"/>
                  <a:gd name="connsiteX2" fmla="*/ 2222499 w 2222499"/>
                  <a:gd name="connsiteY2" fmla="*/ 0 h 219710"/>
                  <a:gd name="connsiteX3" fmla="*/ 2222499 w 2222499"/>
                  <a:gd name="connsiteY3" fmla="*/ 128270 h 219710"/>
                  <a:gd name="connsiteX4" fmla="*/ 91440 w 2222499"/>
                  <a:gd name="connsiteY4" fmla="*/ 219710 h 219710"/>
                  <a:gd name="connsiteX0" fmla="*/ 0 w 2222499"/>
                  <a:gd name="connsiteY0" fmla="*/ 128270 h 721360"/>
                  <a:gd name="connsiteX1" fmla="*/ 0 w 2222499"/>
                  <a:gd name="connsiteY1" fmla="*/ 0 h 721360"/>
                  <a:gd name="connsiteX2" fmla="*/ 2222499 w 2222499"/>
                  <a:gd name="connsiteY2" fmla="*/ 0 h 721360"/>
                  <a:gd name="connsiteX3" fmla="*/ 2222499 w 2222499"/>
                  <a:gd name="connsiteY3" fmla="*/ 128270 h 721360"/>
                  <a:gd name="connsiteX4" fmla="*/ 1821815 w 2222499"/>
                  <a:gd name="connsiteY4" fmla="*/ 721360 h 721360"/>
                  <a:gd name="connsiteX0" fmla="*/ 0 w 2222499"/>
                  <a:gd name="connsiteY0" fmla="*/ 128270 h 359410"/>
                  <a:gd name="connsiteX1" fmla="*/ 0 w 2222499"/>
                  <a:gd name="connsiteY1" fmla="*/ 0 h 359410"/>
                  <a:gd name="connsiteX2" fmla="*/ 2222499 w 2222499"/>
                  <a:gd name="connsiteY2" fmla="*/ 0 h 359410"/>
                  <a:gd name="connsiteX3" fmla="*/ 2222499 w 2222499"/>
                  <a:gd name="connsiteY3" fmla="*/ 128270 h 359410"/>
                  <a:gd name="connsiteX4" fmla="*/ 1139190 w 2222499"/>
                  <a:gd name="connsiteY4" fmla="*/ 359410 h 359410"/>
                  <a:gd name="connsiteX0" fmla="*/ 0 w 2222499"/>
                  <a:gd name="connsiteY0" fmla="*/ 128270 h 128270"/>
                  <a:gd name="connsiteX1" fmla="*/ 0 w 2222499"/>
                  <a:gd name="connsiteY1" fmla="*/ 0 h 128270"/>
                  <a:gd name="connsiteX2" fmla="*/ 2222499 w 2222499"/>
                  <a:gd name="connsiteY2" fmla="*/ 0 h 128270"/>
                  <a:gd name="connsiteX3" fmla="*/ 2222499 w 2222499"/>
                  <a:gd name="connsiteY3" fmla="*/ 128270 h 128270"/>
                </a:gdLst>
                <a:ahLst/>
                <a:cxnLst>
                  <a:cxn ang="0">
                    <a:pos x="connsiteX0" y="connsiteY0"/>
                  </a:cxn>
                  <a:cxn ang="0">
                    <a:pos x="connsiteX1" y="connsiteY1"/>
                  </a:cxn>
                  <a:cxn ang="0">
                    <a:pos x="connsiteX2" y="connsiteY2"/>
                  </a:cxn>
                  <a:cxn ang="0">
                    <a:pos x="connsiteX3" y="connsiteY3"/>
                  </a:cxn>
                </a:cxnLst>
                <a:rect l="l" t="t" r="r" b="b"/>
                <a:pathLst>
                  <a:path w="2222499" h="128270">
                    <a:moveTo>
                      <a:pt x="0" y="128270"/>
                    </a:moveTo>
                    <a:lnTo>
                      <a:pt x="0" y="0"/>
                    </a:lnTo>
                    <a:lnTo>
                      <a:pt x="2222499" y="0"/>
                    </a:lnTo>
                    <a:lnTo>
                      <a:pt x="2222499" y="128270"/>
                    </a:lnTo>
                  </a:path>
                </a:pathLst>
              </a:custGeom>
              <a:noFill/>
              <a:ln w="19050">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17" name="Straight Connector 116">
                <a:extLst>
                  <a:ext uri="{FF2B5EF4-FFF2-40B4-BE49-F238E27FC236}">
                    <a16:creationId xmlns:a16="http://schemas.microsoft.com/office/drawing/2014/main" id="{F69CDD7E-E8A1-414A-9AB3-6552C9D38F74}"/>
                  </a:ext>
                </a:extLst>
              </p:cNvPr>
              <p:cNvCxnSpPr>
                <a:cxnSpLocks/>
              </p:cNvCxnSpPr>
              <p:nvPr/>
            </p:nvCxnSpPr>
            <p:spPr>
              <a:xfrm flipH="1" flipV="1">
                <a:off x="6089651" y="3743325"/>
                <a:ext cx="1" cy="196851"/>
              </a:xfrm>
              <a:prstGeom prst="line">
                <a:avLst/>
              </a:prstGeom>
              <a:ln w="19050">
                <a:solidFill>
                  <a:schemeClr val="accent6"/>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4" name="Group 3">
            <a:extLst>
              <a:ext uri="{FF2B5EF4-FFF2-40B4-BE49-F238E27FC236}">
                <a16:creationId xmlns:a16="http://schemas.microsoft.com/office/drawing/2014/main" id="{F2171AA7-0DAB-47E4-92D4-5AA2D98A19C0}"/>
              </a:ext>
            </a:extLst>
          </p:cNvPr>
          <p:cNvGrpSpPr/>
          <p:nvPr/>
        </p:nvGrpSpPr>
        <p:grpSpPr>
          <a:xfrm>
            <a:off x="588263" y="1566778"/>
            <a:ext cx="11027664" cy="1444625"/>
            <a:chOff x="571501" y="1504949"/>
            <a:chExt cx="11027664" cy="1444625"/>
          </a:xfrm>
        </p:grpSpPr>
        <p:sp>
          <p:nvSpPr>
            <p:cNvPr id="132" name="Rounded Rectangle 5">
              <a:extLst>
                <a:ext uri="{FF2B5EF4-FFF2-40B4-BE49-F238E27FC236}">
                  <a16:creationId xmlns:a16="http://schemas.microsoft.com/office/drawing/2014/main" id="{11433375-4FC3-407B-A278-813CFB18DC68}"/>
                </a:ext>
              </a:extLst>
            </p:cNvPr>
            <p:cNvSpPr/>
            <p:nvPr/>
          </p:nvSpPr>
          <p:spPr bwMode="auto">
            <a:xfrm>
              <a:off x="571501" y="1504949"/>
              <a:ext cx="11027664" cy="1444625"/>
            </a:xfrm>
            <a:prstGeom prst="rect">
              <a:avLst/>
            </a:prstGeom>
            <a:solidFill>
              <a:schemeClr val="bg1"/>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Segoe UI" pitchFamily="34" charset="0"/>
                </a:rPr>
                <a:t>Application code</a:t>
              </a:r>
            </a:p>
          </p:txBody>
        </p:sp>
        <p:grpSp>
          <p:nvGrpSpPr>
            <p:cNvPr id="31" name="Group 30">
              <a:extLst>
                <a:ext uri="{FF2B5EF4-FFF2-40B4-BE49-F238E27FC236}">
                  <a16:creationId xmlns:a16="http://schemas.microsoft.com/office/drawing/2014/main" id="{B8502783-BA72-493B-BD9D-5B7A622E60BF}"/>
                </a:ext>
              </a:extLst>
            </p:cNvPr>
            <p:cNvGrpSpPr/>
            <p:nvPr/>
          </p:nvGrpSpPr>
          <p:grpSpPr>
            <a:xfrm>
              <a:off x="1993073" y="2381458"/>
              <a:ext cx="7299468" cy="376526"/>
              <a:chOff x="2002598" y="2241758"/>
              <a:chExt cx="7299468" cy="376526"/>
            </a:xfrm>
          </p:grpSpPr>
          <p:pic>
            <p:nvPicPr>
              <p:cNvPr id="51" name="Picture 4">
                <a:extLst>
                  <a:ext uri="{FF2B5EF4-FFF2-40B4-BE49-F238E27FC236}">
                    <a16:creationId xmlns:a16="http://schemas.microsoft.com/office/drawing/2014/main" id="{05ED6590-90C8-485E-90CA-3B26186FACBB}"/>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8684955" y="2241758"/>
                <a:ext cx="617111" cy="345437"/>
              </a:xfrm>
              <a:prstGeom prst="rect">
                <a:avLst/>
              </a:prstGeom>
              <a:noFill/>
              <a:extLst>
                <a:ext uri="{909E8E84-426E-40DD-AFC4-6F175D3DCCD1}">
                  <a14:hiddenFill xmlns:a14="http://schemas.microsoft.com/office/drawing/2010/main">
                    <a:solidFill>
                      <a:srgbClr val="FFFFFF"/>
                    </a:solidFill>
                  </a14:hiddenFill>
                </a:ext>
              </a:extLst>
            </p:spPr>
          </p:pic>
          <p:pic>
            <p:nvPicPr>
              <p:cNvPr id="52" name="Graphic 51">
                <a:extLst>
                  <a:ext uri="{FF2B5EF4-FFF2-40B4-BE49-F238E27FC236}">
                    <a16:creationId xmlns:a16="http://schemas.microsoft.com/office/drawing/2014/main" id="{D0789D22-038E-4629-9C3C-4F9D100FA3EC}"/>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3902314" y="2341799"/>
                <a:ext cx="513316" cy="221555"/>
              </a:xfrm>
              <a:prstGeom prst="rect">
                <a:avLst/>
              </a:prstGeom>
            </p:spPr>
          </p:pic>
          <p:pic>
            <p:nvPicPr>
              <p:cNvPr id="60" name="Picture 2">
                <a:extLst>
                  <a:ext uri="{FF2B5EF4-FFF2-40B4-BE49-F238E27FC236}">
                    <a16:creationId xmlns:a16="http://schemas.microsoft.com/office/drawing/2014/main" id="{C9978F44-328E-4C90-9C63-6EBA67BBC91F}"/>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6375150" y="2354926"/>
                <a:ext cx="815461" cy="195300"/>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63" descr="A picture containing clipart&#10;&#10;Description automatically generated">
                <a:extLst>
                  <a:ext uri="{FF2B5EF4-FFF2-40B4-BE49-F238E27FC236}">
                    <a16:creationId xmlns:a16="http://schemas.microsoft.com/office/drawing/2014/main" id="{339FAD77-8543-413F-B178-BCAF8EA2603D}"/>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4993658" y="2248769"/>
                <a:ext cx="790789" cy="369515"/>
              </a:xfrm>
              <a:prstGeom prst="rect">
                <a:avLst/>
              </a:prstGeom>
              <a:ln>
                <a:noFill/>
              </a:ln>
            </p:spPr>
          </p:pic>
          <p:pic>
            <p:nvPicPr>
              <p:cNvPr id="67" name="Picture 66" descr="A picture containing clipart&#10;&#10;Description automatically generated">
                <a:extLst>
                  <a:ext uri="{FF2B5EF4-FFF2-40B4-BE49-F238E27FC236}">
                    <a16:creationId xmlns:a16="http://schemas.microsoft.com/office/drawing/2014/main" id="{291E13EE-4A68-4803-8CFD-638A66A68B60}"/>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7686983" y="2275654"/>
                <a:ext cx="436700" cy="334795"/>
              </a:xfrm>
              <a:prstGeom prst="rect">
                <a:avLst/>
              </a:prstGeom>
              <a:ln>
                <a:noFill/>
              </a:ln>
            </p:spPr>
          </p:pic>
          <p:sp>
            <p:nvSpPr>
              <p:cNvPr id="84" name="Rectangle 83">
                <a:extLst>
                  <a:ext uri="{FF2B5EF4-FFF2-40B4-BE49-F238E27FC236}">
                    <a16:creationId xmlns:a16="http://schemas.microsoft.com/office/drawing/2014/main" id="{F85CA75D-AA6F-488A-A14C-D98CB003F96D}"/>
                  </a:ext>
                </a:extLst>
              </p:cNvPr>
              <p:cNvSpPr/>
              <p:nvPr/>
            </p:nvSpPr>
            <p:spPr>
              <a:xfrm>
                <a:off x="2002598" y="2319941"/>
                <a:ext cx="1728574" cy="246221"/>
              </a:xfrm>
              <a:prstGeom prst="rect">
                <a:avLst/>
              </a:prstGeom>
              <a:ln>
                <a:noFill/>
              </a:ln>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1A1A1A"/>
                    </a:solidFill>
                    <a:effectLst/>
                    <a:uLnTx/>
                    <a:uFillTx/>
                    <a:latin typeface="Segoe UI"/>
                    <a:ea typeface="Segoe UI Symbol" panose="020B0502040204020203" pitchFamily="34" charset="0"/>
                    <a:cs typeface="Segoe UI Semibold" panose="020B0702040204020203" pitchFamily="34" charset="0"/>
                  </a:rPr>
                  <a:t>Any code or framework…</a:t>
                </a:r>
              </a:p>
            </p:txBody>
          </p:sp>
        </p:grpSp>
        <p:grpSp>
          <p:nvGrpSpPr>
            <p:cNvPr id="30" name="Group 29">
              <a:extLst>
                <a:ext uri="{FF2B5EF4-FFF2-40B4-BE49-F238E27FC236}">
                  <a16:creationId xmlns:a16="http://schemas.microsoft.com/office/drawing/2014/main" id="{B7DA7E3E-2560-4671-BD45-91F8A79EC1EE}"/>
                </a:ext>
              </a:extLst>
            </p:cNvPr>
            <p:cNvGrpSpPr/>
            <p:nvPr/>
          </p:nvGrpSpPr>
          <p:grpSpPr>
            <a:xfrm>
              <a:off x="1059657" y="2105674"/>
              <a:ext cx="10048875" cy="184666"/>
              <a:chOff x="1181100" y="2026588"/>
              <a:chExt cx="10048875" cy="184666"/>
            </a:xfrm>
          </p:grpSpPr>
          <p:sp>
            <p:nvSpPr>
              <p:cNvPr id="130" name="TextBox 129">
                <a:extLst>
                  <a:ext uri="{FF2B5EF4-FFF2-40B4-BE49-F238E27FC236}">
                    <a16:creationId xmlns:a16="http://schemas.microsoft.com/office/drawing/2014/main" id="{F850618F-060F-4778-9DD2-F64645EA1032}"/>
                  </a:ext>
                </a:extLst>
              </p:cNvPr>
              <p:cNvSpPr txBox="1"/>
              <p:nvPr/>
            </p:nvSpPr>
            <p:spPr>
              <a:xfrm>
                <a:off x="1542027" y="2026588"/>
                <a:ext cx="9327020" cy="184666"/>
              </a:xfrm>
              <a:prstGeom prst="rect">
                <a:avLst/>
              </a:prstGeom>
              <a:noFill/>
            </p:spPr>
            <p:txBody>
              <a:bodyPr wrap="square" lIns="0" tIns="0" rIns="0" bIns="0" rtlCol="0">
                <a:spAutoFit/>
              </a:bodyPr>
              <a:lstStyle/>
              <a:p>
                <a:pPr marL="0" marR="0" lvl="0" indent="0" algn="ctr" defTabSz="932472" rtl="0" eaLnBrk="1" fontAlgn="base" latinLnBrk="0" hangingPunct="1">
                  <a:lnSpc>
                    <a:spcPct val="100000"/>
                  </a:lnSpc>
                  <a:spcBef>
                    <a:spcPct val="0"/>
                  </a:spcBef>
                  <a:spcAft>
                    <a:spcPts val="1200"/>
                  </a:spcAft>
                  <a:buClrTx/>
                  <a:buSzTx/>
                  <a:buFontTx/>
                  <a:buNone/>
                  <a:tabLst/>
                  <a:defRPr/>
                </a:pPr>
                <a:r>
                  <a:rPr kumimoji="0" lang="en-US" sz="1200" b="0" i="0" u="none" strike="noStrike" kern="1200" cap="none" spc="0" normalizeH="0" baseline="0" noProof="0">
                    <a:ln>
                      <a:noFill/>
                    </a:ln>
                    <a:solidFill>
                      <a:srgbClr val="000000">
                        <a:lumMod val="65000"/>
                        <a:lumOff val="35000"/>
                      </a:srgbClr>
                    </a:solidFill>
                    <a:effectLst/>
                    <a:uLnTx/>
                    <a:uFillTx/>
                    <a:latin typeface="Segoe UI Semibold"/>
                    <a:ea typeface="Segoe UI Symbol"/>
                    <a:cs typeface="+mn-cs"/>
                  </a:rPr>
                  <a:t>Microservices written in</a:t>
                </a:r>
              </a:p>
            </p:txBody>
          </p:sp>
          <p:cxnSp>
            <p:nvCxnSpPr>
              <p:cNvPr id="25" name="Straight Connector 24">
                <a:extLst>
                  <a:ext uri="{FF2B5EF4-FFF2-40B4-BE49-F238E27FC236}">
                    <a16:creationId xmlns:a16="http://schemas.microsoft.com/office/drawing/2014/main" id="{2038C5A0-BB23-4F7F-B6C2-7C57CA6651EC}"/>
                  </a:ext>
                </a:extLst>
              </p:cNvPr>
              <p:cNvCxnSpPr>
                <a:cxnSpLocks/>
              </p:cNvCxnSpPr>
              <p:nvPr/>
            </p:nvCxnSpPr>
            <p:spPr>
              <a:xfrm>
                <a:off x="1181100" y="2124075"/>
                <a:ext cx="4060484" cy="9553"/>
              </a:xfrm>
              <a:prstGeom prst="line">
                <a:avLst/>
              </a:prstGeom>
              <a:ln w="19050">
                <a:solidFill>
                  <a:schemeClr val="accent6"/>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F036209A-AC04-4D66-A90D-751A8D6E9747}"/>
                  </a:ext>
                </a:extLst>
              </p:cNvPr>
              <p:cNvCxnSpPr>
                <a:cxnSpLocks/>
              </p:cNvCxnSpPr>
              <p:nvPr/>
            </p:nvCxnSpPr>
            <p:spPr>
              <a:xfrm>
                <a:off x="7123113" y="2124075"/>
                <a:ext cx="4106862" cy="0"/>
              </a:xfrm>
              <a:prstGeom prst="line">
                <a:avLst/>
              </a:prstGeom>
              <a:ln w="19050">
                <a:solidFill>
                  <a:schemeClr val="accent6"/>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sp>
        <p:nvSpPr>
          <p:cNvPr id="102" name="Title 1">
            <a:extLst>
              <a:ext uri="{FF2B5EF4-FFF2-40B4-BE49-F238E27FC236}">
                <a16:creationId xmlns:a16="http://schemas.microsoft.com/office/drawing/2014/main" id="{5336B867-3670-47D0-8B14-FCB0F1F16826}"/>
              </a:ext>
            </a:extLst>
          </p:cNvPr>
          <p:cNvSpPr txBox="1">
            <a:spLocks/>
          </p:cNvSpPr>
          <p:nvPr/>
        </p:nvSpPr>
        <p:spPr>
          <a:xfrm>
            <a:off x="588263" y="457200"/>
            <a:ext cx="11018520" cy="892552"/>
          </a:xfrm>
          <a:prstGeom prst="rect">
            <a:avLst/>
          </a:prstGeom>
        </p:spPr>
        <p:txBody>
          <a:bodyPr lIns="0" tIns="0" rIns="0" bIns="0"/>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50" normalizeH="0" baseline="0" noProof="0">
                <a:ln w="3175">
                  <a:noFill/>
                </a:ln>
                <a:solidFill>
                  <a:srgbClr val="000000"/>
                </a:solidFill>
                <a:effectLst/>
                <a:uLnTx/>
                <a:uFillTx/>
                <a:latin typeface="Segoe UI Semibold"/>
                <a:ea typeface="+mn-ea"/>
                <a:cs typeface="Segoe UI" pitchFamily="34" charset="0"/>
              </a:rPr>
              <a:t>Distributed Application Runtime</a:t>
            </a:r>
            <a:br>
              <a:rPr kumimoji="0" lang="en-US" sz="3600" b="0" i="0" u="none" strike="noStrike" kern="1200" cap="none" spc="-50" normalizeH="0" baseline="0" noProof="0">
                <a:ln w="3175">
                  <a:noFill/>
                </a:ln>
                <a:solidFill>
                  <a:srgbClr val="000000"/>
                </a:solidFill>
                <a:effectLst/>
                <a:uLnTx/>
                <a:uFillTx/>
                <a:latin typeface="Segoe UI Semibold"/>
                <a:ea typeface="+mn-ea"/>
                <a:cs typeface="Segoe UI" pitchFamily="34" charset="0"/>
              </a:rPr>
            </a:br>
            <a:r>
              <a:rPr kumimoji="0" lang="en-US" sz="1800" b="0" i="0" u="none" strike="noStrike" kern="1200" cap="none" spc="-50" normalizeH="0" baseline="0" noProof="0">
                <a:ln w="3175">
                  <a:noFill/>
                </a:ln>
                <a:solidFill>
                  <a:srgbClr val="0078D4"/>
                </a:solidFill>
                <a:effectLst/>
                <a:uLnTx/>
                <a:uFillTx/>
                <a:latin typeface="Segoe UI Semibold"/>
                <a:ea typeface="+mn-ea"/>
                <a:cs typeface="Segoe UI" pitchFamily="34" charset="0"/>
              </a:rPr>
              <a:t>Build apps using any language with any framework </a:t>
            </a:r>
            <a:endParaRPr kumimoji="0" lang="en-US" sz="3600" b="0" i="0" u="none" strike="noStrike" kern="1200" cap="none" spc="-50" normalizeH="0" baseline="0" noProof="0">
              <a:ln w="3175">
                <a:noFill/>
              </a:ln>
              <a:solidFill>
                <a:srgbClr val="0078D4"/>
              </a:solidFill>
              <a:effectLst/>
              <a:uLnTx/>
              <a:uFillTx/>
              <a:latin typeface="Segoe UI Semibold"/>
              <a:ea typeface="+mn-ea"/>
              <a:cs typeface="Segoe UI" pitchFamily="34" charset="0"/>
            </a:endParaRPr>
          </a:p>
        </p:txBody>
      </p:sp>
      <p:pic>
        <p:nvPicPr>
          <p:cNvPr id="112" name="Picture 2" descr="Image result for c++ logo">
            <a:extLst>
              <a:ext uri="{FF2B5EF4-FFF2-40B4-BE49-F238E27FC236}">
                <a16:creationId xmlns:a16="http://schemas.microsoft.com/office/drawing/2014/main" id="{D082E5C2-AC53-4F4C-BC1D-FE9EBC1C9E7D}"/>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9746898" y="2449656"/>
            <a:ext cx="392856" cy="431657"/>
          </a:xfrm>
          <a:prstGeom prst="rect">
            <a:avLst/>
          </a:prstGeom>
          <a:noFill/>
          <a:extLst>
            <a:ext uri="{909E8E84-426E-40DD-AFC4-6F175D3DCCD1}">
              <a14:hiddenFill xmlns:a14="http://schemas.microsoft.com/office/drawing/2010/main">
                <a:solidFill>
                  <a:srgbClr val="FFFFFF"/>
                </a:solidFill>
              </a14:hiddenFill>
            </a:ext>
          </a:extLst>
        </p:spPr>
      </p:pic>
      <p:sp>
        <p:nvSpPr>
          <p:cNvPr id="7" name="Speech Bubble: Rectangle 6">
            <a:extLst>
              <a:ext uri="{FF2B5EF4-FFF2-40B4-BE49-F238E27FC236}">
                <a16:creationId xmlns:a16="http://schemas.microsoft.com/office/drawing/2014/main" id="{1FE26451-F16E-4068-8818-3DFFB3A39B6B}"/>
              </a:ext>
            </a:extLst>
          </p:cNvPr>
          <p:cNvSpPr/>
          <p:nvPr/>
        </p:nvSpPr>
        <p:spPr bwMode="auto">
          <a:xfrm>
            <a:off x="7673924" y="287899"/>
            <a:ext cx="2795877" cy="660417"/>
          </a:xfrm>
          <a:prstGeom prst="wedgeRectCallout">
            <a:avLst>
              <a:gd name="adj1" fmla="val -66685"/>
              <a:gd name="adj2" fmla="val 233232"/>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78D4"/>
                </a:solidFill>
                <a:effectLst/>
                <a:uLnTx/>
                <a:uFillTx/>
                <a:latin typeface="Segoe UI"/>
                <a:ea typeface="Segoe UI" pitchFamily="34" charset="0"/>
                <a:cs typeface="Segoe UI" pitchFamily="34" charset="0"/>
              </a:rPr>
              <a:t>Dapr language SDKs</a:t>
            </a:r>
          </a:p>
        </p:txBody>
      </p:sp>
    </p:spTree>
    <p:extLst>
      <p:ext uri="{BB962C8B-B14F-4D97-AF65-F5344CB8AC3E}">
        <p14:creationId xmlns:p14="http://schemas.microsoft.com/office/powerpoint/2010/main" val="22534106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E7E39242-DFE2-4D6B-9DD2-AF3A727B39F9}"/>
              </a:ext>
            </a:extLst>
          </p:cNvPr>
          <p:cNvGrpSpPr/>
          <p:nvPr/>
        </p:nvGrpSpPr>
        <p:grpSpPr>
          <a:xfrm>
            <a:off x="588263" y="3484632"/>
            <a:ext cx="11025188" cy="2011910"/>
            <a:chOff x="588263" y="3484632"/>
            <a:chExt cx="11025188" cy="2011910"/>
          </a:xfrm>
        </p:grpSpPr>
        <p:sp>
          <p:nvSpPr>
            <p:cNvPr id="245" name="Rectangle 244">
              <a:extLst>
                <a:ext uri="{FF2B5EF4-FFF2-40B4-BE49-F238E27FC236}">
                  <a16:creationId xmlns:a16="http://schemas.microsoft.com/office/drawing/2014/main" id="{90FC4E1B-1450-4C00-AABC-DDAACCAFE597}"/>
                </a:ext>
              </a:extLst>
            </p:cNvPr>
            <p:cNvSpPr/>
            <p:nvPr/>
          </p:nvSpPr>
          <p:spPr bwMode="auto">
            <a:xfrm>
              <a:off x="588263" y="3484632"/>
              <a:ext cx="11025188" cy="2011910"/>
            </a:xfrm>
            <a:prstGeom prst="rect">
              <a:avLst/>
            </a:prstGeom>
            <a:solidFill>
              <a:schemeClr val="bg1"/>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8" name="Rectangle 247">
              <a:extLst>
                <a:ext uri="{FF2B5EF4-FFF2-40B4-BE49-F238E27FC236}">
                  <a16:creationId xmlns:a16="http://schemas.microsoft.com/office/drawing/2014/main" id="{95E37A6C-80F8-472F-B4A8-CA162EF7CFA6}"/>
                </a:ext>
              </a:extLst>
            </p:cNvPr>
            <p:cNvSpPr/>
            <p:nvPr/>
          </p:nvSpPr>
          <p:spPr bwMode="auto">
            <a:xfrm>
              <a:off x="2530835" y="3812060"/>
              <a:ext cx="1115445" cy="1499446"/>
            </a:xfrm>
            <a:prstGeom prst="rect">
              <a:avLst/>
            </a:prstGeom>
            <a:solidFill>
              <a:schemeClr val="accent1"/>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731520" rIns="18288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Service-to- service invocation</a:t>
              </a:r>
            </a:p>
          </p:txBody>
        </p:sp>
        <p:sp>
          <p:nvSpPr>
            <p:cNvPr id="249" name="Rectangle 248">
              <a:extLst>
                <a:ext uri="{FF2B5EF4-FFF2-40B4-BE49-F238E27FC236}">
                  <a16:creationId xmlns:a16="http://schemas.microsoft.com/office/drawing/2014/main" id="{3BC130C7-E177-4887-9DFB-75CDED71F2A0}"/>
                </a:ext>
              </a:extLst>
            </p:cNvPr>
            <p:cNvSpPr/>
            <p:nvPr/>
          </p:nvSpPr>
          <p:spPr bwMode="auto">
            <a:xfrm>
              <a:off x="3641061" y="3812060"/>
              <a:ext cx="1115445" cy="1499446"/>
            </a:xfrm>
            <a:prstGeom prst="rect">
              <a:avLst/>
            </a:prstGeom>
            <a:solidFill>
              <a:srgbClr val="156AB3"/>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0" rIns="9144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State management</a:t>
              </a:r>
            </a:p>
          </p:txBody>
        </p:sp>
        <p:sp>
          <p:nvSpPr>
            <p:cNvPr id="250" name="Rectangle 249">
              <a:extLst>
                <a:ext uri="{FF2B5EF4-FFF2-40B4-BE49-F238E27FC236}">
                  <a16:creationId xmlns:a16="http://schemas.microsoft.com/office/drawing/2014/main" id="{6F7BB57C-1163-4D43-852D-33019710B6E7}"/>
                </a:ext>
              </a:extLst>
            </p:cNvPr>
            <p:cNvSpPr/>
            <p:nvPr/>
          </p:nvSpPr>
          <p:spPr bwMode="auto">
            <a:xfrm>
              <a:off x="4751287" y="3812060"/>
              <a:ext cx="1115445" cy="1499446"/>
            </a:xfrm>
            <a:prstGeom prst="rect">
              <a:avLst/>
            </a:prstGeom>
            <a:solidFill>
              <a:srgbClr val="185A96"/>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0" rIns="9144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Publish</a:t>
              </a:r>
              <a:b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b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and</a:t>
              </a:r>
              <a:b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b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subscribe</a:t>
              </a:r>
            </a:p>
          </p:txBody>
        </p:sp>
        <p:sp>
          <p:nvSpPr>
            <p:cNvPr id="251" name="Rectangle 250">
              <a:extLst>
                <a:ext uri="{FF2B5EF4-FFF2-40B4-BE49-F238E27FC236}">
                  <a16:creationId xmlns:a16="http://schemas.microsoft.com/office/drawing/2014/main" id="{E8A08F72-7CAD-42EE-AB70-351D531E5EB9}"/>
                </a:ext>
              </a:extLst>
            </p:cNvPr>
            <p:cNvSpPr/>
            <p:nvPr/>
          </p:nvSpPr>
          <p:spPr bwMode="auto">
            <a:xfrm>
              <a:off x="5861749" y="3812060"/>
              <a:ext cx="1115445" cy="1499446"/>
            </a:xfrm>
            <a:prstGeom prst="rect">
              <a:avLst/>
            </a:prstGeom>
            <a:solidFill>
              <a:srgbClr val="1D4A79"/>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0" rIns="9144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Resource</a:t>
              </a:r>
              <a:b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b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bindings</a:t>
              </a:r>
              <a:b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b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and triggers</a:t>
              </a:r>
            </a:p>
          </p:txBody>
        </p:sp>
        <p:sp>
          <p:nvSpPr>
            <p:cNvPr id="252" name="Rectangle 251">
              <a:extLst>
                <a:ext uri="{FF2B5EF4-FFF2-40B4-BE49-F238E27FC236}">
                  <a16:creationId xmlns:a16="http://schemas.microsoft.com/office/drawing/2014/main" id="{1A76D59C-79D1-4566-8276-AFEBAED414CD}"/>
                </a:ext>
              </a:extLst>
            </p:cNvPr>
            <p:cNvSpPr/>
            <p:nvPr/>
          </p:nvSpPr>
          <p:spPr bwMode="auto">
            <a:xfrm>
              <a:off x="6973251" y="3812060"/>
              <a:ext cx="1115445" cy="1499446"/>
            </a:xfrm>
            <a:prstGeom prst="rect">
              <a:avLst/>
            </a:prstGeom>
            <a:solidFill>
              <a:srgbClr val="23395C"/>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0" rIns="9144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Actors</a:t>
              </a:r>
            </a:p>
          </p:txBody>
        </p:sp>
        <p:sp>
          <p:nvSpPr>
            <p:cNvPr id="253" name="Rectangle 252">
              <a:extLst>
                <a:ext uri="{FF2B5EF4-FFF2-40B4-BE49-F238E27FC236}">
                  <a16:creationId xmlns:a16="http://schemas.microsoft.com/office/drawing/2014/main" id="{FBFE7F55-38A9-4294-9BE0-72986A68D67A}"/>
                </a:ext>
              </a:extLst>
            </p:cNvPr>
            <p:cNvSpPr/>
            <p:nvPr/>
          </p:nvSpPr>
          <p:spPr bwMode="auto">
            <a:xfrm>
              <a:off x="8083713" y="3812060"/>
              <a:ext cx="1115445" cy="1499446"/>
            </a:xfrm>
            <a:prstGeom prst="rect">
              <a:avLst/>
            </a:prstGeom>
            <a:solidFill>
              <a:srgbClr val="1A2C45"/>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0" rIns="9144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Distributed</a:t>
              </a:r>
              <a:b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b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tracing</a:t>
              </a:r>
            </a:p>
          </p:txBody>
        </p:sp>
        <p:sp>
          <p:nvSpPr>
            <p:cNvPr id="254" name="Rectangle 253">
              <a:extLst>
                <a:ext uri="{FF2B5EF4-FFF2-40B4-BE49-F238E27FC236}">
                  <a16:creationId xmlns:a16="http://schemas.microsoft.com/office/drawing/2014/main" id="{DA3B46B2-AF99-4D32-BACE-57DDAD874C53}"/>
                </a:ext>
              </a:extLst>
            </p:cNvPr>
            <p:cNvSpPr/>
            <p:nvPr/>
          </p:nvSpPr>
          <p:spPr bwMode="auto">
            <a:xfrm>
              <a:off x="9184176" y="3812060"/>
              <a:ext cx="1115445" cy="1499446"/>
            </a:xfrm>
            <a:prstGeom prst="rect">
              <a:avLst/>
            </a:prstGeom>
            <a:solidFill>
              <a:srgbClr val="121D2F"/>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0" rIns="9144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Secrets</a:t>
              </a:r>
            </a:p>
          </p:txBody>
        </p:sp>
        <p:pic>
          <p:nvPicPr>
            <p:cNvPr id="246" name="Graphic 245">
              <a:extLst>
                <a:ext uri="{FF2B5EF4-FFF2-40B4-BE49-F238E27FC236}">
                  <a16:creationId xmlns:a16="http://schemas.microsoft.com/office/drawing/2014/main" id="{BD429C57-5DA4-49B1-940C-DB916E99D6FA}"/>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9333" t="18330" r="9333" b="18330"/>
            <a:stretch/>
          </p:blipFill>
          <p:spPr>
            <a:xfrm>
              <a:off x="1065046" y="4131413"/>
              <a:ext cx="1065348" cy="829670"/>
            </a:xfrm>
            <a:prstGeom prst="rect">
              <a:avLst/>
            </a:prstGeom>
          </p:spPr>
        </p:pic>
        <p:grpSp>
          <p:nvGrpSpPr>
            <p:cNvPr id="257" name="Group 256">
              <a:extLst>
                <a:ext uri="{FF2B5EF4-FFF2-40B4-BE49-F238E27FC236}">
                  <a16:creationId xmlns:a16="http://schemas.microsoft.com/office/drawing/2014/main" id="{74AAFF53-F85B-4EFD-8CB9-3AC0FEB09D98}"/>
                </a:ext>
              </a:extLst>
            </p:cNvPr>
            <p:cNvGrpSpPr/>
            <p:nvPr/>
          </p:nvGrpSpPr>
          <p:grpSpPr>
            <a:xfrm>
              <a:off x="2882409" y="4092042"/>
              <a:ext cx="418791" cy="314215"/>
              <a:chOff x="3018614" y="4968330"/>
              <a:chExt cx="418791" cy="314215"/>
            </a:xfrm>
          </p:grpSpPr>
          <p:sp>
            <p:nvSpPr>
              <p:cNvPr id="290" name="Rectangle 932">
                <a:extLst>
                  <a:ext uri="{FF2B5EF4-FFF2-40B4-BE49-F238E27FC236}">
                    <a16:creationId xmlns:a16="http://schemas.microsoft.com/office/drawing/2014/main" id="{38EE3E1C-6444-4D5B-8F25-E621C0F04141}"/>
                  </a:ext>
                </a:extLst>
              </p:cNvPr>
              <p:cNvSpPr>
                <a:spLocks noChangeArrowheads="1"/>
              </p:cNvSpPr>
              <p:nvPr/>
            </p:nvSpPr>
            <p:spPr bwMode="auto">
              <a:xfrm>
                <a:off x="3228010" y="5232925"/>
                <a:ext cx="103995" cy="12027"/>
              </a:xfrm>
              <a:prstGeom prst="rect">
                <a:avLst/>
              </a:pr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91" name="Freeform 933">
                <a:extLst>
                  <a:ext uri="{FF2B5EF4-FFF2-40B4-BE49-F238E27FC236}">
                    <a16:creationId xmlns:a16="http://schemas.microsoft.com/office/drawing/2014/main" id="{189638B7-1C02-4909-9525-AB6B137902E4}"/>
                  </a:ext>
                </a:extLst>
              </p:cNvPr>
              <p:cNvSpPr>
                <a:spLocks/>
              </p:cNvSpPr>
              <p:nvPr/>
            </p:nvSpPr>
            <p:spPr bwMode="auto">
              <a:xfrm>
                <a:off x="3327789" y="5216387"/>
                <a:ext cx="21079" cy="43599"/>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92" name="Freeform 934">
                <a:extLst>
                  <a:ext uri="{FF2B5EF4-FFF2-40B4-BE49-F238E27FC236}">
                    <a16:creationId xmlns:a16="http://schemas.microsoft.com/office/drawing/2014/main" id="{F828B574-E597-436B-8EC1-5B7C9F7F90AC}"/>
                  </a:ext>
                </a:extLst>
              </p:cNvPr>
              <p:cNvSpPr>
                <a:spLocks/>
              </p:cNvSpPr>
              <p:nvPr/>
            </p:nvSpPr>
            <p:spPr bwMode="auto">
              <a:xfrm>
                <a:off x="3223793" y="5008917"/>
                <a:ext cx="108210" cy="216489"/>
              </a:xfrm>
              <a:custGeom>
                <a:avLst/>
                <a:gdLst>
                  <a:gd name="T0" fmla="*/ 7 w 77"/>
                  <a:gd name="T1" fmla="*/ 144 h 144"/>
                  <a:gd name="T2" fmla="*/ 0 w 77"/>
                  <a:gd name="T3" fmla="*/ 144 h 144"/>
                  <a:gd name="T4" fmla="*/ 0 w 77"/>
                  <a:gd name="T5" fmla="*/ 0 h 144"/>
                  <a:gd name="T6" fmla="*/ 77 w 77"/>
                  <a:gd name="T7" fmla="*/ 0 h 144"/>
                  <a:gd name="T8" fmla="*/ 77 w 77"/>
                  <a:gd name="T9" fmla="*/ 7 h 144"/>
                  <a:gd name="T10" fmla="*/ 7 w 77"/>
                  <a:gd name="T11" fmla="*/ 7 h 144"/>
                  <a:gd name="T12" fmla="*/ 7 w 77"/>
                  <a:gd name="T13" fmla="*/ 144 h 144"/>
                </a:gdLst>
                <a:ahLst/>
                <a:cxnLst>
                  <a:cxn ang="0">
                    <a:pos x="T0" y="T1"/>
                  </a:cxn>
                  <a:cxn ang="0">
                    <a:pos x="T2" y="T3"/>
                  </a:cxn>
                  <a:cxn ang="0">
                    <a:pos x="T4" y="T5"/>
                  </a:cxn>
                  <a:cxn ang="0">
                    <a:pos x="T6" y="T7"/>
                  </a:cxn>
                  <a:cxn ang="0">
                    <a:pos x="T8" y="T9"/>
                  </a:cxn>
                  <a:cxn ang="0">
                    <a:pos x="T10" y="T11"/>
                  </a:cxn>
                  <a:cxn ang="0">
                    <a:pos x="T12" y="T13"/>
                  </a:cxn>
                </a:cxnLst>
                <a:rect l="0" t="0" r="r" b="b"/>
                <a:pathLst>
                  <a:path w="77" h="144">
                    <a:moveTo>
                      <a:pt x="7" y="144"/>
                    </a:moveTo>
                    <a:lnTo>
                      <a:pt x="0" y="144"/>
                    </a:lnTo>
                    <a:lnTo>
                      <a:pt x="0" y="0"/>
                    </a:lnTo>
                    <a:lnTo>
                      <a:pt x="77" y="0"/>
                    </a:lnTo>
                    <a:lnTo>
                      <a:pt x="77" y="7"/>
                    </a:lnTo>
                    <a:lnTo>
                      <a:pt x="7" y="7"/>
                    </a:lnTo>
                    <a:lnTo>
                      <a:pt x="7" y="144"/>
                    </a:ln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93" name="Rectangle 936">
                <a:extLst>
                  <a:ext uri="{FF2B5EF4-FFF2-40B4-BE49-F238E27FC236}">
                    <a16:creationId xmlns:a16="http://schemas.microsoft.com/office/drawing/2014/main" id="{FFA4C8C4-AB6D-4895-8B3B-5B66F1245A28}"/>
                  </a:ext>
                </a:extLst>
              </p:cNvPr>
              <p:cNvSpPr>
                <a:spLocks noChangeArrowheads="1"/>
              </p:cNvSpPr>
              <p:nvPr/>
            </p:nvSpPr>
            <p:spPr bwMode="auto">
              <a:xfrm>
                <a:off x="3244874" y="5121673"/>
                <a:ext cx="89942" cy="10525"/>
              </a:xfrm>
              <a:prstGeom prst="rect">
                <a:avLst/>
              </a:pr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94" name="Rectangle 937">
                <a:extLst>
                  <a:ext uri="{FF2B5EF4-FFF2-40B4-BE49-F238E27FC236}">
                    <a16:creationId xmlns:a16="http://schemas.microsoft.com/office/drawing/2014/main" id="{DC412829-FC7F-4A08-9117-BE22EFF69C6F}"/>
                  </a:ext>
                </a:extLst>
              </p:cNvPr>
              <p:cNvSpPr>
                <a:spLocks noChangeArrowheads="1"/>
              </p:cNvSpPr>
              <p:nvPr/>
            </p:nvSpPr>
            <p:spPr bwMode="auto">
              <a:xfrm>
                <a:off x="3070611" y="5121673"/>
                <a:ext cx="92752" cy="10525"/>
              </a:xfrm>
              <a:prstGeom prst="rect">
                <a:avLst/>
              </a:pr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95" name="Oval 938">
                <a:extLst>
                  <a:ext uri="{FF2B5EF4-FFF2-40B4-BE49-F238E27FC236}">
                    <a16:creationId xmlns:a16="http://schemas.microsoft.com/office/drawing/2014/main" id="{BF285332-D533-4AF3-B8EF-0EACE12230BB}"/>
                  </a:ext>
                </a:extLst>
              </p:cNvPr>
              <p:cNvSpPr>
                <a:spLocks noChangeArrowheads="1"/>
              </p:cNvSpPr>
              <p:nvPr/>
            </p:nvSpPr>
            <p:spPr bwMode="auto">
              <a:xfrm>
                <a:off x="3350274" y="4968330"/>
                <a:ext cx="87131" cy="88702"/>
              </a:xfrm>
              <a:prstGeom prst="ellipse">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96" name="Rectangle 939">
                <a:extLst>
                  <a:ext uri="{FF2B5EF4-FFF2-40B4-BE49-F238E27FC236}">
                    <a16:creationId xmlns:a16="http://schemas.microsoft.com/office/drawing/2014/main" id="{E8F4A03A-C7DB-4407-8031-3150DF23F2E5}"/>
                  </a:ext>
                </a:extLst>
              </p:cNvPr>
              <p:cNvSpPr>
                <a:spLocks noChangeArrowheads="1"/>
              </p:cNvSpPr>
              <p:nvPr/>
            </p:nvSpPr>
            <p:spPr bwMode="auto">
              <a:xfrm>
                <a:off x="3350274" y="5081084"/>
                <a:ext cx="87131" cy="90204"/>
              </a:xfrm>
              <a:prstGeom prst="rect">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97" name="Oval 940">
                <a:extLst>
                  <a:ext uri="{FF2B5EF4-FFF2-40B4-BE49-F238E27FC236}">
                    <a16:creationId xmlns:a16="http://schemas.microsoft.com/office/drawing/2014/main" id="{40E831AF-5565-408E-8190-D611C2FF6C17}"/>
                  </a:ext>
                </a:extLst>
              </p:cNvPr>
              <p:cNvSpPr>
                <a:spLocks noChangeArrowheads="1"/>
              </p:cNvSpPr>
              <p:nvPr/>
            </p:nvSpPr>
            <p:spPr bwMode="auto">
              <a:xfrm>
                <a:off x="3350274" y="5193841"/>
                <a:ext cx="87131" cy="88702"/>
              </a:xfrm>
              <a:prstGeom prst="ellipse">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98" name="Oval 941">
                <a:extLst>
                  <a:ext uri="{FF2B5EF4-FFF2-40B4-BE49-F238E27FC236}">
                    <a16:creationId xmlns:a16="http://schemas.microsoft.com/office/drawing/2014/main" id="{75B03AF1-A036-460F-B420-C39BD75E60E5}"/>
                  </a:ext>
                </a:extLst>
              </p:cNvPr>
              <p:cNvSpPr>
                <a:spLocks noChangeArrowheads="1"/>
              </p:cNvSpPr>
              <p:nvPr/>
            </p:nvSpPr>
            <p:spPr bwMode="auto">
              <a:xfrm>
                <a:off x="3018614" y="5081084"/>
                <a:ext cx="88536" cy="90204"/>
              </a:xfrm>
              <a:prstGeom prst="ellipse">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99" name="Oval 942">
                <a:extLst>
                  <a:ext uri="{FF2B5EF4-FFF2-40B4-BE49-F238E27FC236}">
                    <a16:creationId xmlns:a16="http://schemas.microsoft.com/office/drawing/2014/main" id="{E73C288E-C1EC-4F89-A0BC-1224B47E7803}"/>
                  </a:ext>
                </a:extLst>
              </p:cNvPr>
              <p:cNvSpPr>
                <a:spLocks noChangeArrowheads="1"/>
              </p:cNvSpPr>
              <p:nvPr/>
            </p:nvSpPr>
            <p:spPr bwMode="auto">
              <a:xfrm>
                <a:off x="3184444" y="5081084"/>
                <a:ext cx="87131" cy="90204"/>
              </a:xfrm>
              <a:prstGeom prst="ellipse">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300" name="Rectangle 943">
                <a:extLst>
                  <a:ext uri="{FF2B5EF4-FFF2-40B4-BE49-F238E27FC236}">
                    <a16:creationId xmlns:a16="http://schemas.microsoft.com/office/drawing/2014/main" id="{90308514-2F5D-4C45-869A-047CF9E311C5}"/>
                  </a:ext>
                </a:extLst>
              </p:cNvPr>
              <p:cNvSpPr>
                <a:spLocks noChangeArrowheads="1"/>
              </p:cNvSpPr>
              <p:nvPr/>
            </p:nvSpPr>
            <p:spPr bwMode="auto">
              <a:xfrm>
                <a:off x="3184444" y="4968331"/>
                <a:ext cx="87131" cy="88702"/>
              </a:xfrm>
              <a:prstGeom prst="rect">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301" name="Rectangle 944" descr="component solutions">
                <a:extLst>
                  <a:ext uri="{FF2B5EF4-FFF2-40B4-BE49-F238E27FC236}">
                    <a16:creationId xmlns:a16="http://schemas.microsoft.com/office/drawing/2014/main" id="{A27BCBA1-B6D9-4595-BE76-48997B01579F}"/>
                  </a:ext>
                </a:extLst>
              </p:cNvPr>
              <p:cNvSpPr>
                <a:spLocks noChangeArrowheads="1"/>
              </p:cNvSpPr>
              <p:nvPr/>
            </p:nvSpPr>
            <p:spPr bwMode="auto">
              <a:xfrm>
                <a:off x="3184444" y="5193843"/>
                <a:ext cx="87131" cy="88702"/>
              </a:xfrm>
              <a:prstGeom prst="rect">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302" name="Freeform 945">
                <a:extLst>
                  <a:ext uri="{FF2B5EF4-FFF2-40B4-BE49-F238E27FC236}">
                    <a16:creationId xmlns:a16="http://schemas.microsoft.com/office/drawing/2014/main" id="{029754A3-031E-4FED-AD45-5CDD3C4C50F4}"/>
                  </a:ext>
                </a:extLst>
              </p:cNvPr>
              <p:cNvSpPr>
                <a:spLocks/>
              </p:cNvSpPr>
              <p:nvPr/>
            </p:nvSpPr>
            <p:spPr bwMode="auto">
              <a:xfrm>
                <a:off x="3327789" y="5105142"/>
                <a:ext cx="22485" cy="43599"/>
              </a:xfrm>
              <a:custGeom>
                <a:avLst/>
                <a:gdLst>
                  <a:gd name="T0" fmla="*/ 0 w 16"/>
                  <a:gd name="T1" fmla="*/ 0 h 29"/>
                  <a:gd name="T2" fmla="*/ 16 w 16"/>
                  <a:gd name="T3" fmla="*/ 14 h 29"/>
                  <a:gd name="T4" fmla="*/ 0 w 16"/>
                  <a:gd name="T5" fmla="*/ 29 h 29"/>
                  <a:gd name="T6" fmla="*/ 0 w 16"/>
                  <a:gd name="T7" fmla="*/ 0 h 29"/>
                </a:gdLst>
                <a:ahLst/>
                <a:cxnLst>
                  <a:cxn ang="0">
                    <a:pos x="T0" y="T1"/>
                  </a:cxn>
                  <a:cxn ang="0">
                    <a:pos x="T2" y="T3"/>
                  </a:cxn>
                  <a:cxn ang="0">
                    <a:pos x="T4" y="T5"/>
                  </a:cxn>
                  <a:cxn ang="0">
                    <a:pos x="T6" y="T7"/>
                  </a:cxn>
                </a:cxnLst>
                <a:rect l="0" t="0" r="r" b="b"/>
                <a:pathLst>
                  <a:path w="16" h="29">
                    <a:moveTo>
                      <a:pt x="0" y="0"/>
                    </a:moveTo>
                    <a:lnTo>
                      <a:pt x="16" y="14"/>
                    </a:lnTo>
                    <a:lnTo>
                      <a:pt x="0" y="29"/>
                    </a:lnTo>
                    <a:lnTo>
                      <a:pt x="0" y="0"/>
                    </a:ln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303" name="Freeform 946">
                <a:extLst>
                  <a:ext uri="{FF2B5EF4-FFF2-40B4-BE49-F238E27FC236}">
                    <a16:creationId xmlns:a16="http://schemas.microsoft.com/office/drawing/2014/main" id="{DB1D51DA-23D0-47AA-AFEC-3400CE635255}"/>
                  </a:ext>
                </a:extLst>
              </p:cNvPr>
              <p:cNvSpPr>
                <a:spLocks/>
              </p:cNvSpPr>
              <p:nvPr/>
            </p:nvSpPr>
            <p:spPr bwMode="auto">
              <a:xfrm>
                <a:off x="3327789" y="4992390"/>
                <a:ext cx="21079" cy="43599"/>
              </a:xfrm>
              <a:custGeom>
                <a:avLst/>
                <a:gdLst>
                  <a:gd name="T0" fmla="*/ 0 w 15"/>
                  <a:gd name="T1" fmla="*/ 0 h 29"/>
                  <a:gd name="T2" fmla="*/ 15 w 15"/>
                  <a:gd name="T3" fmla="*/ 15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5"/>
                    </a:lnTo>
                    <a:lnTo>
                      <a:pt x="0" y="29"/>
                    </a:lnTo>
                    <a:lnTo>
                      <a:pt x="0" y="0"/>
                    </a:ln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304" name="Freeform 947">
                <a:extLst>
                  <a:ext uri="{FF2B5EF4-FFF2-40B4-BE49-F238E27FC236}">
                    <a16:creationId xmlns:a16="http://schemas.microsoft.com/office/drawing/2014/main" id="{E203F0B7-5194-4AF2-8FAD-5C34F0565A4E}"/>
                  </a:ext>
                </a:extLst>
              </p:cNvPr>
              <p:cNvSpPr>
                <a:spLocks/>
              </p:cNvSpPr>
              <p:nvPr/>
            </p:nvSpPr>
            <p:spPr bwMode="auto">
              <a:xfrm>
                <a:off x="3157749" y="5105168"/>
                <a:ext cx="21079" cy="43599"/>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255" name="Group 254">
              <a:extLst>
                <a:ext uri="{FF2B5EF4-FFF2-40B4-BE49-F238E27FC236}">
                  <a16:creationId xmlns:a16="http://schemas.microsoft.com/office/drawing/2014/main" id="{53C11F4D-E72A-449D-B57A-42CCFAB7E706}"/>
                </a:ext>
              </a:extLst>
            </p:cNvPr>
            <p:cNvGrpSpPr/>
            <p:nvPr/>
          </p:nvGrpSpPr>
          <p:grpSpPr>
            <a:xfrm>
              <a:off x="4114327" y="4094305"/>
              <a:ext cx="233132" cy="309689"/>
              <a:chOff x="4385537" y="4970593"/>
              <a:chExt cx="233132" cy="309689"/>
            </a:xfrm>
          </p:grpSpPr>
          <p:sp>
            <p:nvSpPr>
              <p:cNvPr id="309" name="Freeform: Shape 308">
                <a:extLst>
                  <a:ext uri="{FF2B5EF4-FFF2-40B4-BE49-F238E27FC236}">
                    <a16:creationId xmlns:a16="http://schemas.microsoft.com/office/drawing/2014/main" id="{C5079439-0715-4937-893F-88230799FB7B}"/>
                  </a:ext>
                </a:extLst>
              </p:cNvPr>
              <p:cNvSpPr/>
              <p:nvPr/>
            </p:nvSpPr>
            <p:spPr>
              <a:xfrm>
                <a:off x="4385537" y="4970593"/>
                <a:ext cx="233132" cy="94979"/>
              </a:xfrm>
              <a:custGeom>
                <a:avLst/>
                <a:gdLst>
                  <a:gd name="connsiteX0" fmla="*/ 665832 w 665832"/>
                  <a:gd name="connsiteY0" fmla="*/ 135632 h 271264"/>
                  <a:gd name="connsiteX1" fmla="*/ 332916 w 665832"/>
                  <a:gd name="connsiteY1" fmla="*/ 271264 h 271264"/>
                  <a:gd name="connsiteX2" fmla="*/ 0 w 665832"/>
                  <a:gd name="connsiteY2" fmla="*/ 135632 h 271264"/>
                  <a:gd name="connsiteX3" fmla="*/ 332916 w 665832"/>
                  <a:gd name="connsiteY3" fmla="*/ 0 h 271264"/>
                  <a:gd name="connsiteX4" fmla="*/ 665832 w 665832"/>
                  <a:gd name="connsiteY4" fmla="*/ 135632 h 271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5832" h="271264">
                    <a:moveTo>
                      <a:pt x="665832" y="135632"/>
                    </a:moveTo>
                    <a:cubicBezTo>
                      <a:pt x="665832" y="210540"/>
                      <a:pt x="516780" y="271264"/>
                      <a:pt x="332916" y="271264"/>
                    </a:cubicBezTo>
                    <a:cubicBezTo>
                      <a:pt x="149052" y="271264"/>
                      <a:pt x="0" y="210540"/>
                      <a:pt x="0" y="135632"/>
                    </a:cubicBezTo>
                    <a:cubicBezTo>
                      <a:pt x="0" y="60725"/>
                      <a:pt x="149052" y="0"/>
                      <a:pt x="332916" y="0"/>
                    </a:cubicBezTo>
                    <a:cubicBezTo>
                      <a:pt x="516780" y="0"/>
                      <a:pt x="665832" y="60725"/>
                      <a:pt x="665832" y="135632"/>
                    </a:cubicBezTo>
                    <a:close/>
                  </a:path>
                </a:pathLst>
              </a:custGeom>
              <a:solidFill>
                <a:schemeClr val="bg1"/>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10" name="Freeform: Shape 309">
                <a:extLst>
                  <a:ext uri="{FF2B5EF4-FFF2-40B4-BE49-F238E27FC236}">
                    <a16:creationId xmlns:a16="http://schemas.microsoft.com/office/drawing/2014/main" id="{8AC0699D-B1B2-48CA-BCF2-5DF204DD3364}"/>
                  </a:ext>
                </a:extLst>
              </p:cNvPr>
              <p:cNvSpPr/>
              <p:nvPr/>
            </p:nvSpPr>
            <p:spPr>
              <a:xfrm>
                <a:off x="4385537" y="5018370"/>
                <a:ext cx="233132" cy="261912"/>
              </a:xfrm>
              <a:custGeom>
                <a:avLst/>
                <a:gdLst>
                  <a:gd name="connsiteX0" fmla="*/ 332916 w 665832"/>
                  <a:gd name="connsiteY0" fmla="*/ 135632 h 748031"/>
                  <a:gd name="connsiteX1" fmla="*/ 0 w 665832"/>
                  <a:gd name="connsiteY1" fmla="*/ 0 h 748031"/>
                  <a:gd name="connsiteX2" fmla="*/ 0 w 665832"/>
                  <a:gd name="connsiteY2" fmla="*/ 617332 h 748031"/>
                  <a:gd name="connsiteX3" fmla="*/ 332916 w 665832"/>
                  <a:gd name="connsiteY3" fmla="*/ 752964 h 748031"/>
                  <a:gd name="connsiteX4" fmla="*/ 665832 w 665832"/>
                  <a:gd name="connsiteY4" fmla="*/ 617332 h 748031"/>
                  <a:gd name="connsiteX5" fmla="*/ 665832 w 665832"/>
                  <a:gd name="connsiteY5" fmla="*/ 0 h 748031"/>
                  <a:gd name="connsiteX6" fmla="*/ 332916 w 665832"/>
                  <a:gd name="connsiteY6" fmla="*/ 135632 h 748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5832" h="748031">
                    <a:moveTo>
                      <a:pt x="332916" y="135632"/>
                    </a:moveTo>
                    <a:cubicBezTo>
                      <a:pt x="149607" y="135632"/>
                      <a:pt x="0" y="74803"/>
                      <a:pt x="0" y="0"/>
                    </a:cubicBezTo>
                    <a:lnTo>
                      <a:pt x="0" y="617332"/>
                    </a:lnTo>
                    <a:cubicBezTo>
                      <a:pt x="0" y="692135"/>
                      <a:pt x="148785" y="752964"/>
                      <a:pt x="332916" y="752964"/>
                    </a:cubicBezTo>
                    <a:cubicBezTo>
                      <a:pt x="517047" y="752964"/>
                      <a:pt x="665832" y="692135"/>
                      <a:pt x="665832" y="617332"/>
                    </a:cubicBezTo>
                    <a:lnTo>
                      <a:pt x="665832" y="0"/>
                    </a:lnTo>
                    <a:cubicBezTo>
                      <a:pt x="666654" y="74803"/>
                      <a:pt x="517047" y="135632"/>
                      <a:pt x="332916" y="135632"/>
                    </a:cubicBezTo>
                    <a:close/>
                  </a:path>
                </a:pathLst>
              </a:custGeom>
              <a:solidFill>
                <a:srgbClr val="50E6FF"/>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11" name="Freeform: Shape 310">
                <a:extLst>
                  <a:ext uri="{FF2B5EF4-FFF2-40B4-BE49-F238E27FC236}">
                    <a16:creationId xmlns:a16="http://schemas.microsoft.com/office/drawing/2014/main" id="{75065EAB-56E0-4BF5-AC7E-D8E6C44FEFFE}"/>
                  </a:ext>
                </a:extLst>
              </p:cNvPr>
              <p:cNvSpPr/>
              <p:nvPr/>
            </p:nvSpPr>
            <p:spPr>
              <a:xfrm>
                <a:off x="4410289" y="4998799"/>
                <a:ext cx="181325" cy="66197"/>
              </a:xfrm>
              <a:custGeom>
                <a:avLst/>
                <a:gdLst>
                  <a:gd name="connsiteX0" fmla="*/ 524445 w 517869"/>
                  <a:gd name="connsiteY0" fmla="*/ 106862 h 189062"/>
                  <a:gd name="connsiteX1" fmla="*/ 262223 w 517869"/>
                  <a:gd name="connsiteY1" fmla="*/ 0 h 189062"/>
                  <a:gd name="connsiteX2" fmla="*/ 0 w 517869"/>
                  <a:gd name="connsiteY2" fmla="*/ 106862 h 189062"/>
                  <a:gd name="connsiteX3" fmla="*/ 22194 w 517869"/>
                  <a:gd name="connsiteY3" fmla="*/ 149606 h 189062"/>
                  <a:gd name="connsiteX4" fmla="*/ 262223 w 517869"/>
                  <a:gd name="connsiteY4" fmla="*/ 190707 h 189062"/>
                  <a:gd name="connsiteX5" fmla="*/ 503073 w 517869"/>
                  <a:gd name="connsiteY5" fmla="*/ 149606 h 189062"/>
                  <a:gd name="connsiteX6" fmla="*/ 524445 w 517869"/>
                  <a:gd name="connsiteY6" fmla="*/ 106862 h 18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7869" h="189062">
                    <a:moveTo>
                      <a:pt x="524445" y="106862"/>
                    </a:moveTo>
                    <a:cubicBezTo>
                      <a:pt x="524445" y="47677"/>
                      <a:pt x="406897" y="0"/>
                      <a:pt x="262223" y="0"/>
                    </a:cubicBezTo>
                    <a:cubicBezTo>
                      <a:pt x="117548" y="0"/>
                      <a:pt x="0" y="47677"/>
                      <a:pt x="0" y="106862"/>
                    </a:cubicBezTo>
                    <a:cubicBezTo>
                      <a:pt x="0" y="121658"/>
                      <a:pt x="7398" y="136454"/>
                      <a:pt x="22194" y="149606"/>
                    </a:cubicBezTo>
                    <a:cubicBezTo>
                      <a:pt x="83024" y="175089"/>
                      <a:pt x="167691" y="190707"/>
                      <a:pt x="262223" y="190707"/>
                    </a:cubicBezTo>
                    <a:cubicBezTo>
                      <a:pt x="356754" y="190707"/>
                      <a:pt x="442244" y="175089"/>
                      <a:pt x="503073" y="149606"/>
                    </a:cubicBezTo>
                    <a:cubicBezTo>
                      <a:pt x="517047" y="136454"/>
                      <a:pt x="524445" y="121658"/>
                      <a:pt x="524445" y="106862"/>
                    </a:cubicBezTo>
                    <a:close/>
                  </a:path>
                </a:pathLst>
              </a:custGeom>
              <a:solidFill>
                <a:srgbClr val="0078D4"/>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58" name="Group 257">
              <a:extLst>
                <a:ext uri="{FF2B5EF4-FFF2-40B4-BE49-F238E27FC236}">
                  <a16:creationId xmlns:a16="http://schemas.microsoft.com/office/drawing/2014/main" id="{EB0F1A6D-1A94-4C0D-AD30-2494EA6AFBF4}"/>
                </a:ext>
              </a:extLst>
            </p:cNvPr>
            <p:cNvGrpSpPr/>
            <p:nvPr/>
          </p:nvGrpSpPr>
          <p:grpSpPr>
            <a:xfrm>
              <a:off x="5113651" y="4139326"/>
              <a:ext cx="494558" cy="219646"/>
              <a:chOff x="5522126" y="5015614"/>
              <a:chExt cx="494558" cy="219646"/>
            </a:xfrm>
          </p:grpSpPr>
          <p:sp>
            <p:nvSpPr>
              <p:cNvPr id="283" name="AutoShape 131">
                <a:extLst>
                  <a:ext uri="{FF2B5EF4-FFF2-40B4-BE49-F238E27FC236}">
                    <a16:creationId xmlns:a16="http://schemas.microsoft.com/office/drawing/2014/main" id="{B379CE26-4110-4DBC-B7DC-962C315D6705}"/>
                  </a:ext>
                </a:extLst>
              </p:cNvPr>
              <p:cNvSpPr>
                <a:spLocks noChangeAspect="1" noChangeArrowheads="1" noTextEdit="1"/>
              </p:cNvSpPr>
              <p:nvPr/>
            </p:nvSpPr>
            <p:spPr bwMode="auto">
              <a:xfrm>
                <a:off x="5523543" y="5015614"/>
                <a:ext cx="493141" cy="219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4" name="Rectangle 133">
                <a:extLst>
                  <a:ext uri="{FF2B5EF4-FFF2-40B4-BE49-F238E27FC236}">
                    <a16:creationId xmlns:a16="http://schemas.microsoft.com/office/drawing/2014/main" id="{162080DD-89BB-4019-8884-5FFFEA86DD25}"/>
                  </a:ext>
                </a:extLst>
              </p:cNvPr>
              <p:cNvSpPr>
                <a:spLocks noChangeArrowheads="1"/>
              </p:cNvSpPr>
              <p:nvPr/>
            </p:nvSpPr>
            <p:spPr bwMode="auto">
              <a:xfrm>
                <a:off x="5522126" y="5015614"/>
                <a:ext cx="77939" cy="77939"/>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5" name="Rectangle 134">
                <a:extLst>
                  <a:ext uri="{FF2B5EF4-FFF2-40B4-BE49-F238E27FC236}">
                    <a16:creationId xmlns:a16="http://schemas.microsoft.com/office/drawing/2014/main" id="{097DD4B1-815E-4ACB-937B-27EB64D4ABE2}"/>
                  </a:ext>
                </a:extLst>
              </p:cNvPr>
              <p:cNvSpPr>
                <a:spLocks noChangeArrowheads="1"/>
              </p:cNvSpPr>
              <p:nvPr/>
            </p:nvSpPr>
            <p:spPr bwMode="auto">
              <a:xfrm>
                <a:off x="5625572" y="5015614"/>
                <a:ext cx="77939" cy="7793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6" name="Rectangle 135">
                <a:extLst>
                  <a:ext uri="{FF2B5EF4-FFF2-40B4-BE49-F238E27FC236}">
                    <a16:creationId xmlns:a16="http://schemas.microsoft.com/office/drawing/2014/main" id="{6C127C7E-6E04-43E8-8298-DE07D2285DF2}"/>
                  </a:ext>
                </a:extLst>
              </p:cNvPr>
              <p:cNvSpPr>
                <a:spLocks noChangeArrowheads="1"/>
              </p:cNvSpPr>
              <p:nvPr/>
            </p:nvSpPr>
            <p:spPr bwMode="auto">
              <a:xfrm>
                <a:off x="5729018" y="5015614"/>
                <a:ext cx="77939" cy="77939"/>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7" name="Rectangle 136">
                <a:extLst>
                  <a:ext uri="{FF2B5EF4-FFF2-40B4-BE49-F238E27FC236}">
                    <a16:creationId xmlns:a16="http://schemas.microsoft.com/office/drawing/2014/main" id="{F999F96E-891B-43F1-B788-2078FED93A2F}"/>
                  </a:ext>
                </a:extLst>
              </p:cNvPr>
              <p:cNvSpPr>
                <a:spLocks noChangeArrowheads="1"/>
              </p:cNvSpPr>
              <p:nvPr/>
            </p:nvSpPr>
            <p:spPr bwMode="auto">
              <a:xfrm>
                <a:off x="5832465" y="5015614"/>
                <a:ext cx="77939" cy="7793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8" name="Rectangle 137">
                <a:extLst>
                  <a:ext uri="{FF2B5EF4-FFF2-40B4-BE49-F238E27FC236}">
                    <a16:creationId xmlns:a16="http://schemas.microsoft.com/office/drawing/2014/main" id="{153C1059-1489-4F50-9186-E14DB82DB12B}"/>
                  </a:ext>
                </a:extLst>
              </p:cNvPr>
              <p:cNvSpPr>
                <a:spLocks noChangeArrowheads="1"/>
              </p:cNvSpPr>
              <p:nvPr/>
            </p:nvSpPr>
            <p:spPr bwMode="auto">
              <a:xfrm>
                <a:off x="5523543" y="5120477"/>
                <a:ext cx="442126" cy="77939"/>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9" name="Freeform 138">
                <a:extLst>
                  <a:ext uri="{FF2B5EF4-FFF2-40B4-BE49-F238E27FC236}">
                    <a16:creationId xmlns:a16="http://schemas.microsoft.com/office/drawing/2014/main" id="{DD37BDD1-EB54-49EA-83D1-505250799EAC}"/>
                  </a:ext>
                </a:extLst>
              </p:cNvPr>
              <p:cNvSpPr>
                <a:spLocks/>
              </p:cNvSpPr>
              <p:nvPr/>
            </p:nvSpPr>
            <p:spPr bwMode="auto">
              <a:xfrm>
                <a:off x="5942996" y="5086468"/>
                <a:ext cx="73688" cy="147375"/>
              </a:xfrm>
              <a:custGeom>
                <a:avLst/>
                <a:gdLst>
                  <a:gd name="T0" fmla="*/ 0 w 52"/>
                  <a:gd name="T1" fmla="*/ 104 h 104"/>
                  <a:gd name="T2" fmla="*/ 52 w 52"/>
                  <a:gd name="T3" fmla="*/ 52 h 104"/>
                  <a:gd name="T4" fmla="*/ 0 w 52"/>
                  <a:gd name="T5" fmla="*/ 0 h 104"/>
                  <a:gd name="T6" fmla="*/ 0 w 52"/>
                  <a:gd name="T7" fmla="*/ 104 h 104"/>
                </a:gdLst>
                <a:ahLst/>
                <a:cxnLst>
                  <a:cxn ang="0">
                    <a:pos x="T0" y="T1"/>
                  </a:cxn>
                  <a:cxn ang="0">
                    <a:pos x="T2" y="T3"/>
                  </a:cxn>
                  <a:cxn ang="0">
                    <a:pos x="T4" y="T5"/>
                  </a:cxn>
                  <a:cxn ang="0">
                    <a:pos x="T6" y="T7"/>
                  </a:cxn>
                </a:cxnLst>
                <a:rect l="0" t="0" r="r" b="b"/>
                <a:pathLst>
                  <a:path w="52" h="104">
                    <a:moveTo>
                      <a:pt x="0" y="104"/>
                    </a:moveTo>
                    <a:lnTo>
                      <a:pt x="52" y="52"/>
                    </a:lnTo>
                    <a:lnTo>
                      <a:pt x="0" y="0"/>
                    </a:lnTo>
                    <a:lnTo>
                      <a:pt x="0" y="104"/>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91" name="Graphic 12">
              <a:extLst>
                <a:ext uri="{FF2B5EF4-FFF2-40B4-BE49-F238E27FC236}">
                  <a16:creationId xmlns:a16="http://schemas.microsoft.com/office/drawing/2014/main" id="{4B2AAE5E-7B1F-4C70-A5F2-451DE94577EE}"/>
                </a:ext>
              </a:extLst>
            </p:cNvPr>
            <p:cNvGrpSpPr/>
            <p:nvPr/>
          </p:nvGrpSpPr>
          <p:grpSpPr>
            <a:xfrm>
              <a:off x="6195240" y="4117045"/>
              <a:ext cx="413866" cy="264208"/>
              <a:chOff x="6668136" y="1819109"/>
              <a:chExt cx="605942" cy="386828"/>
            </a:xfrm>
          </p:grpSpPr>
          <p:sp>
            <p:nvSpPr>
              <p:cNvPr id="192" name="Freeform: Shape 191">
                <a:extLst>
                  <a:ext uri="{FF2B5EF4-FFF2-40B4-BE49-F238E27FC236}">
                    <a16:creationId xmlns:a16="http://schemas.microsoft.com/office/drawing/2014/main" id="{1CCAADE4-B5C7-4027-A929-1B1C10C1075C}"/>
                  </a:ext>
                </a:extLst>
              </p:cNvPr>
              <p:cNvSpPr/>
              <p:nvPr/>
            </p:nvSpPr>
            <p:spPr>
              <a:xfrm>
                <a:off x="6915067" y="1921957"/>
                <a:ext cx="359011" cy="177397"/>
              </a:xfrm>
              <a:custGeom>
                <a:avLst/>
                <a:gdLst>
                  <a:gd name="connsiteX0" fmla="*/ 322135 w 359010"/>
                  <a:gd name="connsiteY0" fmla="*/ 51823 h 177397"/>
                  <a:gd name="connsiteX1" fmla="*/ 169371 w 359010"/>
                  <a:gd name="connsiteY1" fmla="*/ 51823 h 177397"/>
                  <a:gd name="connsiteX2" fmla="*/ 88699 w 359010"/>
                  <a:gd name="connsiteY2" fmla="*/ 0 h 177397"/>
                  <a:gd name="connsiteX3" fmla="*/ 0 w 359010"/>
                  <a:gd name="connsiteY3" fmla="*/ 88699 h 177397"/>
                  <a:gd name="connsiteX4" fmla="*/ 88699 w 359010"/>
                  <a:gd name="connsiteY4" fmla="*/ 177397 h 177397"/>
                  <a:gd name="connsiteX5" fmla="*/ 169371 w 359010"/>
                  <a:gd name="connsiteY5" fmla="*/ 125574 h 177397"/>
                  <a:gd name="connsiteX6" fmla="*/ 322135 w 359010"/>
                  <a:gd name="connsiteY6" fmla="*/ 125574 h 177397"/>
                  <a:gd name="connsiteX7" fmla="*/ 359011 w 359010"/>
                  <a:gd name="connsiteY7" fmla="*/ 88699 h 177397"/>
                  <a:gd name="connsiteX8" fmla="*/ 322135 w 359010"/>
                  <a:gd name="connsiteY8" fmla="*/ 51823 h 177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9010" h="177397">
                    <a:moveTo>
                      <a:pt x="322135" y="51823"/>
                    </a:moveTo>
                    <a:lnTo>
                      <a:pt x="169371" y="51823"/>
                    </a:lnTo>
                    <a:cubicBezTo>
                      <a:pt x="155370" y="21253"/>
                      <a:pt x="124530" y="0"/>
                      <a:pt x="88699" y="0"/>
                    </a:cubicBezTo>
                    <a:cubicBezTo>
                      <a:pt x="39715" y="0"/>
                      <a:pt x="0" y="39715"/>
                      <a:pt x="0" y="88699"/>
                    </a:cubicBezTo>
                    <a:cubicBezTo>
                      <a:pt x="0" y="137682"/>
                      <a:pt x="39715" y="177397"/>
                      <a:pt x="88699" y="177397"/>
                    </a:cubicBezTo>
                    <a:cubicBezTo>
                      <a:pt x="124530" y="177397"/>
                      <a:pt x="155370" y="156144"/>
                      <a:pt x="169371" y="125574"/>
                    </a:cubicBezTo>
                    <a:lnTo>
                      <a:pt x="322135" y="125574"/>
                    </a:lnTo>
                    <a:cubicBezTo>
                      <a:pt x="342503" y="125574"/>
                      <a:pt x="359011" y="109066"/>
                      <a:pt x="359011" y="88699"/>
                    </a:cubicBezTo>
                    <a:cubicBezTo>
                      <a:pt x="359011" y="68331"/>
                      <a:pt x="342503" y="51823"/>
                      <a:pt x="322135" y="51823"/>
                    </a:cubicBezTo>
                    <a:close/>
                  </a:path>
                </a:pathLst>
              </a:custGeom>
              <a:solidFill>
                <a:srgbClr val="FFFFFF"/>
              </a:solidFill>
              <a:ln w="1224"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3" name="Freeform: Shape 192">
                <a:extLst>
                  <a:ext uri="{FF2B5EF4-FFF2-40B4-BE49-F238E27FC236}">
                    <a16:creationId xmlns:a16="http://schemas.microsoft.com/office/drawing/2014/main" id="{D4C5D709-1C54-45E1-A8D9-51B33CC08DA0}"/>
                  </a:ext>
                </a:extLst>
              </p:cNvPr>
              <p:cNvSpPr/>
              <p:nvPr/>
            </p:nvSpPr>
            <p:spPr>
              <a:xfrm>
                <a:off x="6668136" y="1819109"/>
                <a:ext cx="519949" cy="386828"/>
              </a:xfrm>
              <a:custGeom>
                <a:avLst/>
                <a:gdLst>
                  <a:gd name="connsiteX0" fmla="*/ 337525 w 519949"/>
                  <a:gd name="connsiteY0" fmla="*/ 315425 h 386828"/>
                  <a:gd name="connsiteX1" fmla="*/ 215601 w 519949"/>
                  <a:gd name="connsiteY1" fmla="*/ 188584 h 386828"/>
                  <a:gd name="connsiteX2" fmla="*/ 333136 w 519949"/>
                  <a:gd name="connsiteY2" fmla="*/ 71467 h 386828"/>
                  <a:gd name="connsiteX3" fmla="*/ 441207 w 519949"/>
                  <a:gd name="connsiteY3" fmla="*/ 129153 h 386828"/>
                  <a:gd name="connsiteX4" fmla="*/ 519949 w 519949"/>
                  <a:gd name="connsiteY4" fmla="*/ 129153 h 386828"/>
                  <a:gd name="connsiteX5" fmla="*/ 335189 w 519949"/>
                  <a:gd name="connsiteY5" fmla="*/ 14 h 386828"/>
                  <a:gd name="connsiteX6" fmla="*/ 151166 w 519949"/>
                  <a:gd name="connsiteY6" fmla="*/ 141764 h 386828"/>
                  <a:gd name="connsiteX7" fmla="*/ 38375 w 519949"/>
                  <a:gd name="connsiteY7" fmla="*/ 141764 h 386828"/>
                  <a:gd name="connsiteX8" fmla="*/ 0 w 519949"/>
                  <a:gd name="connsiteY8" fmla="*/ 180140 h 386828"/>
                  <a:gd name="connsiteX9" fmla="*/ 0 w 519949"/>
                  <a:gd name="connsiteY9" fmla="*/ 202954 h 386828"/>
                  <a:gd name="connsiteX10" fmla="*/ 38375 w 519949"/>
                  <a:gd name="connsiteY10" fmla="*/ 241329 h 386828"/>
                  <a:gd name="connsiteX11" fmla="*/ 150134 w 519949"/>
                  <a:gd name="connsiteY11" fmla="*/ 241329 h 386828"/>
                  <a:gd name="connsiteX12" fmla="*/ 337525 w 519949"/>
                  <a:gd name="connsiteY12" fmla="*/ 386829 h 386828"/>
                  <a:gd name="connsiteX13" fmla="*/ 519949 w 519949"/>
                  <a:gd name="connsiteY13" fmla="*/ 257677 h 386828"/>
                  <a:gd name="connsiteX14" fmla="*/ 441207 w 519949"/>
                  <a:gd name="connsiteY14" fmla="*/ 257677 h 386828"/>
                  <a:gd name="connsiteX15" fmla="*/ 337525 w 519949"/>
                  <a:gd name="connsiteY15" fmla="*/ 315425 h 386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19949" h="386828">
                    <a:moveTo>
                      <a:pt x="337525" y="315425"/>
                    </a:moveTo>
                    <a:cubicBezTo>
                      <a:pt x="268641" y="315425"/>
                      <a:pt x="212909" y="258046"/>
                      <a:pt x="215601" y="188584"/>
                    </a:cubicBezTo>
                    <a:cubicBezTo>
                      <a:pt x="218059" y="125097"/>
                      <a:pt x="269636" y="73704"/>
                      <a:pt x="333136" y="71467"/>
                    </a:cubicBezTo>
                    <a:cubicBezTo>
                      <a:pt x="378666" y="69869"/>
                      <a:pt x="418934" y="93346"/>
                      <a:pt x="441207" y="129153"/>
                    </a:cubicBezTo>
                    <a:lnTo>
                      <a:pt x="519949" y="129153"/>
                    </a:lnTo>
                    <a:cubicBezTo>
                      <a:pt x="493153" y="53312"/>
                      <a:pt x="420323" y="-994"/>
                      <a:pt x="335189" y="14"/>
                    </a:cubicBezTo>
                    <a:cubicBezTo>
                      <a:pt x="247646" y="1046"/>
                      <a:pt x="173698" y="60982"/>
                      <a:pt x="151166" y="141764"/>
                    </a:cubicBezTo>
                    <a:lnTo>
                      <a:pt x="38375" y="141764"/>
                    </a:lnTo>
                    <a:cubicBezTo>
                      <a:pt x="17184" y="141764"/>
                      <a:pt x="0" y="158949"/>
                      <a:pt x="0" y="180140"/>
                    </a:cubicBezTo>
                    <a:lnTo>
                      <a:pt x="0" y="202954"/>
                    </a:lnTo>
                    <a:cubicBezTo>
                      <a:pt x="0" y="224145"/>
                      <a:pt x="17184" y="241329"/>
                      <a:pt x="38375" y="241329"/>
                    </a:cubicBezTo>
                    <a:lnTo>
                      <a:pt x="150134" y="241329"/>
                    </a:lnTo>
                    <a:cubicBezTo>
                      <a:pt x="171510" y="324877"/>
                      <a:pt x="247412" y="386829"/>
                      <a:pt x="337525" y="386829"/>
                    </a:cubicBezTo>
                    <a:cubicBezTo>
                      <a:pt x="421651" y="386829"/>
                      <a:pt x="493399" y="332830"/>
                      <a:pt x="519949" y="257677"/>
                    </a:cubicBezTo>
                    <a:lnTo>
                      <a:pt x="441207" y="257677"/>
                    </a:lnTo>
                    <a:cubicBezTo>
                      <a:pt x="419659" y="292316"/>
                      <a:pt x="381247" y="315425"/>
                      <a:pt x="337525" y="315425"/>
                    </a:cubicBezTo>
                    <a:close/>
                  </a:path>
                </a:pathLst>
              </a:custGeom>
              <a:solidFill>
                <a:schemeClr val="accent3"/>
              </a:solidFill>
              <a:ln w="1224"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59" name="Group 258">
              <a:extLst>
                <a:ext uri="{FF2B5EF4-FFF2-40B4-BE49-F238E27FC236}">
                  <a16:creationId xmlns:a16="http://schemas.microsoft.com/office/drawing/2014/main" id="{1D7537CD-7BDD-4165-A2FE-94643AC7407F}"/>
                </a:ext>
              </a:extLst>
            </p:cNvPr>
            <p:cNvGrpSpPr/>
            <p:nvPr/>
          </p:nvGrpSpPr>
          <p:grpSpPr>
            <a:xfrm>
              <a:off x="7333258" y="4067837"/>
              <a:ext cx="395430" cy="362625"/>
              <a:chOff x="8058210" y="4944318"/>
              <a:chExt cx="395430" cy="362625"/>
            </a:xfrm>
          </p:grpSpPr>
          <p:sp>
            <p:nvSpPr>
              <p:cNvPr id="275" name="Freeform: Shape 274">
                <a:extLst>
                  <a:ext uri="{FF2B5EF4-FFF2-40B4-BE49-F238E27FC236}">
                    <a16:creationId xmlns:a16="http://schemas.microsoft.com/office/drawing/2014/main" id="{6567D4A8-B7E7-498A-BFD2-1F350D6E9883}"/>
                  </a:ext>
                </a:extLst>
              </p:cNvPr>
              <p:cNvSpPr/>
              <p:nvPr/>
            </p:nvSpPr>
            <p:spPr>
              <a:xfrm>
                <a:off x="8306131" y="5128287"/>
                <a:ext cx="147509" cy="73754"/>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chemeClr val="bg1"/>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6" name="Freeform: Shape 275">
                <a:extLst>
                  <a:ext uri="{FF2B5EF4-FFF2-40B4-BE49-F238E27FC236}">
                    <a16:creationId xmlns:a16="http://schemas.microsoft.com/office/drawing/2014/main" id="{723EFE3A-74B7-4E2F-827D-350095601B93}"/>
                  </a:ext>
                </a:extLst>
              </p:cNvPr>
              <p:cNvSpPr/>
              <p:nvPr/>
            </p:nvSpPr>
            <p:spPr>
              <a:xfrm>
                <a:off x="8338239" y="5027164"/>
                <a:ext cx="81949" cy="81949"/>
              </a:xfrm>
              <a:custGeom>
                <a:avLst/>
                <a:gdLst>
                  <a:gd name="connsiteX0" fmla="*/ 102398 w 101142"/>
                  <a:gd name="connsiteY0" fmla="*/ 52195 h 101141"/>
                  <a:gd name="connsiteX1" fmla="*/ 52196 w 101142"/>
                  <a:gd name="connsiteY1" fmla="*/ 102397 h 101141"/>
                  <a:gd name="connsiteX2" fmla="*/ 1994 w 101142"/>
                  <a:gd name="connsiteY2" fmla="*/ 52195 h 101141"/>
                  <a:gd name="connsiteX3" fmla="*/ 52196 w 101142"/>
                  <a:gd name="connsiteY3" fmla="*/ 1994 h 101141"/>
                  <a:gd name="connsiteX4" fmla="*/ 102398 w 101142"/>
                  <a:gd name="connsiteY4" fmla="*/ 52195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5"/>
                    </a:moveTo>
                    <a:cubicBezTo>
                      <a:pt x="102398" y="79981"/>
                      <a:pt x="79896" y="102397"/>
                      <a:pt x="52196" y="102397"/>
                    </a:cubicBezTo>
                    <a:cubicBezTo>
                      <a:pt x="24495" y="102397"/>
                      <a:pt x="1994" y="79896"/>
                      <a:pt x="1994" y="52195"/>
                    </a:cubicBezTo>
                    <a:cubicBezTo>
                      <a:pt x="1994" y="24495"/>
                      <a:pt x="24495" y="1994"/>
                      <a:pt x="52196" y="1994"/>
                    </a:cubicBezTo>
                    <a:cubicBezTo>
                      <a:pt x="79896" y="1994"/>
                      <a:pt x="102398" y="24495"/>
                      <a:pt x="102398" y="52195"/>
                    </a:cubicBezTo>
                    <a:close/>
                  </a:path>
                </a:pathLst>
              </a:custGeom>
              <a:solidFill>
                <a:schemeClr val="bg1"/>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7" name="Freeform: Shape 276">
                <a:extLst>
                  <a:ext uri="{FF2B5EF4-FFF2-40B4-BE49-F238E27FC236}">
                    <a16:creationId xmlns:a16="http://schemas.microsoft.com/office/drawing/2014/main" id="{E8ABD1DE-426F-457C-9EA2-66CB3CC45E95}"/>
                  </a:ext>
                </a:extLst>
              </p:cNvPr>
              <p:cNvSpPr/>
              <p:nvPr/>
            </p:nvSpPr>
            <p:spPr>
              <a:xfrm>
                <a:off x="8181822" y="5045410"/>
                <a:ext cx="147509" cy="73754"/>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chemeClr val="accent3"/>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8" name="Freeform: Shape 277">
                <a:extLst>
                  <a:ext uri="{FF2B5EF4-FFF2-40B4-BE49-F238E27FC236}">
                    <a16:creationId xmlns:a16="http://schemas.microsoft.com/office/drawing/2014/main" id="{1BB936E0-4CCA-4A6D-9A68-0212ABCD5B79}"/>
                  </a:ext>
                </a:extLst>
              </p:cNvPr>
              <p:cNvSpPr/>
              <p:nvPr/>
            </p:nvSpPr>
            <p:spPr>
              <a:xfrm>
                <a:off x="8213938" y="4944318"/>
                <a:ext cx="81949" cy="81949"/>
              </a:xfrm>
              <a:custGeom>
                <a:avLst/>
                <a:gdLst>
                  <a:gd name="connsiteX0" fmla="*/ 102398 w 101142"/>
                  <a:gd name="connsiteY0" fmla="*/ 52196 h 101141"/>
                  <a:gd name="connsiteX1" fmla="*/ 52196 w 101142"/>
                  <a:gd name="connsiteY1" fmla="*/ 102397 h 101141"/>
                  <a:gd name="connsiteX2" fmla="*/ 1994 w 101142"/>
                  <a:gd name="connsiteY2" fmla="*/ 52196 h 101141"/>
                  <a:gd name="connsiteX3" fmla="*/ 52111 w 101142"/>
                  <a:gd name="connsiteY3" fmla="*/ 1994 h 101141"/>
                  <a:gd name="connsiteX4" fmla="*/ 102398 w 101142"/>
                  <a:gd name="connsiteY4" fmla="*/ 52196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6"/>
                    </a:moveTo>
                    <a:cubicBezTo>
                      <a:pt x="102398" y="79982"/>
                      <a:pt x="79896" y="102397"/>
                      <a:pt x="52196" y="102397"/>
                    </a:cubicBezTo>
                    <a:cubicBezTo>
                      <a:pt x="24496" y="102397"/>
                      <a:pt x="1994" y="79896"/>
                      <a:pt x="1994" y="52196"/>
                    </a:cubicBezTo>
                    <a:cubicBezTo>
                      <a:pt x="1994" y="24495"/>
                      <a:pt x="24410" y="1994"/>
                      <a:pt x="52111" y="1994"/>
                    </a:cubicBezTo>
                    <a:cubicBezTo>
                      <a:pt x="79812" y="1994"/>
                      <a:pt x="102398" y="24495"/>
                      <a:pt x="102398" y="52196"/>
                    </a:cubicBezTo>
                    <a:close/>
                  </a:path>
                </a:pathLst>
              </a:custGeom>
              <a:solidFill>
                <a:schemeClr val="accent3"/>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9" name="Freeform: Shape 278">
                <a:extLst>
                  <a:ext uri="{FF2B5EF4-FFF2-40B4-BE49-F238E27FC236}">
                    <a16:creationId xmlns:a16="http://schemas.microsoft.com/office/drawing/2014/main" id="{951FD683-B294-4BE4-AFC7-3346ACA490AB}"/>
                  </a:ext>
                </a:extLst>
              </p:cNvPr>
              <p:cNvSpPr/>
              <p:nvPr/>
            </p:nvSpPr>
            <p:spPr>
              <a:xfrm>
                <a:off x="8181822" y="5233189"/>
                <a:ext cx="147509" cy="73754"/>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chemeClr val="bg1"/>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0" name="Freeform: Shape 279">
                <a:extLst>
                  <a:ext uri="{FF2B5EF4-FFF2-40B4-BE49-F238E27FC236}">
                    <a16:creationId xmlns:a16="http://schemas.microsoft.com/office/drawing/2014/main" id="{FC1B631C-6FF0-4971-9C1B-C8BD8222AACB}"/>
                  </a:ext>
                </a:extLst>
              </p:cNvPr>
              <p:cNvSpPr/>
              <p:nvPr/>
            </p:nvSpPr>
            <p:spPr>
              <a:xfrm>
                <a:off x="8213938" y="5132128"/>
                <a:ext cx="81949" cy="81949"/>
              </a:xfrm>
              <a:custGeom>
                <a:avLst/>
                <a:gdLst>
                  <a:gd name="connsiteX0" fmla="*/ 102398 w 101142"/>
                  <a:gd name="connsiteY0" fmla="*/ 52196 h 101141"/>
                  <a:gd name="connsiteX1" fmla="*/ 52196 w 101142"/>
                  <a:gd name="connsiteY1" fmla="*/ 102398 h 101141"/>
                  <a:gd name="connsiteX2" fmla="*/ 1994 w 101142"/>
                  <a:gd name="connsiteY2" fmla="*/ 52196 h 101141"/>
                  <a:gd name="connsiteX3" fmla="*/ 52196 w 101142"/>
                  <a:gd name="connsiteY3" fmla="*/ 1994 h 101141"/>
                  <a:gd name="connsiteX4" fmla="*/ 102398 w 101142"/>
                  <a:gd name="connsiteY4" fmla="*/ 52196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6"/>
                    </a:moveTo>
                    <a:cubicBezTo>
                      <a:pt x="102398" y="79982"/>
                      <a:pt x="79896" y="102398"/>
                      <a:pt x="52196" y="102398"/>
                    </a:cubicBezTo>
                    <a:cubicBezTo>
                      <a:pt x="24496" y="102398"/>
                      <a:pt x="1994" y="79896"/>
                      <a:pt x="1994" y="52196"/>
                    </a:cubicBezTo>
                    <a:cubicBezTo>
                      <a:pt x="1994" y="24496"/>
                      <a:pt x="24496" y="1994"/>
                      <a:pt x="52196" y="1994"/>
                    </a:cubicBezTo>
                    <a:cubicBezTo>
                      <a:pt x="79896" y="1994"/>
                      <a:pt x="102398" y="24410"/>
                      <a:pt x="102398" y="52196"/>
                    </a:cubicBezTo>
                    <a:close/>
                  </a:path>
                </a:pathLst>
              </a:custGeom>
              <a:solidFill>
                <a:schemeClr val="bg1"/>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1" name="Freeform: Shape 280">
                <a:extLst>
                  <a:ext uri="{FF2B5EF4-FFF2-40B4-BE49-F238E27FC236}">
                    <a16:creationId xmlns:a16="http://schemas.microsoft.com/office/drawing/2014/main" id="{1CE5B07D-CB20-4BE1-982F-0D9BCC792E52}"/>
                  </a:ext>
                </a:extLst>
              </p:cNvPr>
              <p:cNvSpPr/>
              <p:nvPr/>
            </p:nvSpPr>
            <p:spPr>
              <a:xfrm>
                <a:off x="8058210" y="5128287"/>
                <a:ext cx="147509" cy="73754"/>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chemeClr val="accent3"/>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2" name="Freeform: Shape 281">
                <a:extLst>
                  <a:ext uri="{FF2B5EF4-FFF2-40B4-BE49-F238E27FC236}">
                    <a16:creationId xmlns:a16="http://schemas.microsoft.com/office/drawing/2014/main" id="{6C495918-A79C-406A-BD9A-C835EBB9B3BC}"/>
                  </a:ext>
                </a:extLst>
              </p:cNvPr>
              <p:cNvSpPr/>
              <p:nvPr/>
            </p:nvSpPr>
            <p:spPr>
              <a:xfrm>
                <a:off x="8090326" y="5027164"/>
                <a:ext cx="81949" cy="81949"/>
              </a:xfrm>
              <a:custGeom>
                <a:avLst/>
                <a:gdLst>
                  <a:gd name="connsiteX0" fmla="*/ 102398 w 101142"/>
                  <a:gd name="connsiteY0" fmla="*/ 52195 h 101141"/>
                  <a:gd name="connsiteX1" fmla="*/ 52196 w 101142"/>
                  <a:gd name="connsiteY1" fmla="*/ 102397 h 101141"/>
                  <a:gd name="connsiteX2" fmla="*/ 1994 w 101142"/>
                  <a:gd name="connsiteY2" fmla="*/ 52195 h 101141"/>
                  <a:gd name="connsiteX3" fmla="*/ 52111 w 101142"/>
                  <a:gd name="connsiteY3" fmla="*/ 1994 h 101141"/>
                  <a:gd name="connsiteX4" fmla="*/ 102398 w 101142"/>
                  <a:gd name="connsiteY4" fmla="*/ 52195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5"/>
                    </a:moveTo>
                    <a:cubicBezTo>
                      <a:pt x="102398" y="79981"/>
                      <a:pt x="79897" y="102397"/>
                      <a:pt x="52196" y="102397"/>
                    </a:cubicBezTo>
                    <a:cubicBezTo>
                      <a:pt x="24495" y="102397"/>
                      <a:pt x="1994" y="79896"/>
                      <a:pt x="1994" y="52195"/>
                    </a:cubicBezTo>
                    <a:cubicBezTo>
                      <a:pt x="1994" y="24495"/>
                      <a:pt x="24410" y="1994"/>
                      <a:pt x="52111" y="1994"/>
                    </a:cubicBezTo>
                    <a:cubicBezTo>
                      <a:pt x="79811" y="1994"/>
                      <a:pt x="102398" y="24495"/>
                      <a:pt x="102398" y="52195"/>
                    </a:cubicBezTo>
                    <a:close/>
                  </a:path>
                </a:pathLst>
              </a:custGeom>
              <a:solidFill>
                <a:schemeClr val="accent3"/>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60" name="Group 259">
              <a:extLst>
                <a:ext uri="{FF2B5EF4-FFF2-40B4-BE49-F238E27FC236}">
                  <a16:creationId xmlns:a16="http://schemas.microsoft.com/office/drawing/2014/main" id="{E8A348B2-5067-4A0E-9781-29080325F9E0}"/>
                </a:ext>
              </a:extLst>
            </p:cNvPr>
            <p:cNvGrpSpPr/>
            <p:nvPr/>
          </p:nvGrpSpPr>
          <p:grpSpPr>
            <a:xfrm>
              <a:off x="8452841" y="4095774"/>
              <a:ext cx="363103" cy="306751"/>
              <a:chOff x="9332611" y="4972062"/>
              <a:chExt cx="363103" cy="306751"/>
            </a:xfrm>
          </p:grpSpPr>
          <p:sp>
            <p:nvSpPr>
              <p:cNvPr id="268" name="Freeform 855">
                <a:extLst>
                  <a:ext uri="{FF2B5EF4-FFF2-40B4-BE49-F238E27FC236}">
                    <a16:creationId xmlns:a16="http://schemas.microsoft.com/office/drawing/2014/main" id="{63212705-D107-4979-A531-8A67C2A9E83B}"/>
                  </a:ext>
                </a:extLst>
              </p:cNvPr>
              <p:cNvSpPr>
                <a:spLocks/>
              </p:cNvSpPr>
              <p:nvPr/>
            </p:nvSpPr>
            <p:spPr bwMode="auto">
              <a:xfrm rot="10242739" flipV="1">
                <a:off x="9369582" y="5132579"/>
                <a:ext cx="164165" cy="82897"/>
              </a:xfrm>
              <a:custGeom>
                <a:avLst/>
                <a:gdLst>
                  <a:gd name="T0" fmla="*/ 192 w 384"/>
                  <a:gd name="T1" fmla="*/ 0 h 192"/>
                  <a:gd name="T2" fmla="*/ 0 w 384"/>
                  <a:gd name="T3" fmla="*/ 192 h 192"/>
                  <a:gd name="T4" fmla="*/ 41 w 384"/>
                  <a:gd name="T5" fmla="*/ 192 h 192"/>
                  <a:gd name="T6" fmla="*/ 85 w 384"/>
                  <a:gd name="T7" fmla="*/ 85 h 192"/>
                  <a:gd name="T8" fmla="*/ 192 w 384"/>
                  <a:gd name="T9" fmla="*/ 41 h 192"/>
                  <a:gd name="T10" fmla="*/ 299 w 384"/>
                  <a:gd name="T11" fmla="*/ 85 h 192"/>
                  <a:gd name="T12" fmla="*/ 343 w 384"/>
                  <a:gd name="T13" fmla="*/ 192 h 192"/>
                  <a:gd name="T14" fmla="*/ 384 w 384"/>
                  <a:gd name="T15" fmla="*/ 192 h 192"/>
                  <a:gd name="T16" fmla="*/ 192 w 384"/>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4" h="192">
                    <a:moveTo>
                      <a:pt x="192" y="0"/>
                    </a:moveTo>
                    <a:cubicBezTo>
                      <a:pt x="86" y="0"/>
                      <a:pt x="0" y="86"/>
                      <a:pt x="0" y="192"/>
                    </a:cubicBezTo>
                    <a:cubicBezTo>
                      <a:pt x="41" y="192"/>
                      <a:pt x="41" y="192"/>
                      <a:pt x="41" y="192"/>
                    </a:cubicBezTo>
                    <a:cubicBezTo>
                      <a:pt x="41" y="152"/>
                      <a:pt x="56" y="114"/>
                      <a:pt x="85" y="85"/>
                    </a:cubicBezTo>
                    <a:cubicBezTo>
                      <a:pt x="114" y="56"/>
                      <a:pt x="152" y="41"/>
                      <a:pt x="192" y="41"/>
                    </a:cubicBezTo>
                    <a:cubicBezTo>
                      <a:pt x="232" y="41"/>
                      <a:pt x="270" y="56"/>
                      <a:pt x="299" y="85"/>
                    </a:cubicBezTo>
                    <a:cubicBezTo>
                      <a:pt x="328" y="114"/>
                      <a:pt x="343" y="152"/>
                      <a:pt x="343" y="192"/>
                    </a:cubicBezTo>
                    <a:cubicBezTo>
                      <a:pt x="384" y="192"/>
                      <a:pt x="384" y="192"/>
                      <a:pt x="384" y="192"/>
                    </a:cubicBezTo>
                    <a:cubicBezTo>
                      <a:pt x="384" y="86"/>
                      <a:pt x="298" y="0"/>
                      <a:pt x="192"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69" name="Oval 757">
                <a:extLst>
                  <a:ext uri="{FF2B5EF4-FFF2-40B4-BE49-F238E27FC236}">
                    <a16:creationId xmlns:a16="http://schemas.microsoft.com/office/drawing/2014/main" id="{A8DBDDD5-D07A-407D-AB18-52087D62C4AD}"/>
                  </a:ext>
                </a:extLst>
              </p:cNvPr>
              <p:cNvSpPr>
                <a:spLocks noChangeArrowheads="1"/>
              </p:cNvSpPr>
              <p:nvPr/>
            </p:nvSpPr>
            <p:spPr bwMode="auto">
              <a:xfrm>
                <a:off x="9332611" y="5197354"/>
                <a:ext cx="81459" cy="81459"/>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70" name="Freeform 855">
                <a:extLst>
                  <a:ext uri="{FF2B5EF4-FFF2-40B4-BE49-F238E27FC236}">
                    <a16:creationId xmlns:a16="http://schemas.microsoft.com/office/drawing/2014/main" id="{1E53B9BA-16C8-4365-A220-D4B4185BF5D2}"/>
                  </a:ext>
                </a:extLst>
              </p:cNvPr>
              <p:cNvSpPr>
                <a:spLocks/>
              </p:cNvSpPr>
              <p:nvPr/>
            </p:nvSpPr>
            <p:spPr bwMode="auto">
              <a:xfrm rot="15186172" flipV="1">
                <a:off x="9434981" y="5022187"/>
                <a:ext cx="164165" cy="82897"/>
              </a:xfrm>
              <a:custGeom>
                <a:avLst/>
                <a:gdLst>
                  <a:gd name="T0" fmla="*/ 192 w 384"/>
                  <a:gd name="T1" fmla="*/ 0 h 192"/>
                  <a:gd name="T2" fmla="*/ 0 w 384"/>
                  <a:gd name="T3" fmla="*/ 192 h 192"/>
                  <a:gd name="T4" fmla="*/ 41 w 384"/>
                  <a:gd name="T5" fmla="*/ 192 h 192"/>
                  <a:gd name="T6" fmla="*/ 85 w 384"/>
                  <a:gd name="T7" fmla="*/ 85 h 192"/>
                  <a:gd name="T8" fmla="*/ 192 w 384"/>
                  <a:gd name="T9" fmla="*/ 41 h 192"/>
                  <a:gd name="T10" fmla="*/ 299 w 384"/>
                  <a:gd name="T11" fmla="*/ 85 h 192"/>
                  <a:gd name="T12" fmla="*/ 343 w 384"/>
                  <a:gd name="T13" fmla="*/ 192 h 192"/>
                  <a:gd name="T14" fmla="*/ 384 w 384"/>
                  <a:gd name="T15" fmla="*/ 192 h 192"/>
                  <a:gd name="T16" fmla="*/ 192 w 384"/>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4" h="192">
                    <a:moveTo>
                      <a:pt x="192" y="0"/>
                    </a:moveTo>
                    <a:cubicBezTo>
                      <a:pt x="86" y="0"/>
                      <a:pt x="0" y="86"/>
                      <a:pt x="0" y="192"/>
                    </a:cubicBezTo>
                    <a:cubicBezTo>
                      <a:pt x="41" y="192"/>
                      <a:pt x="41" y="192"/>
                      <a:pt x="41" y="192"/>
                    </a:cubicBezTo>
                    <a:cubicBezTo>
                      <a:pt x="41" y="152"/>
                      <a:pt x="56" y="114"/>
                      <a:pt x="85" y="85"/>
                    </a:cubicBezTo>
                    <a:cubicBezTo>
                      <a:pt x="114" y="56"/>
                      <a:pt x="152" y="41"/>
                      <a:pt x="192" y="41"/>
                    </a:cubicBezTo>
                    <a:cubicBezTo>
                      <a:pt x="232" y="41"/>
                      <a:pt x="270" y="56"/>
                      <a:pt x="299" y="85"/>
                    </a:cubicBezTo>
                    <a:cubicBezTo>
                      <a:pt x="328" y="114"/>
                      <a:pt x="343" y="152"/>
                      <a:pt x="343" y="192"/>
                    </a:cubicBezTo>
                    <a:cubicBezTo>
                      <a:pt x="384" y="192"/>
                      <a:pt x="384" y="192"/>
                      <a:pt x="384" y="192"/>
                    </a:cubicBezTo>
                    <a:cubicBezTo>
                      <a:pt x="384" y="86"/>
                      <a:pt x="298" y="0"/>
                      <a:pt x="192"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71" name="Oval 757">
                <a:extLst>
                  <a:ext uri="{FF2B5EF4-FFF2-40B4-BE49-F238E27FC236}">
                    <a16:creationId xmlns:a16="http://schemas.microsoft.com/office/drawing/2014/main" id="{D19C2600-4E38-4AB6-98EE-88F2A2A075D5}"/>
                  </a:ext>
                </a:extLst>
              </p:cNvPr>
              <p:cNvSpPr>
                <a:spLocks noChangeArrowheads="1"/>
              </p:cNvSpPr>
              <p:nvPr/>
            </p:nvSpPr>
            <p:spPr bwMode="auto">
              <a:xfrm rot="4943433">
                <a:off x="9412184" y="4972062"/>
                <a:ext cx="81459" cy="81459"/>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72" name="Freeform 855">
                <a:extLst>
                  <a:ext uri="{FF2B5EF4-FFF2-40B4-BE49-F238E27FC236}">
                    <a16:creationId xmlns:a16="http://schemas.microsoft.com/office/drawing/2014/main" id="{9D70FB94-905F-4587-8449-C365538F687A}"/>
                  </a:ext>
                </a:extLst>
              </p:cNvPr>
              <p:cNvSpPr>
                <a:spLocks/>
              </p:cNvSpPr>
              <p:nvPr/>
            </p:nvSpPr>
            <p:spPr bwMode="auto">
              <a:xfrm rot="1131571" flipV="1">
                <a:off x="9479573" y="5162870"/>
                <a:ext cx="164165" cy="82897"/>
              </a:xfrm>
              <a:custGeom>
                <a:avLst/>
                <a:gdLst>
                  <a:gd name="T0" fmla="*/ 192 w 384"/>
                  <a:gd name="T1" fmla="*/ 0 h 192"/>
                  <a:gd name="T2" fmla="*/ 0 w 384"/>
                  <a:gd name="T3" fmla="*/ 192 h 192"/>
                  <a:gd name="T4" fmla="*/ 41 w 384"/>
                  <a:gd name="T5" fmla="*/ 192 h 192"/>
                  <a:gd name="T6" fmla="*/ 85 w 384"/>
                  <a:gd name="T7" fmla="*/ 85 h 192"/>
                  <a:gd name="T8" fmla="*/ 192 w 384"/>
                  <a:gd name="T9" fmla="*/ 41 h 192"/>
                  <a:gd name="T10" fmla="*/ 299 w 384"/>
                  <a:gd name="T11" fmla="*/ 85 h 192"/>
                  <a:gd name="T12" fmla="*/ 343 w 384"/>
                  <a:gd name="T13" fmla="*/ 192 h 192"/>
                  <a:gd name="T14" fmla="*/ 384 w 384"/>
                  <a:gd name="T15" fmla="*/ 192 h 192"/>
                  <a:gd name="T16" fmla="*/ 192 w 384"/>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4" h="192">
                    <a:moveTo>
                      <a:pt x="192" y="0"/>
                    </a:moveTo>
                    <a:cubicBezTo>
                      <a:pt x="86" y="0"/>
                      <a:pt x="0" y="86"/>
                      <a:pt x="0" y="192"/>
                    </a:cubicBezTo>
                    <a:cubicBezTo>
                      <a:pt x="41" y="192"/>
                      <a:pt x="41" y="192"/>
                      <a:pt x="41" y="192"/>
                    </a:cubicBezTo>
                    <a:cubicBezTo>
                      <a:pt x="41" y="152"/>
                      <a:pt x="56" y="114"/>
                      <a:pt x="85" y="85"/>
                    </a:cubicBezTo>
                    <a:cubicBezTo>
                      <a:pt x="114" y="56"/>
                      <a:pt x="152" y="41"/>
                      <a:pt x="192" y="41"/>
                    </a:cubicBezTo>
                    <a:cubicBezTo>
                      <a:pt x="232" y="41"/>
                      <a:pt x="270" y="56"/>
                      <a:pt x="299" y="85"/>
                    </a:cubicBezTo>
                    <a:cubicBezTo>
                      <a:pt x="328" y="114"/>
                      <a:pt x="343" y="152"/>
                      <a:pt x="343" y="192"/>
                    </a:cubicBezTo>
                    <a:cubicBezTo>
                      <a:pt x="384" y="192"/>
                      <a:pt x="384" y="192"/>
                      <a:pt x="384" y="192"/>
                    </a:cubicBezTo>
                    <a:cubicBezTo>
                      <a:pt x="384" y="86"/>
                      <a:pt x="298" y="0"/>
                      <a:pt x="192"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73" name="Oval 757">
                <a:extLst>
                  <a:ext uri="{FF2B5EF4-FFF2-40B4-BE49-F238E27FC236}">
                    <a16:creationId xmlns:a16="http://schemas.microsoft.com/office/drawing/2014/main" id="{5B7603C7-F079-4D2A-98CC-D89C9B030847}"/>
                  </a:ext>
                </a:extLst>
              </p:cNvPr>
              <p:cNvSpPr>
                <a:spLocks noChangeArrowheads="1"/>
              </p:cNvSpPr>
              <p:nvPr/>
            </p:nvSpPr>
            <p:spPr bwMode="auto">
              <a:xfrm rot="4943433">
                <a:off x="9614255" y="5146328"/>
                <a:ext cx="81459" cy="81459"/>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74" name="Oval 757">
                <a:extLst>
                  <a:ext uri="{FF2B5EF4-FFF2-40B4-BE49-F238E27FC236}">
                    <a16:creationId xmlns:a16="http://schemas.microsoft.com/office/drawing/2014/main" id="{9B3FE542-CCBA-4210-A31B-0DA267361A59}"/>
                  </a:ext>
                </a:extLst>
              </p:cNvPr>
              <p:cNvSpPr>
                <a:spLocks noChangeArrowheads="1"/>
              </p:cNvSpPr>
              <p:nvPr/>
            </p:nvSpPr>
            <p:spPr bwMode="auto">
              <a:xfrm>
                <a:off x="9432399" y="5075906"/>
                <a:ext cx="145899" cy="145899"/>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sp>
          <p:nvSpPr>
            <p:cNvPr id="103" name="Rectangle 102">
              <a:extLst>
                <a:ext uri="{FF2B5EF4-FFF2-40B4-BE49-F238E27FC236}">
                  <a16:creationId xmlns:a16="http://schemas.microsoft.com/office/drawing/2014/main" id="{AC7D6E99-53AF-42D9-9B97-271D84211CB9}"/>
                </a:ext>
              </a:extLst>
            </p:cNvPr>
            <p:cNvSpPr/>
            <p:nvPr/>
          </p:nvSpPr>
          <p:spPr bwMode="auto">
            <a:xfrm>
              <a:off x="10294638" y="3812060"/>
              <a:ext cx="1115445" cy="1499446"/>
            </a:xfrm>
            <a:prstGeom prst="rect">
              <a:avLst/>
            </a:prstGeom>
            <a:solidFill>
              <a:schemeClr val="tx1"/>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0" rIns="9144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Extensible</a:t>
              </a:r>
            </a:p>
          </p:txBody>
        </p:sp>
        <p:grpSp>
          <p:nvGrpSpPr>
            <p:cNvPr id="256" name="Group 255">
              <a:extLst>
                <a:ext uri="{FF2B5EF4-FFF2-40B4-BE49-F238E27FC236}">
                  <a16:creationId xmlns:a16="http://schemas.microsoft.com/office/drawing/2014/main" id="{F30E38E0-2047-42B7-ADB8-14A253190680}"/>
                </a:ext>
              </a:extLst>
            </p:cNvPr>
            <p:cNvGrpSpPr/>
            <p:nvPr/>
          </p:nvGrpSpPr>
          <p:grpSpPr>
            <a:xfrm>
              <a:off x="10717617" y="4115949"/>
              <a:ext cx="269485" cy="266401"/>
              <a:chOff x="10615894" y="4992237"/>
              <a:chExt cx="269485" cy="266401"/>
            </a:xfrm>
          </p:grpSpPr>
          <p:sp>
            <p:nvSpPr>
              <p:cNvPr id="305" name="Freeform: Shape 304">
                <a:extLst>
                  <a:ext uri="{FF2B5EF4-FFF2-40B4-BE49-F238E27FC236}">
                    <a16:creationId xmlns:a16="http://schemas.microsoft.com/office/drawing/2014/main" id="{A7E4D525-CF87-4717-AD9B-743B38A87C7F}"/>
                  </a:ext>
                </a:extLst>
              </p:cNvPr>
              <p:cNvSpPr/>
              <p:nvPr/>
            </p:nvSpPr>
            <p:spPr>
              <a:xfrm>
                <a:off x="10747879" y="5041638"/>
                <a:ext cx="93474" cy="88800"/>
              </a:xfrm>
              <a:custGeom>
                <a:avLst/>
                <a:gdLst>
                  <a:gd name="connsiteX0" fmla="*/ 144342 w 143125"/>
                  <a:gd name="connsiteY0" fmla="*/ 80293 h 135969"/>
                  <a:gd name="connsiteX1" fmla="*/ 81796 w 143125"/>
                  <a:gd name="connsiteY1" fmla="*/ 136971 h 135969"/>
                  <a:gd name="connsiteX2" fmla="*/ 43295 w 143125"/>
                  <a:gd name="connsiteY2" fmla="*/ 99186 h 135969"/>
                  <a:gd name="connsiteX3" fmla="*/ 72135 w 143125"/>
                  <a:gd name="connsiteY3" fmla="*/ 66124 h 135969"/>
                  <a:gd name="connsiteX4" fmla="*/ 72135 w 143125"/>
                  <a:gd name="connsiteY4" fmla="*/ 51954 h 135969"/>
                  <a:gd name="connsiteX5" fmla="*/ 72135 w 143125"/>
                  <a:gd name="connsiteY5" fmla="*/ 51954 h 135969"/>
                  <a:gd name="connsiteX6" fmla="*/ 52885 w 143125"/>
                  <a:gd name="connsiteY6" fmla="*/ 51954 h 135969"/>
                  <a:gd name="connsiteX7" fmla="*/ 24045 w 143125"/>
                  <a:gd name="connsiteY7" fmla="*/ 80293 h 135969"/>
                  <a:gd name="connsiteX8" fmla="*/ 0 w 143125"/>
                  <a:gd name="connsiteY8" fmla="*/ 56678 h 135969"/>
                  <a:gd name="connsiteX9" fmla="*/ 62546 w 143125"/>
                  <a:gd name="connsiteY9" fmla="*/ 0 h 135969"/>
                  <a:gd name="connsiteX10" fmla="*/ 144342 w 143125"/>
                  <a:gd name="connsiteY10" fmla="*/ 80293 h 135969"/>
                  <a:gd name="connsiteX11" fmla="*/ 144342 w 143125"/>
                  <a:gd name="connsiteY11" fmla="*/ 80293 h 13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3125" h="135969">
                    <a:moveTo>
                      <a:pt x="144342" y="80293"/>
                    </a:moveTo>
                    <a:cubicBezTo>
                      <a:pt x="81796" y="136971"/>
                      <a:pt x="81796" y="136971"/>
                      <a:pt x="81796" y="136971"/>
                    </a:cubicBezTo>
                    <a:cubicBezTo>
                      <a:pt x="43295" y="99186"/>
                      <a:pt x="43295" y="99186"/>
                      <a:pt x="43295" y="99186"/>
                    </a:cubicBezTo>
                    <a:cubicBezTo>
                      <a:pt x="72135" y="66124"/>
                      <a:pt x="72135" y="66124"/>
                      <a:pt x="72135" y="66124"/>
                    </a:cubicBezTo>
                    <a:cubicBezTo>
                      <a:pt x="76930" y="61401"/>
                      <a:pt x="76930" y="56678"/>
                      <a:pt x="72135" y="51954"/>
                    </a:cubicBezTo>
                    <a:lnTo>
                      <a:pt x="72135" y="51954"/>
                    </a:lnTo>
                    <a:cubicBezTo>
                      <a:pt x="67341" y="47231"/>
                      <a:pt x="57680" y="47231"/>
                      <a:pt x="52885" y="51954"/>
                    </a:cubicBezTo>
                    <a:cubicBezTo>
                      <a:pt x="24045" y="80293"/>
                      <a:pt x="24045" y="80293"/>
                      <a:pt x="24045" y="80293"/>
                    </a:cubicBezTo>
                    <a:cubicBezTo>
                      <a:pt x="0" y="56678"/>
                      <a:pt x="0" y="56678"/>
                      <a:pt x="0" y="56678"/>
                    </a:cubicBezTo>
                    <a:cubicBezTo>
                      <a:pt x="62546" y="0"/>
                      <a:pt x="62546" y="0"/>
                      <a:pt x="62546" y="0"/>
                    </a:cubicBezTo>
                    <a:cubicBezTo>
                      <a:pt x="144342" y="80293"/>
                      <a:pt x="144342" y="80293"/>
                      <a:pt x="144342" y="80293"/>
                    </a:cubicBezTo>
                    <a:lnTo>
                      <a:pt x="144342" y="80293"/>
                    </a:lnTo>
                    <a:close/>
                  </a:path>
                </a:pathLst>
              </a:custGeom>
              <a:solidFill>
                <a:schemeClr val="bg1"/>
              </a:solidFill>
              <a:ln w="432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06" name="Freeform: Shape 305">
                <a:extLst>
                  <a:ext uri="{FF2B5EF4-FFF2-40B4-BE49-F238E27FC236}">
                    <a16:creationId xmlns:a16="http://schemas.microsoft.com/office/drawing/2014/main" id="{619EFA80-E25D-4AEA-A5F4-9D07E9E14422}"/>
                  </a:ext>
                </a:extLst>
              </p:cNvPr>
              <p:cNvSpPr/>
              <p:nvPr/>
            </p:nvSpPr>
            <p:spPr>
              <a:xfrm>
                <a:off x="10622156" y="5124923"/>
                <a:ext cx="130863" cy="130863"/>
              </a:xfrm>
              <a:custGeom>
                <a:avLst/>
                <a:gdLst>
                  <a:gd name="connsiteX0" fmla="*/ 206888 w 200375"/>
                  <a:gd name="connsiteY0" fmla="*/ 80293 h 200375"/>
                  <a:gd name="connsiteX1" fmla="*/ 163592 w 200375"/>
                  <a:gd name="connsiteY1" fmla="*/ 37785 h 200375"/>
                  <a:gd name="connsiteX2" fmla="*/ 91457 w 200375"/>
                  <a:gd name="connsiteY2" fmla="*/ 108632 h 200375"/>
                  <a:gd name="connsiteX3" fmla="*/ 72207 w 200375"/>
                  <a:gd name="connsiteY3" fmla="*/ 108632 h 200375"/>
                  <a:gd name="connsiteX4" fmla="*/ 72207 w 200375"/>
                  <a:gd name="connsiteY4" fmla="*/ 108632 h 200375"/>
                  <a:gd name="connsiteX5" fmla="*/ 72207 w 200375"/>
                  <a:gd name="connsiteY5" fmla="*/ 94463 h 200375"/>
                  <a:gd name="connsiteX6" fmla="*/ 149208 w 200375"/>
                  <a:gd name="connsiteY6" fmla="*/ 18893 h 200375"/>
                  <a:gd name="connsiteX7" fmla="*/ 125163 w 200375"/>
                  <a:gd name="connsiteY7" fmla="*/ 0 h 200375"/>
                  <a:gd name="connsiteX8" fmla="*/ 33706 w 200375"/>
                  <a:gd name="connsiteY8" fmla="*/ 89811 h 200375"/>
                  <a:gd name="connsiteX9" fmla="*/ 0 w 200375"/>
                  <a:gd name="connsiteY9" fmla="*/ 203166 h 200375"/>
                  <a:gd name="connsiteX10" fmla="*/ 115502 w 200375"/>
                  <a:gd name="connsiteY10" fmla="*/ 170104 h 200375"/>
                  <a:gd name="connsiteX11" fmla="*/ 206888 w 200375"/>
                  <a:gd name="connsiteY11" fmla="*/ 80293 h 200375"/>
                  <a:gd name="connsiteX12" fmla="*/ 206888 w 200375"/>
                  <a:gd name="connsiteY12" fmla="*/ 80293 h 200375"/>
                  <a:gd name="connsiteX13" fmla="*/ 206888 w 200375"/>
                  <a:gd name="connsiteY13" fmla="*/ 80293 h 200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0375" h="200375">
                    <a:moveTo>
                      <a:pt x="206888" y="80293"/>
                    </a:moveTo>
                    <a:cubicBezTo>
                      <a:pt x="163592" y="37785"/>
                      <a:pt x="163592" y="37785"/>
                      <a:pt x="163592" y="37785"/>
                    </a:cubicBezTo>
                    <a:cubicBezTo>
                      <a:pt x="91457" y="108632"/>
                      <a:pt x="91457" y="108632"/>
                      <a:pt x="91457" y="108632"/>
                    </a:cubicBezTo>
                    <a:cubicBezTo>
                      <a:pt x="86663" y="113355"/>
                      <a:pt x="77002" y="113355"/>
                      <a:pt x="72207" y="108632"/>
                    </a:cubicBezTo>
                    <a:lnTo>
                      <a:pt x="72207" y="108632"/>
                    </a:lnTo>
                    <a:cubicBezTo>
                      <a:pt x="67412" y="103909"/>
                      <a:pt x="67412" y="99186"/>
                      <a:pt x="72207" y="94463"/>
                    </a:cubicBezTo>
                    <a:cubicBezTo>
                      <a:pt x="149208" y="18893"/>
                      <a:pt x="149208" y="18893"/>
                      <a:pt x="149208" y="18893"/>
                    </a:cubicBezTo>
                    <a:cubicBezTo>
                      <a:pt x="125163" y="0"/>
                      <a:pt x="125163" y="0"/>
                      <a:pt x="125163" y="0"/>
                    </a:cubicBezTo>
                    <a:cubicBezTo>
                      <a:pt x="33706" y="89811"/>
                      <a:pt x="33706" y="89811"/>
                      <a:pt x="33706" y="89811"/>
                    </a:cubicBezTo>
                    <a:cubicBezTo>
                      <a:pt x="0" y="203166"/>
                      <a:pt x="0" y="203166"/>
                      <a:pt x="0" y="203166"/>
                    </a:cubicBezTo>
                    <a:cubicBezTo>
                      <a:pt x="115502" y="170104"/>
                      <a:pt x="115502" y="170104"/>
                      <a:pt x="115502" y="170104"/>
                    </a:cubicBezTo>
                    <a:lnTo>
                      <a:pt x="206888" y="80293"/>
                    </a:lnTo>
                    <a:lnTo>
                      <a:pt x="206888" y="80293"/>
                    </a:lnTo>
                    <a:lnTo>
                      <a:pt x="206888" y="80293"/>
                    </a:lnTo>
                    <a:close/>
                  </a:path>
                </a:pathLst>
              </a:custGeom>
              <a:solidFill>
                <a:schemeClr val="bg1"/>
              </a:solidFill>
              <a:ln w="432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07" name="Freeform: Shape 306">
                <a:extLst>
                  <a:ext uri="{FF2B5EF4-FFF2-40B4-BE49-F238E27FC236}">
                    <a16:creationId xmlns:a16="http://schemas.microsoft.com/office/drawing/2014/main" id="{0A3D8F6C-0B5F-4B93-AE4A-AF2BB61FEA0C}"/>
                  </a:ext>
                </a:extLst>
              </p:cNvPr>
              <p:cNvSpPr/>
              <p:nvPr/>
            </p:nvSpPr>
            <p:spPr>
              <a:xfrm>
                <a:off x="10801253" y="4992237"/>
                <a:ext cx="84126" cy="88800"/>
              </a:xfrm>
              <a:custGeom>
                <a:avLst/>
                <a:gdLst>
                  <a:gd name="connsiteX0" fmla="*/ 81868 w 128812"/>
                  <a:gd name="connsiteY0" fmla="*/ 137042 h 135969"/>
                  <a:gd name="connsiteX1" fmla="*/ 134824 w 128812"/>
                  <a:gd name="connsiteY1" fmla="*/ 80365 h 135969"/>
                  <a:gd name="connsiteX2" fmla="*/ 52956 w 128812"/>
                  <a:gd name="connsiteY2" fmla="*/ 0 h 135969"/>
                  <a:gd name="connsiteX3" fmla="*/ 0 w 128812"/>
                  <a:gd name="connsiteY3" fmla="*/ 56678 h 135969"/>
                  <a:gd name="connsiteX4" fmla="*/ 81868 w 128812"/>
                  <a:gd name="connsiteY4" fmla="*/ 137042 h 135969"/>
                  <a:gd name="connsiteX5" fmla="*/ 81868 w 128812"/>
                  <a:gd name="connsiteY5" fmla="*/ 137042 h 135969"/>
                  <a:gd name="connsiteX6" fmla="*/ 81868 w 128812"/>
                  <a:gd name="connsiteY6" fmla="*/ 137042 h 13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812" h="135969">
                    <a:moveTo>
                      <a:pt x="81868" y="137042"/>
                    </a:moveTo>
                    <a:cubicBezTo>
                      <a:pt x="134824" y="80365"/>
                      <a:pt x="134824" y="80365"/>
                      <a:pt x="134824" y="80365"/>
                    </a:cubicBezTo>
                    <a:cubicBezTo>
                      <a:pt x="52956" y="0"/>
                      <a:pt x="52956" y="0"/>
                      <a:pt x="52956" y="0"/>
                    </a:cubicBezTo>
                    <a:cubicBezTo>
                      <a:pt x="0" y="56678"/>
                      <a:pt x="0" y="56678"/>
                      <a:pt x="0" y="56678"/>
                    </a:cubicBezTo>
                    <a:lnTo>
                      <a:pt x="81868" y="137042"/>
                    </a:lnTo>
                    <a:lnTo>
                      <a:pt x="81868" y="137042"/>
                    </a:lnTo>
                    <a:lnTo>
                      <a:pt x="81868" y="137042"/>
                    </a:lnTo>
                    <a:close/>
                  </a:path>
                </a:pathLst>
              </a:custGeom>
              <a:solidFill>
                <a:schemeClr val="bg1"/>
              </a:solidFill>
              <a:ln w="432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08" name="Freeform: Shape 307">
                <a:extLst>
                  <a:ext uri="{FF2B5EF4-FFF2-40B4-BE49-F238E27FC236}">
                    <a16:creationId xmlns:a16="http://schemas.microsoft.com/office/drawing/2014/main" id="{27E048B7-1505-4BE0-A13A-24C0A2232C95}"/>
                  </a:ext>
                </a:extLst>
              </p:cNvPr>
              <p:cNvSpPr/>
              <p:nvPr/>
            </p:nvSpPr>
            <p:spPr>
              <a:xfrm>
                <a:off x="10615894" y="4992237"/>
                <a:ext cx="261726" cy="266401"/>
              </a:xfrm>
              <a:custGeom>
                <a:avLst/>
                <a:gdLst>
                  <a:gd name="connsiteX0" fmla="*/ 317524 w 400751"/>
                  <a:gd name="connsiteY0" fmla="*/ 240951 h 407907"/>
                  <a:gd name="connsiteX1" fmla="*/ 298274 w 400751"/>
                  <a:gd name="connsiteY1" fmla="*/ 240951 h 407907"/>
                  <a:gd name="connsiteX2" fmla="*/ 168387 w 400751"/>
                  <a:gd name="connsiteY2" fmla="*/ 118150 h 407907"/>
                  <a:gd name="connsiteX3" fmla="*/ 173182 w 400751"/>
                  <a:gd name="connsiteY3" fmla="*/ 85088 h 407907"/>
                  <a:gd name="connsiteX4" fmla="*/ 86591 w 400751"/>
                  <a:gd name="connsiteY4" fmla="*/ 0 h 407907"/>
                  <a:gd name="connsiteX5" fmla="*/ 86591 w 400751"/>
                  <a:gd name="connsiteY5" fmla="*/ 0 h 407907"/>
                  <a:gd name="connsiteX6" fmla="*/ 91386 w 400751"/>
                  <a:gd name="connsiteY6" fmla="*/ 23616 h 407907"/>
                  <a:gd name="connsiteX7" fmla="*/ 120225 w 400751"/>
                  <a:gd name="connsiteY7" fmla="*/ 70847 h 407907"/>
                  <a:gd name="connsiteX8" fmla="*/ 72135 w 400751"/>
                  <a:gd name="connsiteY8" fmla="*/ 118078 h 407907"/>
                  <a:gd name="connsiteX9" fmla="*/ 19179 w 400751"/>
                  <a:gd name="connsiteY9" fmla="*/ 75570 h 407907"/>
                  <a:gd name="connsiteX10" fmla="*/ 4795 w 400751"/>
                  <a:gd name="connsiteY10" fmla="*/ 61401 h 407907"/>
                  <a:gd name="connsiteX11" fmla="*/ 0 w 400751"/>
                  <a:gd name="connsiteY11" fmla="*/ 85016 h 407907"/>
                  <a:gd name="connsiteX12" fmla="*/ 86591 w 400751"/>
                  <a:gd name="connsiteY12" fmla="*/ 170033 h 407907"/>
                  <a:gd name="connsiteX13" fmla="*/ 110636 w 400751"/>
                  <a:gd name="connsiteY13" fmla="*/ 170033 h 407907"/>
                  <a:gd name="connsiteX14" fmla="*/ 240522 w 400751"/>
                  <a:gd name="connsiteY14" fmla="*/ 292906 h 407907"/>
                  <a:gd name="connsiteX15" fmla="*/ 235728 w 400751"/>
                  <a:gd name="connsiteY15" fmla="*/ 325968 h 407907"/>
                  <a:gd name="connsiteX16" fmla="*/ 322319 w 400751"/>
                  <a:gd name="connsiteY16" fmla="*/ 410984 h 407907"/>
                  <a:gd name="connsiteX17" fmla="*/ 322319 w 400751"/>
                  <a:gd name="connsiteY17" fmla="*/ 410984 h 407907"/>
                  <a:gd name="connsiteX18" fmla="*/ 317524 w 400751"/>
                  <a:gd name="connsiteY18" fmla="*/ 387369 h 407907"/>
                  <a:gd name="connsiteX19" fmla="*/ 288684 w 400751"/>
                  <a:gd name="connsiteY19" fmla="*/ 344860 h 407907"/>
                  <a:gd name="connsiteX20" fmla="*/ 336774 w 400751"/>
                  <a:gd name="connsiteY20" fmla="*/ 292906 h 407907"/>
                  <a:gd name="connsiteX21" fmla="*/ 384865 w 400751"/>
                  <a:gd name="connsiteY21" fmla="*/ 335414 h 407907"/>
                  <a:gd name="connsiteX22" fmla="*/ 404115 w 400751"/>
                  <a:gd name="connsiteY22" fmla="*/ 349583 h 407907"/>
                  <a:gd name="connsiteX23" fmla="*/ 404115 w 400751"/>
                  <a:gd name="connsiteY23" fmla="*/ 325968 h 407907"/>
                  <a:gd name="connsiteX24" fmla="*/ 317524 w 400751"/>
                  <a:gd name="connsiteY24" fmla="*/ 240951 h 407907"/>
                  <a:gd name="connsiteX25" fmla="*/ 317524 w 400751"/>
                  <a:gd name="connsiteY25" fmla="*/ 240951 h 407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00751" h="407907">
                    <a:moveTo>
                      <a:pt x="317524" y="240951"/>
                    </a:moveTo>
                    <a:cubicBezTo>
                      <a:pt x="312729" y="240951"/>
                      <a:pt x="307935" y="240951"/>
                      <a:pt x="298274" y="240951"/>
                    </a:cubicBezTo>
                    <a:cubicBezTo>
                      <a:pt x="168387" y="118150"/>
                      <a:pt x="168387" y="118150"/>
                      <a:pt x="168387" y="118150"/>
                    </a:cubicBezTo>
                    <a:cubicBezTo>
                      <a:pt x="173182" y="108704"/>
                      <a:pt x="173182" y="99257"/>
                      <a:pt x="173182" y="85088"/>
                    </a:cubicBezTo>
                    <a:cubicBezTo>
                      <a:pt x="173182" y="37785"/>
                      <a:pt x="134681" y="0"/>
                      <a:pt x="86591" y="0"/>
                    </a:cubicBezTo>
                    <a:lnTo>
                      <a:pt x="86591" y="0"/>
                    </a:lnTo>
                    <a:cubicBezTo>
                      <a:pt x="91386" y="23616"/>
                      <a:pt x="91386" y="23616"/>
                      <a:pt x="91386" y="23616"/>
                    </a:cubicBezTo>
                    <a:cubicBezTo>
                      <a:pt x="110636" y="33062"/>
                      <a:pt x="120225" y="51954"/>
                      <a:pt x="120225" y="70847"/>
                    </a:cubicBezTo>
                    <a:cubicBezTo>
                      <a:pt x="120225" y="94463"/>
                      <a:pt x="100975" y="118078"/>
                      <a:pt x="72135" y="118078"/>
                    </a:cubicBezTo>
                    <a:cubicBezTo>
                      <a:pt x="48090" y="118078"/>
                      <a:pt x="24045" y="99186"/>
                      <a:pt x="19179" y="75570"/>
                    </a:cubicBezTo>
                    <a:cubicBezTo>
                      <a:pt x="4795" y="61401"/>
                      <a:pt x="4795" y="61401"/>
                      <a:pt x="4795" y="61401"/>
                    </a:cubicBezTo>
                    <a:cubicBezTo>
                      <a:pt x="4795" y="70847"/>
                      <a:pt x="0" y="80293"/>
                      <a:pt x="0" y="85016"/>
                    </a:cubicBezTo>
                    <a:cubicBezTo>
                      <a:pt x="0" y="132248"/>
                      <a:pt x="43295" y="170033"/>
                      <a:pt x="86591" y="170033"/>
                    </a:cubicBezTo>
                    <a:cubicBezTo>
                      <a:pt x="96180" y="170033"/>
                      <a:pt x="105841" y="170033"/>
                      <a:pt x="110636" y="170033"/>
                    </a:cubicBezTo>
                    <a:cubicBezTo>
                      <a:pt x="240522" y="292906"/>
                      <a:pt x="240522" y="292906"/>
                      <a:pt x="240522" y="292906"/>
                    </a:cubicBezTo>
                    <a:cubicBezTo>
                      <a:pt x="235728" y="302352"/>
                      <a:pt x="235728" y="316522"/>
                      <a:pt x="235728" y="325968"/>
                    </a:cubicBezTo>
                    <a:cubicBezTo>
                      <a:pt x="235728" y="373199"/>
                      <a:pt x="274229" y="410984"/>
                      <a:pt x="322319" y="410984"/>
                    </a:cubicBezTo>
                    <a:lnTo>
                      <a:pt x="322319" y="410984"/>
                    </a:lnTo>
                    <a:cubicBezTo>
                      <a:pt x="317524" y="387369"/>
                      <a:pt x="317524" y="387369"/>
                      <a:pt x="317524" y="387369"/>
                    </a:cubicBezTo>
                    <a:cubicBezTo>
                      <a:pt x="298274" y="377922"/>
                      <a:pt x="288684" y="363753"/>
                      <a:pt x="288684" y="344860"/>
                    </a:cubicBezTo>
                    <a:cubicBezTo>
                      <a:pt x="288684" y="316522"/>
                      <a:pt x="307935" y="292906"/>
                      <a:pt x="336774" y="292906"/>
                    </a:cubicBezTo>
                    <a:cubicBezTo>
                      <a:pt x="360819" y="292906"/>
                      <a:pt x="384865" y="311798"/>
                      <a:pt x="384865" y="335414"/>
                    </a:cubicBezTo>
                    <a:cubicBezTo>
                      <a:pt x="404115" y="349583"/>
                      <a:pt x="404115" y="349583"/>
                      <a:pt x="404115" y="349583"/>
                    </a:cubicBezTo>
                    <a:cubicBezTo>
                      <a:pt x="404115" y="344860"/>
                      <a:pt x="408910" y="335414"/>
                      <a:pt x="404115" y="325968"/>
                    </a:cubicBezTo>
                    <a:cubicBezTo>
                      <a:pt x="404115" y="278736"/>
                      <a:pt x="365686" y="240951"/>
                      <a:pt x="317524" y="240951"/>
                    </a:cubicBezTo>
                    <a:lnTo>
                      <a:pt x="317524" y="240951"/>
                    </a:lnTo>
                    <a:close/>
                  </a:path>
                </a:pathLst>
              </a:custGeom>
              <a:solidFill>
                <a:srgbClr val="50E6FF"/>
              </a:solidFill>
              <a:ln w="432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05" name="Group 104">
              <a:extLst>
                <a:ext uri="{FF2B5EF4-FFF2-40B4-BE49-F238E27FC236}">
                  <a16:creationId xmlns:a16="http://schemas.microsoft.com/office/drawing/2014/main" id="{34A6EC41-E471-4165-8161-C73ABCD7B5A8}"/>
                </a:ext>
              </a:extLst>
            </p:cNvPr>
            <p:cNvGrpSpPr/>
            <p:nvPr/>
          </p:nvGrpSpPr>
          <p:grpSpPr>
            <a:xfrm>
              <a:off x="9585459" y="4046782"/>
              <a:ext cx="322878" cy="404734"/>
              <a:chOff x="10293485" y="2197616"/>
              <a:chExt cx="443363" cy="555766"/>
            </a:xfrm>
          </p:grpSpPr>
          <p:sp>
            <p:nvSpPr>
              <p:cNvPr id="106" name="Freeform 128">
                <a:extLst>
                  <a:ext uri="{FF2B5EF4-FFF2-40B4-BE49-F238E27FC236}">
                    <a16:creationId xmlns:a16="http://schemas.microsoft.com/office/drawing/2014/main" id="{DFCF10D9-FF0F-45EB-94F5-9B61D118ABFE}"/>
                  </a:ext>
                </a:extLst>
              </p:cNvPr>
              <p:cNvSpPr>
                <a:spLocks/>
              </p:cNvSpPr>
              <p:nvPr/>
            </p:nvSpPr>
            <p:spPr bwMode="auto">
              <a:xfrm>
                <a:off x="10293485" y="2197616"/>
                <a:ext cx="443363" cy="555766"/>
              </a:xfrm>
              <a:custGeom>
                <a:avLst/>
                <a:gdLst>
                  <a:gd name="T0" fmla="*/ 69 w 138"/>
                  <a:gd name="T1" fmla="*/ 173 h 173"/>
                  <a:gd name="T2" fmla="*/ 69 w 138"/>
                  <a:gd name="T3" fmla="*/ 173 h 173"/>
                  <a:gd name="T4" fmla="*/ 0 w 138"/>
                  <a:gd name="T5" fmla="*/ 77 h 173"/>
                  <a:gd name="T6" fmla="*/ 0 w 138"/>
                  <a:gd name="T7" fmla="*/ 29 h 173"/>
                  <a:gd name="T8" fmla="*/ 4 w 138"/>
                  <a:gd name="T9" fmla="*/ 29 h 173"/>
                  <a:gd name="T10" fmla="*/ 67 w 138"/>
                  <a:gd name="T11" fmla="*/ 2 h 173"/>
                  <a:gd name="T12" fmla="*/ 69 w 138"/>
                  <a:gd name="T13" fmla="*/ 0 h 173"/>
                  <a:gd name="T14" fmla="*/ 72 w 138"/>
                  <a:gd name="T15" fmla="*/ 2 h 173"/>
                  <a:gd name="T16" fmla="*/ 135 w 138"/>
                  <a:gd name="T17" fmla="*/ 29 h 173"/>
                  <a:gd name="T18" fmla="*/ 138 w 138"/>
                  <a:gd name="T19" fmla="*/ 29 h 173"/>
                  <a:gd name="T20" fmla="*/ 138 w 138"/>
                  <a:gd name="T21" fmla="*/ 78 h 173"/>
                  <a:gd name="T22" fmla="*/ 69 w 138"/>
                  <a:gd name="T23" fmla="*/ 173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8" h="173">
                    <a:moveTo>
                      <a:pt x="69" y="173"/>
                    </a:moveTo>
                    <a:cubicBezTo>
                      <a:pt x="69" y="173"/>
                      <a:pt x="69" y="173"/>
                      <a:pt x="69" y="173"/>
                    </a:cubicBezTo>
                    <a:cubicBezTo>
                      <a:pt x="50" y="173"/>
                      <a:pt x="0" y="140"/>
                      <a:pt x="0" y="77"/>
                    </a:cubicBezTo>
                    <a:cubicBezTo>
                      <a:pt x="0" y="29"/>
                      <a:pt x="0" y="29"/>
                      <a:pt x="0" y="29"/>
                    </a:cubicBezTo>
                    <a:cubicBezTo>
                      <a:pt x="4" y="29"/>
                      <a:pt x="4" y="29"/>
                      <a:pt x="4" y="29"/>
                    </a:cubicBezTo>
                    <a:cubicBezTo>
                      <a:pt x="4" y="29"/>
                      <a:pt x="35" y="32"/>
                      <a:pt x="67" y="2"/>
                    </a:cubicBezTo>
                    <a:cubicBezTo>
                      <a:pt x="69" y="0"/>
                      <a:pt x="69" y="0"/>
                      <a:pt x="69" y="0"/>
                    </a:cubicBezTo>
                    <a:cubicBezTo>
                      <a:pt x="72" y="2"/>
                      <a:pt x="72" y="2"/>
                      <a:pt x="72" y="2"/>
                    </a:cubicBezTo>
                    <a:cubicBezTo>
                      <a:pt x="106" y="29"/>
                      <a:pt x="135" y="29"/>
                      <a:pt x="135" y="29"/>
                    </a:cubicBezTo>
                    <a:cubicBezTo>
                      <a:pt x="138" y="29"/>
                      <a:pt x="138" y="29"/>
                      <a:pt x="138" y="29"/>
                    </a:cubicBezTo>
                    <a:cubicBezTo>
                      <a:pt x="138" y="78"/>
                      <a:pt x="138" y="78"/>
                      <a:pt x="138" y="78"/>
                    </a:cubicBezTo>
                    <a:cubicBezTo>
                      <a:pt x="138" y="140"/>
                      <a:pt x="88" y="173"/>
                      <a:pt x="69" y="173"/>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107" name="signup issues" descr="signup issues, key">
                <a:extLst>
                  <a:ext uri="{FF2B5EF4-FFF2-40B4-BE49-F238E27FC236}">
                    <a16:creationId xmlns:a16="http://schemas.microsoft.com/office/drawing/2014/main" id="{6A8C9CA8-55FF-4F7B-8267-022DE3E07205}"/>
                  </a:ext>
                </a:extLst>
              </p:cNvPr>
              <p:cNvGrpSpPr/>
              <p:nvPr/>
            </p:nvGrpSpPr>
            <p:grpSpPr>
              <a:xfrm rot="18878040">
                <a:off x="10363384" y="2340879"/>
                <a:ext cx="311736" cy="311677"/>
                <a:chOff x="5411441" y="4807980"/>
                <a:chExt cx="440767" cy="440681"/>
              </a:xfrm>
              <a:solidFill>
                <a:srgbClr val="121D2F"/>
              </a:solidFill>
            </p:grpSpPr>
            <p:sp>
              <p:nvSpPr>
                <p:cNvPr id="108" name="Freeform: Shape 107">
                  <a:extLst>
                    <a:ext uri="{FF2B5EF4-FFF2-40B4-BE49-F238E27FC236}">
                      <a16:creationId xmlns:a16="http://schemas.microsoft.com/office/drawing/2014/main" id="{3AB8DB1A-737A-4F67-A9F7-D0C8565B03DA}"/>
                    </a:ext>
                  </a:extLst>
                </p:cNvPr>
                <p:cNvSpPr/>
                <p:nvPr/>
              </p:nvSpPr>
              <p:spPr>
                <a:xfrm>
                  <a:off x="5411441" y="4955664"/>
                  <a:ext cx="292265" cy="292265"/>
                </a:xfrm>
                <a:custGeom>
                  <a:avLst/>
                  <a:gdLst>
                    <a:gd name="connsiteX0" fmla="*/ 291424 w 292264"/>
                    <a:gd name="connsiteY0" fmla="*/ 34195 h 292264"/>
                    <a:gd name="connsiteX1" fmla="*/ 258825 w 292264"/>
                    <a:gd name="connsiteY1" fmla="*/ 1624 h 292264"/>
                    <a:gd name="connsiteX2" fmla="*/ 1624 w 292264"/>
                    <a:gd name="connsiteY2" fmla="*/ 258600 h 292264"/>
                    <a:gd name="connsiteX3" fmla="*/ 34223 w 292264"/>
                    <a:gd name="connsiteY3" fmla="*/ 291170 h 292264"/>
                    <a:gd name="connsiteX4" fmla="*/ 291424 w 292264"/>
                    <a:gd name="connsiteY4" fmla="*/ 34195 h 292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264" h="292264">
                      <a:moveTo>
                        <a:pt x="291424" y="34195"/>
                      </a:moveTo>
                      <a:lnTo>
                        <a:pt x="258825" y="1624"/>
                      </a:lnTo>
                      <a:lnTo>
                        <a:pt x="1624" y="258600"/>
                      </a:lnTo>
                      <a:lnTo>
                        <a:pt x="34223" y="291170"/>
                      </a:lnTo>
                      <a:lnTo>
                        <a:pt x="291424" y="34195"/>
                      </a:lnTo>
                      <a:close/>
                    </a:path>
                  </a:pathLst>
                </a:custGeom>
                <a:grpFill/>
                <a:ln w="451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9" name="Freeform: Shape 108">
                  <a:extLst>
                    <a:ext uri="{FF2B5EF4-FFF2-40B4-BE49-F238E27FC236}">
                      <a16:creationId xmlns:a16="http://schemas.microsoft.com/office/drawing/2014/main" id="{74EB0A56-5275-4800-8539-93FE374F2C4E}"/>
                    </a:ext>
                  </a:extLst>
                </p:cNvPr>
                <p:cNvSpPr/>
                <p:nvPr/>
              </p:nvSpPr>
              <p:spPr>
                <a:xfrm>
                  <a:off x="5475742" y="5148195"/>
                  <a:ext cx="100466" cy="100466"/>
                </a:xfrm>
                <a:custGeom>
                  <a:avLst/>
                  <a:gdLst>
                    <a:gd name="connsiteX0" fmla="*/ 99585 w 100466"/>
                    <a:gd name="connsiteY0" fmla="*/ 34194 h 100466"/>
                    <a:gd name="connsiteX1" fmla="*/ 66986 w 100466"/>
                    <a:gd name="connsiteY1" fmla="*/ 1624 h 100466"/>
                    <a:gd name="connsiteX2" fmla="*/ 1624 w 100466"/>
                    <a:gd name="connsiteY2" fmla="*/ 66928 h 100466"/>
                    <a:gd name="connsiteX3" fmla="*/ 34224 w 100466"/>
                    <a:gd name="connsiteY3" fmla="*/ 99499 h 100466"/>
                    <a:gd name="connsiteX4" fmla="*/ 99585 w 100466"/>
                    <a:gd name="connsiteY4" fmla="*/ 34194 h 100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66" h="100466">
                      <a:moveTo>
                        <a:pt x="99585" y="34194"/>
                      </a:moveTo>
                      <a:lnTo>
                        <a:pt x="66986" y="1624"/>
                      </a:lnTo>
                      <a:lnTo>
                        <a:pt x="1624" y="66928"/>
                      </a:lnTo>
                      <a:lnTo>
                        <a:pt x="34224" y="99499"/>
                      </a:lnTo>
                      <a:lnTo>
                        <a:pt x="99585" y="34194"/>
                      </a:lnTo>
                      <a:close/>
                    </a:path>
                  </a:pathLst>
                </a:custGeom>
                <a:grpFill/>
                <a:ln w="451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0" name="Freeform: Shape 109">
                  <a:extLst>
                    <a:ext uri="{FF2B5EF4-FFF2-40B4-BE49-F238E27FC236}">
                      <a16:creationId xmlns:a16="http://schemas.microsoft.com/office/drawing/2014/main" id="{0E2BAB5D-3198-4BAA-8D65-C1E79F14F25D}"/>
                    </a:ext>
                  </a:extLst>
                </p:cNvPr>
                <p:cNvSpPr/>
                <p:nvPr/>
              </p:nvSpPr>
              <p:spPr>
                <a:xfrm>
                  <a:off x="5619309" y="4807980"/>
                  <a:ext cx="232899" cy="232899"/>
                </a:xfrm>
                <a:custGeom>
                  <a:avLst/>
                  <a:gdLst>
                    <a:gd name="connsiteX0" fmla="*/ 116688 w 232898"/>
                    <a:gd name="connsiteY0" fmla="*/ 1624 h 232898"/>
                    <a:gd name="connsiteX1" fmla="*/ 1624 w 232898"/>
                    <a:gd name="connsiteY1" fmla="*/ 116587 h 232898"/>
                    <a:gd name="connsiteX2" fmla="*/ 116688 w 232898"/>
                    <a:gd name="connsiteY2" fmla="*/ 231550 h 232898"/>
                    <a:gd name="connsiteX3" fmla="*/ 231752 w 232898"/>
                    <a:gd name="connsiteY3" fmla="*/ 116587 h 232898"/>
                    <a:gd name="connsiteX4" fmla="*/ 116688 w 232898"/>
                    <a:gd name="connsiteY4" fmla="*/ 1624 h 232898"/>
                    <a:gd name="connsiteX5" fmla="*/ 116688 w 232898"/>
                    <a:gd name="connsiteY5" fmla="*/ 185873 h 232898"/>
                    <a:gd name="connsiteX6" fmla="*/ 47342 w 232898"/>
                    <a:gd name="connsiteY6" fmla="*/ 116587 h 232898"/>
                    <a:gd name="connsiteX7" fmla="*/ 116688 w 232898"/>
                    <a:gd name="connsiteY7" fmla="*/ 47302 h 232898"/>
                    <a:gd name="connsiteX8" fmla="*/ 186035 w 232898"/>
                    <a:gd name="connsiteY8" fmla="*/ 116587 h 232898"/>
                    <a:gd name="connsiteX9" fmla="*/ 116688 w 232898"/>
                    <a:gd name="connsiteY9" fmla="*/ 185873 h 232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2898" h="232898">
                      <a:moveTo>
                        <a:pt x="116688" y="1624"/>
                      </a:moveTo>
                      <a:cubicBezTo>
                        <a:pt x="53114" y="1624"/>
                        <a:pt x="1624" y="53069"/>
                        <a:pt x="1624" y="116587"/>
                      </a:cubicBezTo>
                      <a:cubicBezTo>
                        <a:pt x="1624" y="180105"/>
                        <a:pt x="53114" y="231550"/>
                        <a:pt x="116688" y="231550"/>
                      </a:cubicBezTo>
                      <a:cubicBezTo>
                        <a:pt x="180262" y="231550"/>
                        <a:pt x="231752" y="180105"/>
                        <a:pt x="231752" y="116587"/>
                      </a:cubicBezTo>
                      <a:cubicBezTo>
                        <a:pt x="231752" y="53069"/>
                        <a:pt x="180185" y="1624"/>
                        <a:pt x="116688" y="1624"/>
                      </a:cubicBezTo>
                      <a:close/>
                      <a:moveTo>
                        <a:pt x="116688" y="185873"/>
                      </a:moveTo>
                      <a:cubicBezTo>
                        <a:pt x="78359" y="185873"/>
                        <a:pt x="47342" y="154883"/>
                        <a:pt x="47342" y="116587"/>
                      </a:cubicBezTo>
                      <a:cubicBezTo>
                        <a:pt x="47342" y="78292"/>
                        <a:pt x="78359" y="47302"/>
                        <a:pt x="116688" y="47302"/>
                      </a:cubicBezTo>
                      <a:cubicBezTo>
                        <a:pt x="155017" y="47302"/>
                        <a:pt x="186035" y="78292"/>
                        <a:pt x="186035" y="116587"/>
                      </a:cubicBezTo>
                      <a:cubicBezTo>
                        <a:pt x="186035" y="154883"/>
                        <a:pt x="154940" y="185873"/>
                        <a:pt x="116688" y="185873"/>
                      </a:cubicBezTo>
                      <a:close/>
                    </a:path>
                  </a:pathLst>
                </a:custGeom>
                <a:grpFill/>
                <a:ln w="451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grpSp>
      <p:grpSp>
        <p:nvGrpSpPr>
          <p:cNvPr id="2" name="Group 1">
            <a:extLst>
              <a:ext uri="{FF2B5EF4-FFF2-40B4-BE49-F238E27FC236}">
                <a16:creationId xmlns:a16="http://schemas.microsoft.com/office/drawing/2014/main" id="{F661CEED-0200-4498-A507-C55EDF7539CB}"/>
              </a:ext>
            </a:extLst>
          </p:cNvPr>
          <p:cNvGrpSpPr/>
          <p:nvPr/>
        </p:nvGrpSpPr>
        <p:grpSpPr>
          <a:xfrm>
            <a:off x="588263" y="5665014"/>
            <a:ext cx="11027664" cy="933450"/>
            <a:chOff x="571501" y="5626100"/>
            <a:chExt cx="11027664" cy="933450"/>
          </a:xfrm>
        </p:grpSpPr>
        <p:sp>
          <p:nvSpPr>
            <p:cNvPr id="86" name="Rectangle 85">
              <a:extLst>
                <a:ext uri="{FF2B5EF4-FFF2-40B4-BE49-F238E27FC236}">
                  <a16:creationId xmlns:a16="http://schemas.microsoft.com/office/drawing/2014/main" id="{DCFC0643-189C-4228-A92D-0AEF632A99C9}"/>
                </a:ext>
              </a:extLst>
            </p:cNvPr>
            <p:cNvSpPr/>
            <p:nvPr/>
          </p:nvSpPr>
          <p:spPr bwMode="auto">
            <a:xfrm>
              <a:off x="571501" y="5626100"/>
              <a:ext cx="11027664" cy="933450"/>
            </a:xfrm>
            <a:prstGeom prst="rect">
              <a:avLst/>
            </a:prstGeom>
            <a:solidFill>
              <a:schemeClr val="bg1"/>
            </a:solidFill>
            <a:ln w="7710" cap="flat">
              <a:noFill/>
              <a:prstDash val="solid"/>
              <a:miter/>
            </a:ln>
            <a:effectLst>
              <a:outerShdw blurRad="190500" sx="102000" sy="102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ts val="120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Semibold"/>
                  <a:ea typeface="Segoe UI Symbol"/>
                  <a:cs typeface="+mn-cs"/>
                </a:rPr>
                <a:t>Any cloud or edge infrastructure</a:t>
              </a:r>
            </a:p>
          </p:txBody>
        </p:sp>
        <p:pic>
          <p:nvPicPr>
            <p:cNvPr id="41" name="Graphic 40">
              <a:extLst>
                <a:ext uri="{FF2B5EF4-FFF2-40B4-BE49-F238E27FC236}">
                  <a16:creationId xmlns:a16="http://schemas.microsoft.com/office/drawing/2014/main" id="{AC6BEFF0-448F-467E-8ED8-C6513CDC8A2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019772" y="6043462"/>
              <a:ext cx="314876" cy="314876"/>
            </a:xfrm>
            <a:prstGeom prst="rect">
              <a:avLst/>
            </a:prstGeom>
          </p:spPr>
        </p:pic>
        <p:pic>
          <p:nvPicPr>
            <p:cNvPr id="43" name="Graphic 42">
              <a:extLst>
                <a:ext uri="{FF2B5EF4-FFF2-40B4-BE49-F238E27FC236}">
                  <a16:creationId xmlns:a16="http://schemas.microsoft.com/office/drawing/2014/main" id="{130AA461-DD22-4BA4-ACFC-A147FD58ADD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653087" y="6038499"/>
              <a:ext cx="324803" cy="324803"/>
            </a:xfrm>
            <a:prstGeom prst="rect">
              <a:avLst/>
            </a:prstGeom>
          </p:spPr>
        </p:pic>
        <p:pic>
          <p:nvPicPr>
            <p:cNvPr id="3" name="Graphic 2">
              <a:extLst>
                <a:ext uri="{FF2B5EF4-FFF2-40B4-BE49-F238E27FC236}">
                  <a16:creationId xmlns:a16="http://schemas.microsoft.com/office/drawing/2014/main" id="{778C8500-895B-4758-A4C6-91502A9F60A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535786" y="6038499"/>
              <a:ext cx="324803" cy="324803"/>
            </a:xfrm>
            <a:prstGeom prst="rect">
              <a:avLst/>
            </a:prstGeom>
          </p:spPr>
        </p:pic>
        <p:pic>
          <p:nvPicPr>
            <p:cNvPr id="71" name="Picture 70">
              <a:extLst>
                <a:ext uri="{FF2B5EF4-FFF2-40B4-BE49-F238E27FC236}">
                  <a16:creationId xmlns:a16="http://schemas.microsoft.com/office/drawing/2014/main" id="{2B68CE56-E1B3-4795-A501-9B4BE85D8DE7}"/>
                </a:ext>
              </a:extLst>
            </p:cNvPr>
            <p:cNvPicPr>
              <a:picLocks noChangeAspect="1"/>
            </p:cNvPicPr>
            <p:nvPr/>
          </p:nvPicPr>
          <p:blipFill>
            <a:blip r:embed="rId11"/>
            <a:stretch>
              <a:fillRect/>
            </a:stretch>
          </p:blipFill>
          <p:spPr>
            <a:xfrm>
              <a:off x="7841615" y="6060859"/>
              <a:ext cx="282149" cy="280082"/>
            </a:xfrm>
            <a:prstGeom prst="rect">
              <a:avLst/>
            </a:prstGeom>
          </p:spPr>
        </p:pic>
        <p:pic>
          <p:nvPicPr>
            <p:cNvPr id="72" name="Picture 2" descr="Image result for aws logo">
              <a:extLst>
                <a:ext uri="{FF2B5EF4-FFF2-40B4-BE49-F238E27FC236}">
                  <a16:creationId xmlns:a16="http://schemas.microsoft.com/office/drawing/2014/main" id="{299862AE-A7EE-4CA5-928C-95CB9159C9CF}"/>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739249" y="6026726"/>
              <a:ext cx="439065" cy="329298"/>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4" descr="Image result for google cloud platform">
              <a:extLst>
                <a:ext uri="{FF2B5EF4-FFF2-40B4-BE49-F238E27FC236}">
                  <a16:creationId xmlns:a16="http://schemas.microsoft.com/office/drawing/2014/main" id="{B5FE0138-B0F1-49CA-AB92-92963FDDE9B3}"/>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a:stretch/>
          </p:blipFill>
          <p:spPr bwMode="auto">
            <a:xfrm>
              <a:off x="4688587" y="6034327"/>
              <a:ext cx="335772" cy="275997"/>
            </a:xfrm>
            <a:prstGeom prst="rect">
              <a:avLst/>
            </a:prstGeom>
            <a:noFill/>
            <a:extLst>
              <a:ext uri="{909E8E84-426E-40DD-AFC4-6F175D3DCCD1}">
                <a14:hiddenFill xmlns:a14="http://schemas.microsoft.com/office/drawing/2010/main">
                  <a:solidFill>
                    <a:srgbClr val="FFFFFF"/>
                  </a:solidFill>
                </a14:hiddenFill>
              </a:ext>
            </a:extLst>
          </p:spPr>
        </p:pic>
        <p:pic>
          <p:nvPicPr>
            <p:cNvPr id="75" name="Picture 2" descr="See the source image">
              <a:extLst>
                <a:ext uri="{FF2B5EF4-FFF2-40B4-BE49-F238E27FC236}">
                  <a16:creationId xmlns:a16="http://schemas.microsoft.com/office/drawing/2014/main" id="{B06E2A4F-505F-4090-97D8-05361A090DCD}"/>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16680" y="6077682"/>
              <a:ext cx="1023603" cy="24643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A picture containing drawing&#10;&#10;Description automatically generated">
              <a:extLst>
                <a:ext uri="{FF2B5EF4-FFF2-40B4-BE49-F238E27FC236}">
                  <a16:creationId xmlns:a16="http://schemas.microsoft.com/office/drawing/2014/main" id="{339F10B3-8802-4EF4-A97F-0484B059BE5E}"/>
                </a:ext>
              </a:extLst>
            </p:cNvPr>
            <p:cNvPicPr>
              <a:picLocks noChangeAspect="1"/>
            </p:cNvPicPr>
            <p:nvPr/>
          </p:nvPicPr>
          <p:blipFill>
            <a:blip r:embed="rId15"/>
            <a:stretch>
              <a:fillRect/>
            </a:stretch>
          </p:blipFill>
          <p:spPr>
            <a:xfrm>
              <a:off x="1976263" y="5953342"/>
              <a:ext cx="1496911" cy="495116"/>
            </a:xfrm>
            <a:prstGeom prst="rect">
              <a:avLst/>
            </a:prstGeom>
          </p:spPr>
        </p:pic>
      </p:grpSp>
      <p:grpSp>
        <p:nvGrpSpPr>
          <p:cNvPr id="113" name="Group 112">
            <a:extLst>
              <a:ext uri="{FF2B5EF4-FFF2-40B4-BE49-F238E27FC236}">
                <a16:creationId xmlns:a16="http://schemas.microsoft.com/office/drawing/2014/main" id="{AD8437E8-616E-43F6-BF10-152445C948FE}"/>
              </a:ext>
            </a:extLst>
          </p:cNvPr>
          <p:cNvGrpSpPr/>
          <p:nvPr/>
        </p:nvGrpSpPr>
        <p:grpSpPr>
          <a:xfrm>
            <a:off x="4218309" y="2952665"/>
            <a:ext cx="3765096" cy="713904"/>
            <a:chOff x="4201547" y="3743325"/>
            <a:chExt cx="3765096" cy="713904"/>
          </a:xfrm>
        </p:grpSpPr>
        <p:grpSp>
          <p:nvGrpSpPr>
            <p:cNvPr id="114" name="Group 113">
              <a:extLst>
                <a:ext uri="{FF2B5EF4-FFF2-40B4-BE49-F238E27FC236}">
                  <a16:creationId xmlns:a16="http://schemas.microsoft.com/office/drawing/2014/main" id="{77734C19-8AB6-438B-9CD5-05C4268EBBCE}"/>
                </a:ext>
              </a:extLst>
            </p:cNvPr>
            <p:cNvGrpSpPr/>
            <p:nvPr/>
          </p:nvGrpSpPr>
          <p:grpSpPr>
            <a:xfrm>
              <a:off x="4201547" y="4079063"/>
              <a:ext cx="3765096" cy="378166"/>
              <a:chOff x="5123845" y="4079063"/>
              <a:chExt cx="3765096" cy="378166"/>
            </a:xfrm>
          </p:grpSpPr>
          <p:sp>
            <p:nvSpPr>
              <p:cNvPr id="118" name="Rounded Rectangle 5">
                <a:extLst>
                  <a:ext uri="{FF2B5EF4-FFF2-40B4-BE49-F238E27FC236}">
                    <a16:creationId xmlns:a16="http://schemas.microsoft.com/office/drawing/2014/main" id="{48CEC304-E361-4D84-A813-D0705E876D71}"/>
                  </a:ext>
                </a:extLst>
              </p:cNvPr>
              <p:cNvSpPr/>
              <p:nvPr/>
            </p:nvSpPr>
            <p:spPr bwMode="auto">
              <a:xfrm flipH="1">
                <a:off x="5123845" y="4081986"/>
                <a:ext cx="1644726" cy="375243"/>
              </a:xfrm>
              <a:prstGeom prst="rect">
                <a:avLst/>
              </a:prstGeom>
              <a:solidFill>
                <a:schemeClr val="bg1"/>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UI Semibold"/>
                    <a:ea typeface="+mn-ea"/>
                    <a:cs typeface="Segoe UI" pitchFamily="34" charset="0"/>
                  </a:rPr>
                  <a:t>HTTP API</a:t>
                </a:r>
              </a:p>
            </p:txBody>
          </p:sp>
          <p:sp>
            <p:nvSpPr>
              <p:cNvPr id="119" name="Rounded Rectangle 5">
                <a:extLst>
                  <a:ext uri="{FF2B5EF4-FFF2-40B4-BE49-F238E27FC236}">
                    <a16:creationId xmlns:a16="http://schemas.microsoft.com/office/drawing/2014/main" id="{34EC4811-F8FC-488D-BB59-C390EEB45A31}"/>
                  </a:ext>
                </a:extLst>
              </p:cNvPr>
              <p:cNvSpPr/>
              <p:nvPr/>
            </p:nvSpPr>
            <p:spPr bwMode="auto">
              <a:xfrm flipH="1">
                <a:off x="7244215" y="4079063"/>
                <a:ext cx="1644726" cy="375243"/>
              </a:xfrm>
              <a:prstGeom prst="rect">
                <a:avLst/>
              </a:prstGeom>
              <a:solidFill>
                <a:schemeClr val="bg1"/>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UI Semibold"/>
                    <a:ea typeface="+mn-ea"/>
                    <a:cs typeface="Segoe UI" pitchFamily="34" charset="0"/>
                  </a:rPr>
                  <a:t>gRPC API</a:t>
                </a:r>
              </a:p>
            </p:txBody>
          </p:sp>
        </p:grpSp>
        <p:grpSp>
          <p:nvGrpSpPr>
            <p:cNvPr id="115" name="Group 114">
              <a:extLst>
                <a:ext uri="{FF2B5EF4-FFF2-40B4-BE49-F238E27FC236}">
                  <a16:creationId xmlns:a16="http://schemas.microsoft.com/office/drawing/2014/main" id="{D275CE9D-5B80-43CA-815A-151D8C0869CE}"/>
                </a:ext>
              </a:extLst>
            </p:cNvPr>
            <p:cNvGrpSpPr/>
            <p:nvPr/>
          </p:nvGrpSpPr>
          <p:grpSpPr>
            <a:xfrm>
              <a:off x="5008563" y="3743325"/>
              <a:ext cx="2141537" cy="336549"/>
              <a:chOff x="5008563" y="3743325"/>
              <a:chExt cx="2141537" cy="336549"/>
            </a:xfrm>
          </p:grpSpPr>
          <p:sp>
            <p:nvSpPr>
              <p:cNvPr id="116" name="Rectangle 2">
                <a:extLst>
                  <a:ext uri="{FF2B5EF4-FFF2-40B4-BE49-F238E27FC236}">
                    <a16:creationId xmlns:a16="http://schemas.microsoft.com/office/drawing/2014/main" id="{2D4FFEF0-05ED-473F-91A5-3CDDEF94E9F2}"/>
                  </a:ext>
                </a:extLst>
              </p:cNvPr>
              <p:cNvSpPr/>
              <p:nvPr/>
            </p:nvSpPr>
            <p:spPr bwMode="auto">
              <a:xfrm>
                <a:off x="5008563" y="3930649"/>
                <a:ext cx="2141537" cy="149225"/>
              </a:xfrm>
              <a:custGeom>
                <a:avLst/>
                <a:gdLst>
                  <a:gd name="connsiteX0" fmla="*/ 0 w 2222499"/>
                  <a:gd name="connsiteY0" fmla="*/ 0 h 128270"/>
                  <a:gd name="connsiteX1" fmla="*/ 2222499 w 2222499"/>
                  <a:gd name="connsiteY1" fmla="*/ 0 h 128270"/>
                  <a:gd name="connsiteX2" fmla="*/ 2222499 w 2222499"/>
                  <a:gd name="connsiteY2" fmla="*/ 128270 h 128270"/>
                  <a:gd name="connsiteX3" fmla="*/ 0 w 2222499"/>
                  <a:gd name="connsiteY3" fmla="*/ 128270 h 128270"/>
                  <a:gd name="connsiteX4" fmla="*/ 0 w 2222499"/>
                  <a:gd name="connsiteY4" fmla="*/ 0 h 128270"/>
                  <a:gd name="connsiteX0" fmla="*/ 0 w 2222499"/>
                  <a:gd name="connsiteY0" fmla="*/ 128270 h 219710"/>
                  <a:gd name="connsiteX1" fmla="*/ 0 w 2222499"/>
                  <a:gd name="connsiteY1" fmla="*/ 0 h 219710"/>
                  <a:gd name="connsiteX2" fmla="*/ 2222499 w 2222499"/>
                  <a:gd name="connsiteY2" fmla="*/ 0 h 219710"/>
                  <a:gd name="connsiteX3" fmla="*/ 2222499 w 2222499"/>
                  <a:gd name="connsiteY3" fmla="*/ 128270 h 219710"/>
                  <a:gd name="connsiteX4" fmla="*/ 91440 w 2222499"/>
                  <a:gd name="connsiteY4" fmla="*/ 219710 h 219710"/>
                  <a:gd name="connsiteX0" fmla="*/ 0 w 2222499"/>
                  <a:gd name="connsiteY0" fmla="*/ 128270 h 721360"/>
                  <a:gd name="connsiteX1" fmla="*/ 0 w 2222499"/>
                  <a:gd name="connsiteY1" fmla="*/ 0 h 721360"/>
                  <a:gd name="connsiteX2" fmla="*/ 2222499 w 2222499"/>
                  <a:gd name="connsiteY2" fmla="*/ 0 h 721360"/>
                  <a:gd name="connsiteX3" fmla="*/ 2222499 w 2222499"/>
                  <a:gd name="connsiteY3" fmla="*/ 128270 h 721360"/>
                  <a:gd name="connsiteX4" fmla="*/ 1821815 w 2222499"/>
                  <a:gd name="connsiteY4" fmla="*/ 721360 h 721360"/>
                  <a:gd name="connsiteX0" fmla="*/ 0 w 2222499"/>
                  <a:gd name="connsiteY0" fmla="*/ 128270 h 359410"/>
                  <a:gd name="connsiteX1" fmla="*/ 0 w 2222499"/>
                  <a:gd name="connsiteY1" fmla="*/ 0 h 359410"/>
                  <a:gd name="connsiteX2" fmla="*/ 2222499 w 2222499"/>
                  <a:gd name="connsiteY2" fmla="*/ 0 h 359410"/>
                  <a:gd name="connsiteX3" fmla="*/ 2222499 w 2222499"/>
                  <a:gd name="connsiteY3" fmla="*/ 128270 h 359410"/>
                  <a:gd name="connsiteX4" fmla="*/ 1139190 w 2222499"/>
                  <a:gd name="connsiteY4" fmla="*/ 359410 h 359410"/>
                  <a:gd name="connsiteX0" fmla="*/ 0 w 2222499"/>
                  <a:gd name="connsiteY0" fmla="*/ 128270 h 128270"/>
                  <a:gd name="connsiteX1" fmla="*/ 0 w 2222499"/>
                  <a:gd name="connsiteY1" fmla="*/ 0 h 128270"/>
                  <a:gd name="connsiteX2" fmla="*/ 2222499 w 2222499"/>
                  <a:gd name="connsiteY2" fmla="*/ 0 h 128270"/>
                  <a:gd name="connsiteX3" fmla="*/ 2222499 w 2222499"/>
                  <a:gd name="connsiteY3" fmla="*/ 128270 h 128270"/>
                </a:gdLst>
                <a:ahLst/>
                <a:cxnLst>
                  <a:cxn ang="0">
                    <a:pos x="connsiteX0" y="connsiteY0"/>
                  </a:cxn>
                  <a:cxn ang="0">
                    <a:pos x="connsiteX1" y="connsiteY1"/>
                  </a:cxn>
                  <a:cxn ang="0">
                    <a:pos x="connsiteX2" y="connsiteY2"/>
                  </a:cxn>
                  <a:cxn ang="0">
                    <a:pos x="connsiteX3" y="connsiteY3"/>
                  </a:cxn>
                </a:cxnLst>
                <a:rect l="l" t="t" r="r" b="b"/>
                <a:pathLst>
                  <a:path w="2222499" h="128270">
                    <a:moveTo>
                      <a:pt x="0" y="128270"/>
                    </a:moveTo>
                    <a:lnTo>
                      <a:pt x="0" y="0"/>
                    </a:lnTo>
                    <a:lnTo>
                      <a:pt x="2222499" y="0"/>
                    </a:lnTo>
                    <a:lnTo>
                      <a:pt x="2222499" y="128270"/>
                    </a:lnTo>
                  </a:path>
                </a:pathLst>
              </a:custGeom>
              <a:noFill/>
              <a:ln w="19050">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17" name="Straight Connector 116">
                <a:extLst>
                  <a:ext uri="{FF2B5EF4-FFF2-40B4-BE49-F238E27FC236}">
                    <a16:creationId xmlns:a16="http://schemas.microsoft.com/office/drawing/2014/main" id="{F69CDD7E-E8A1-414A-9AB3-6552C9D38F74}"/>
                  </a:ext>
                </a:extLst>
              </p:cNvPr>
              <p:cNvCxnSpPr>
                <a:cxnSpLocks/>
              </p:cNvCxnSpPr>
              <p:nvPr/>
            </p:nvCxnSpPr>
            <p:spPr>
              <a:xfrm flipH="1" flipV="1">
                <a:off x="6089651" y="3743325"/>
                <a:ext cx="1" cy="196851"/>
              </a:xfrm>
              <a:prstGeom prst="line">
                <a:avLst/>
              </a:prstGeom>
              <a:ln w="19050">
                <a:solidFill>
                  <a:schemeClr val="accent6"/>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4" name="Group 3">
            <a:extLst>
              <a:ext uri="{FF2B5EF4-FFF2-40B4-BE49-F238E27FC236}">
                <a16:creationId xmlns:a16="http://schemas.microsoft.com/office/drawing/2014/main" id="{F2171AA7-0DAB-47E4-92D4-5AA2D98A19C0}"/>
              </a:ext>
            </a:extLst>
          </p:cNvPr>
          <p:cNvGrpSpPr/>
          <p:nvPr/>
        </p:nvGrpSpPr>
        <p:grpSpPr>
          <a:xfrm>
            <a:off x="588263" y="1566778"/>
            <a:ext cx="11027664" cy="1444625"/>
            <a:chOff x="571501" y="1504949"/>
            <a:chExt cx="11027664" cy="1444625"/>
          </a:xfrm>
        </p:grpSpPr>
        <p:sp>
          <p:nvSpPr>
            <p:cNvPr id="132" name="Rounded Rectangle 5">
              <a:extLst>
                <a:ext uri="{FF2B5EF4-FFF2-40B4-BE49-F238E27FC236}">
                  <a16:creationId xmlns:a16="http://schemas.microsoft.com/office/drawing/2014/main" id="{11433375-4FC3-407B-A278-813CFB18DC68}"/>
                </a:ext>
              </a:extLst>
            </p:cNvPr>
            <p:cNvSpPr/>
            <p:nvPr/>
          </p:nvSpPr>
          <p:spPr bwMode="auto">
            <a:xfrm>
              <a:off x="571501" y="1504949"/>
              <a:ext cx="11027664" cy="1444625"/>
            </a:xfrm>
            <a:prstGeom prst="rect">
              <a:avLst/>
            </a:prstGeom>
            <a:solidFill>
              <a:schemeClr val="bg1"/>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Segoe UI" pitchFamily="34" charset="0"/>
                </a:rPr>
                <a:t>Application code</a:t>
              </a:r>
            </a:p>
          </p:txBody>
        </p:sp>
        <p:sp>
          <p:nvSpPr>
            <p:cNvPr id="84" name="Rectangle 83">
              <a:extLst>
                <a:ext uri="{FF2B5EF4-FFF2-40B4-BE49-F238E27FC236}">
                  <a16:creationId xmlns:a16="http://schemas.microsoft.com/office/drawing/2014/main" id="{F85CA75D-AA6F-488A-A14C-D98CB003F96D}"/>
                </a:ext>
              </a:extLst>
            </p:cNvPr>
            <p:cNvSpPr/>
            <p:nvPr/>
          </p:nvSpPr>
          <p:spPr>
            <a:xfrm>
              <a:off x="1993073" y="2459641"/>
              <a:ext cx="1728574" cy="246221"/>
            </a:xfrm>
            <a:prstGeom prst="rect">
              <a:avLst/>
            </a:prstGeom>
            <a:ln>
              <a:noFill/>
            </a:ln>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1A1A1A"/>
                  </a:solidFill>
                  <a:effectLst/>
                  <a:uLnTx/>
                  <a:uFillTx/>
                  <a:latin typeface="Segoe UI"/>
                  <a:ea typeface="Segoe UI Symbol" panose="020B0502040204020203" pitchFamily="34" charset="0"/>
                  <a:cs typeface="Segoe UI Semibold" panose="020B0702040204020203" pitchFamily="34" charset="0"/>
                </a:rPr>
                <a:t>Any code or framework…</a:t>
              </a:r>
            </a:p>
          </p:txBody>
        </p:sp>
        <p:grpSp>
          <p:nvGrpSpPr>
            <p:cNvPr id="30" name="Group 29">
              <a:extLst>
                <a:ext uri="{FF2B5EF4-FFF2-40B4-BE49-F238E27FC236}">
                  <a16:creationId xmlns:a16="http://schemas.microsoft.com/office/drawing/2014/main" id="{B7DA7E3E-2560-4671-BD45-91F8A79EC1EE}"/>
                </a:ext>
              </a:extLst>
            </p:cNvPr>
            <p:cNvGrpSpPr/>
            <p:nvPr/>
          </p:nvGrpSpPr>
          <p:grpSpPr>
            <a:xfrm>
              <a:off x="1059657" y="2105674"/>
              <a:ext cx="10048875" cy="184666"/>
              <a:chOff x="1181100" y="2026588"/>
              <a:chExt cx="10048875" cy="184666"/>
            </a:xfrm>
          </p:grpSpPr>
          <p:sp>
            <p:nvSpPr>
              <p:cNvPr id="130" name="TextBox 129">
                <a:extLst>
                  <a:ext uri="{FF2B5EF4-FFF2-40B4-BE49-F238E27FC236}">
                    <a16:creationId xmlns:a16="http://schemas.microsoft.com/office/drawing/2014/main" id="{F850618F-060F-4778-9DD2-F64645EA1032}"/>
                  </a:ext>
                </a:extLst>
              </p:cNvPr>
              <p:cNvSpPr txBox="1"/>
              <p:nvPr/>
            </p:nvSpPr>
            <p:spPr>
              <a:xfrm>
                <a:off x="1542027" y="2026588"/>
                <a:ext cx="9327020" cy="184666"/>
              </a:xfrm>
              <a:prstGeom prst="rect">
                <a:avLst/>
              </a:prstGeom>
              <a:noFill/>
            </p:spPr>
            <p:txBody>
              <a:bodyPr wrap="square" lIns="0" tIns="0" rIns="0" bIns="0" rtlCol="0">
                <a:spAutoFit/>
              </a:bodyPr>
              <a:lstStyle/>
              <a:p>
                <a:pPr marL="0" marR="0" lvl="0" indent="0" algn="ctr" defTabSz="932472" rtl="0" eaLnBrk="1" fontAlgn="base" latinLnBrk="0" hangingPunct="1">
                  <a:lnSpc>
                    <a:spcPct val="100000"/>
                  </a:lnSpc>
                  <a:spcBef>
                    <a:spcPct val="0"/>
                  </a:spcBef>
                  <a:spcAft>
                    <a:spcPts val="1200"/>
                  </a:spcAft>
                  <a:buClrTx/>
                  <a:buSzTx/>
                  <a:buFontTx/>
                  <a:buNone/>
                  <a:tabLst/>
                  <a:defRPr/>
                </a:pPr>
                <a:r>
                  <a:rPr kumimoji="0" lang="en-US" sz="1200" b="0" i="0" u="none" strike="noStrike" kern="1200" cap="none" spc="0" normalizeH="0" baseline="0" noProof="0">
                    <a:ln>
                      <a:noFill/>
                    </a:ln>
                    <a:solidFill>
                      <a:srgbClr val="000000">
                        <a:lumMod val="65000"/>
                        <a:lumOff val="35000"/>
                      </a:srgbClr>
                    </a:solidFill>
                    <a:effectLst/>
                    <a:uLnTx/>
                    <a:uFillTx/>
                    <a:latin typeface="Segoe UI Semibold"/>
                    <a:ea typeface="Segoe UI Symbol"/>
                    <a:cs typeface="+mn-cs"/>
                  </a:rPr>
                  <a:t>Microservices written in</a:t>
                </a:r>
              </a:p>
            </p:txBody>
          </p:sp>
          <p:cxnSp>
            <p:nvCxnSpPr>
              <p:cNvPr id="25" name="Straight Connector 24">
                <a:extLst>
                  <a:ext uri="{FF2B5EF4-FFF2-40B4-BE49-F238E27FC236}">
                    <a16:creationId xmlns:a16="http://schemas.microsoft.com/office/drawing/2014/main" id="{2038C5A0-BB23-4F7F-B6C2-7C57CA6651EC}"/>
                  </a:ext>
                </a:extLst>
              </p:cNvPr>
              <p:cNvCxnSpPr>
                <a:cxnSpLocks/>
              </p:cNvCxnSpPr>
              <p:nvPr/>
            </p:nvCxnSpPr>
            <p:spPr>
              <a:xfrm>
                <a:off x="1181100" y="2124075"/>
                <a:ext cx="4060484" cy="9553"/>
              </a:xfrm>
              <a:prstGeom prst="line">
                <a:avLst/>
              </a:prstGeom>
              <a:ln w="19050">
                <a:solidFill>
                  <a:schemeClr val="accent6"/>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F036209A-AC04-4D66-A90D-751A8D6E9747}"/>
                  </a:ext>
                </a:extLst>
              </p:cNvPr>
              <p:cNvCxnSpPr>
                <a:cxnSpLocks/>
              </p:cNvCxnSpPr>
              <p:nvPr/>
            </p:nvCxnSpPr>
            <p:spPr>
              <a:xfrm>
                <a:off x="7123113" y="2124075"/>
                <a:ext cx="4106862" cy="0"/>
              </a:xfrm>
              <a:prstGeom prst="line">
                <a:avLst/>
              </a:prstGeom>
              <a:ln w="19050">
                <a:solidFill>
                  <a:schemeClr val="accent6"/>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sp>
        <p:nvSpPr>
          <p:cNvPr id="102" name="Title 1">
            <a:extLst>
              <a:ext uri="{FF2B5EF4-FFF2-40B4-BE49-F238E27FC236}">
                <a16:creationId xmlns:a16="http://schemas.microsoft.com/office/drawing/2014/main" id="{5336B867-3670-47D0-8B14-FCB0F1F16826}"/>
              </a:ext>
            </a:extLst>
          </p:cNvPr>
          <p:cNvSpPr txBox="1">
            <a:spLocks/>
          </p:cNvSpPr>
          <p:nvPr/>
        </p:nvSpPr>
        <p:spPr>
          <a:xfrm>
            <a:off x="588263" y="457200"/>
            <a:ext cx="11018520" cy="892552"/>
          </a:xfrm>
          <a:prstGeom prst="rect">
            <a:avLst/>
          </a:prstGeom>
        </p:spPr>
        <p:txBody>
          <a:bodyPr lIns="0" tIns="0" rIns="0" bIns="0"/>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50" normalizeH="0" baseline="0" noProof="0">
                <a:ln w="3175">
                  <a:noFill/>
                </a:ln>
                <a:solidFill>
                  <a:srgbClr val="000000"/>
                </a:solidFill>
                <a:effectLst/>
                <a:uLnTx/>
                <a:uFillTx/>
                <a:latin typeface="Segoe UI Semibold"/>
                <a:ea typeface="+mn-ea"/>
                <a:cs typeface="Segoe UI" pitchFamily="34" charset="0"/>
              </a:rPr>
              <a:t>Integration with developer frameworks</a:t>
            </a:r>
            <a:br>
              <a:rPr kumimoji="0" lang="en-US" sz="3600" b="0" i="0" u="none" strike="noStrike" kern="1200" cap="none" spc="-50" normalizeH="0" baseline="0" noProof="0">
                <a:ln w="3175">
                  <a:noFill/>
                </a:ln>
                <a:solidFill>
                  <a:srgbClr val="000000"/>
                </a:solidFill>
                <a:effectLst/>
                <a:uLnTx/>
                <a:uFillTx/>
                <a:latin typeface="Segoe UI Semibold"/>
                <a:ea typeface="+mn-ea"/>
                <a:cs typeface="Segoe UI" pitchFamily="34" charset="0"/>
              </a:rPr>
            </a:br>
            <a:endParaRPr kumimoji="0" lang="en-US" sz="3600" b="0" i="0" u="none" strike="noStrike" kern="1200" cap="none" spc="-50" normalizeH="0" baseline="0" noProof="0">
              <a:ln w="3175">
                <a:noFill/>
              </a:ln>
              <a:solidFill>
                <a:srgbClr val="0078D4"/>
              </a:solidFill>
              <a:effectLst/>
              <a:uLnTx/>
              <a:uFillTx/>
              <a:latin typeface="Segoe UI Semibold"/>
              <a:ea typeface="+mn-ea"/>
              <a:cs typeface="Segoe UI" pitchFamily="34" charset="0"/>
            </a:endParaRPr>
          </a:p>
        </p:txBody>
      </p:sp>
      <p:grpSp>
        <p:nvGrpSpPr>
          <p:cNvPr id="137" name="Group 136">
            <a:extLst>
              <a:ext uri="{FF2B5EF4-FFF2-40B4-BE49-F238E27FC236}">
                <a16:creationId xmlns:a16="http://schemas.microsoft.com/office/drawing/2014/main" id="{151F9E4B-7BEF-4CD9-93C9-D678AA89C368}"/>
              </a:ext>
            </a:extLst>
          </p:cNvPr>
          <p:cNvGrpSpPr/>
          <p:nvPr/>
        </p:nvGrpSpPr>
        <p:grpSpPr>
          <a:xfrm>
            <a:off x="6059568" y="2481163"/>
            <a:ext cx="1133575" cy="404760"/>
            <a:chOff x="2342203" y="5002866"/>
            <a:chExt cx="1133575" cy="404760"/>
          </a:xfrm>
        </p:grpSpPr>
        <p:sp>
          <p:nvSpPr>
            <p:cNvPr id="138" name="Rectangle 137">
              <a:extLst>
                <a:ext uri="{FF2B5EF4-FFF2-40B4-BE49-F238E27FC236}">
                  <a16:creationId xmlns:a16="http://schemas.microsoft.com/office/drawing/2014/main" id="{22E1B76E-BE4B-4B6E-9199-BB2B5668E59B}"/>
                </a:ext>
              </a:extLst>
            </p:cNvPr>
            <p:cNvSpPr/>
            <p:nvPr/>
          </p:nvSpPr>
          <p:spPr>
            <a:xfrm>
              <a:off x="2342203" y="5082136"/>
              <a:ext cx="747320" cy="246221"/>
            </a:xfrm>
            <a:prstGeom prst="rect">
              <a:avLst/>
            </a:prstGeom>
            <a:ln>
              <a:noFill/>
            </a:ln>
          </p:spPr>
          <p:txBody>
            <a:bodyPr wrap="none">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1A1A1A"/>
                  </a:solidFill>
                  <a:effectLst/>
                  <a:uLnTx/>
                  <a:uFillTx/>
                  <a:latin typeface="Segoe UI Semibold"/>
                  <a:ea typeface="Segoe UI Symbol" panose="020B0502040204020203" pitchFamily="34" charset="0"/>
                  <a:cs typeface="Segoe UI Semibold" panose="020B0702040204020203" pitchFamily="34" charset="0"/>
                </a:rPr>
                <a:t>Functions</a:t>
              </a:r>
            </a:p>
          </p:txBody>
        </p:sp>
        <p:pic>
          <p:nvPicPr>
            <p:cNvPr id="140" name="Graphic 139">
              <a:extLst>
                <a:ext uri="{FF2B5EF4-FFF2-40B4-BE49-F238E27FC236}">
                  <a16:creationId xmlns:a16="http://schemas.microsoft.com/office/drawing/2014/main" id="{9462D4F0-6476-4BD9-BCA1-5F4FF185CB51}"/>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3071018" y="5002866"/>
              <a:ext cx="404760" cy="404760"/>
            </a:xfrm>
            <a:prstGeom prst="rect">
              <a:avLst/>
            </a:prstGeom>
          </p:spPr>
        </p:pic>
      </p:grpSp>
      <p:grpSp>
        <p:nvGrpSpPr>
          <p:cNvPr id="141" name="Group 140">
            <a:extLst>
              <a:ext uri="{FF2B5EF4-FFF2-40B4-BE49-F238E27FC236}">
                <a16:creationId xmlns:a16="http://schemas.microsoft.com/office/drawing/2014/main" id="{85D4F940-9E5A-413B-84AE-4DB131F2BB13}"/>
              </a:ext>
            </a:extLst>
          </p:cNvPr>
          <p:cNvGrpSpPr/>
          <p:nvPr/>
        </p:nvGrpSpPr>
        <p:grpSpPr>
          <a:xfrm>
            <a:off x="3696169" y="2463536"/>
            <a:ext cx="885820" cy="400110"/>
            <a:chOff x="2486609" y="4272454"/>
            <a:chExt cx="885820" cy="400110"/>
          </a:xfrm>
        </p:grpSpPr>
        <p:sp>
          <p:nvSpPr>
            <p:cNvPr id="142" name="Rectangle 141">
              <a:extLst>
                <a:ext uri="{FF2B5EF4-FFF2-40B4-BE49-F238E27FC236}">
                  <a16:creationId xmlns:a16="http://schemas.microsoft.com/office/drawing/2014/main" id="{35059956-632A-4A93-90BF-5E8F2CD8E9CB}"/>
                </a:ext>
              </a:extLst>
            </p:cNvPr>
            <p:cNvSpPr/>
            <p:nvPr/>
          </p:nvSpPr>
          <p:spPr>
            <a:xfrm>
              <a:off x="2486609" y="4272454"/>
              <a:ext cx="570990" cy="400110"/>
            </a:xfrm>
            <a:prstGeom prst="rect">
              <a:avLst/>
            </a:prstGeom>
            <a:ln>
              <a:noFill/>
            </a:ln>
          </p:spPr>
          <p:txBody>
            <a:bodyPr wrap="none">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1A1A1A"/>
                  </a:solidFill>
                  <a:effectLst/>
                  <a:uLnTx/>
                  <a:uFillTx/>
                  <a:latin typeface="Segoe UI Semibold"/>
                  <a:ea typeface="Segoe UI Symbol" panose="020B0502040204020203" pitchFamily="34" charset="0"/>
                  <a:cs typeface="Segoe UI Semibold" panose="020B0702040204020203" pitchFamily="34" charset="0"/>
                </a:rPr>
                <a:t>Virtual</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1A1A1A"/>
                  </a:solidFill>
                  <a:effectLst/>
                  <a:uLnTx/>
                  <a:uFillTx/>
                  <a:latin typeface="Segoe UI Semibold"/>
                  <a:ea typeface="Segoe UI Symbol" panose="020B0502040204020203" pitchFamily="34" charset="0"/>
                  <a:cs typeface="Segoe UI Semibold" panose="020B0702040204020203" pitchFamily="34" charset="0"/>
                </a:rPr>
                <a:t>Actors</a:t>
              </a:r>
            </a:p>
          </p:txBody>
        </p:sp>
        <p:grpSp>
          <p:nvGrpSpPr>
            <p:cNvPr id="143" name="Group 142">
              <a:extLst>
                <a:ext uri="{FF2B5EF4-FFF2-40B4-BE49-F238E27FC236}">
                  <a16:creationId xmlns:a16="http://schemas.microsoft.com/office/drawing/2014/main" id="{9206D172-2587-49C2-AD22-CCB41A3C8358}"/>
                </a:ext>
              </a:extLst>
            </p:cNvPr>
            <p:cNvGrpSpPr/>
            <p:nvPr/>
          </p:nvGrpSpPr>
          <p:grpSpPr>
            <a:xfrm>
              <a:off x="3112714" y="4314887"/>
              <a:ext cx="259715" cy="281737"/>
              <a:chOff x="8552587" y="2338405"/>
              <a:chExt cx="259715" cy="281737"/>
            </a:xfrm>
          </p:grpSpPr>
          <p:sp>
            <p:nvSpPr>
              <p:cNvPr id="144" name="Freeform 7">
                <a:extLst>
                  <a:ext uri="{FF2B5EF4-FFF2-40B4-BE49-F238E27FC236}">
                    <a16:creationId xmlns:a16="http://schemas.microsoft.com/office/drawing/2014/main" id="{DC65A417-E639-49DC-979B-4332DF0BA91D}"/>
                  </a:ext>
                </a:extLst>
              </p:cNvPr>
              <p:cNvSpPr>
                <a:spLocks/>
              </p:cNvSpPr>
              <p:nvPr/>
            </p:nvSpPr>
            <p:spPr bwMode="auto">
              <a:xfrm>
                <a:off x="8552587" y="2490285"/>
                <a:ext cx="259715" cy="129857"/>
              </a:xfrm>
              <a:custGeom>
                <a:avLst/>
                <a:gdLst>
                  <a:gd name="T0" fmla="*/ 53 w 106"/>
                  <a:gd name="T1" fmla="*/ 0 h 54"/>
                  <a:gd name="T2" fmla="*/ 53 w 106"/>
                  <a:gd name="T3" fmla="*/ 0 h 54"/>
                  <a:gd name="T4" fmla="*/ 32 w 106"/>
                  <a:gd name="T5" fmla="*/ 5 h 54"/>
                  <a:gd name="T6" fmla="*/ 20 w 106"/>
                  <a:gd name="T7" fmla="*/ 12 h 54"/>
                  <a:gd name="T8" fmla="*/ 10 w 106"/>
                  <a:gd name="T9" fmla="*/ 22 h 54"/>
                  <a:gd name="T10" fmla="*/ 0 w 106"/>
                  <a:gd name="T11" fmla="*/ 54 h 54"/>
                  <a:gd name="T12" fmla="*/ 17 w 106"/>
                  <a:gd name="T13" fmla="*/ 54 h 54"/>
                  <a:gd name="T14" fmla="*/ 30 w 106"/>
                  <a:gd name="T15" fmla="*/ 54 h 54"/>
                  <a:gd name="T16" fmla="*/ 44 w 106"/>
                  <a:gd name="T17" fmla="*/ 54 h 54"/>
                  <a:gd name="T18" fmla="*/ 106 w 106"/>
                  <a:gd name="T19" fmla="*/ 54 h 54"/>
                  <a:gd name="T20" fmla="*/ 53 w 106"/>
                  <a:gd name="T2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6" h="54">
                    <a:moveTo>
                      <a:pt x="53" y="0"/>
                    </a:moveTo>
                    <a:lnTo>
                      <a:pt x="53" y="0"/>
                    </a:lnTo>
                    <a:cubicBezTo>
                      <a:pt x="45" y="0"/>
                      <a:pt x="38" y="2"/>
                      <a:pt x="32" y="5"/>
                    </a:cubicBezTo>
                    <a:cubicBezTo>
                      <a:pt x="27" y="7"/>
                      <a:pt x="24" y="9"/>
                      <a:pt x="20" y="12"/>
                    </a:cubicBezTo>
                    <a:cubicBezTo>
                      <a:pt x="16" y="15"/>
                      <a:pt x="13" y="18"/>
                      <a:pt x="10" y="22"/>
                    </a:cubicBezTo>
                    <a:cubicBezTo>
                      <a:pt x="4" y="31"/>
                      <a:pt x="0" y="42"/>
                      <a:pt x="0" y="54"/>
                    </a:cubicBezTo>
                    <a:lnTo>
                      <a:pt x="17" y="54"/>
                    </a:lnTo>
                    <a:lnTo>
                      <a:pt x="30" y="54"/>
                    </a:lnTo>
                    <a:lnTo>
                      <a:pt x="44" y="54"/>
                    </a:lnTo>
                    <a:lnTo>
                      <a:pt x="106" y="54"/>
                    </a:lnTo>
                    <a:cubicBezTo>
                      <a:pt x="106" y="24"/>
                      <a:pt x="82" y="0"/>
                      <a:pt x="53" y="0"/>
                    </a:cubicBez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Semibold"/>
                  <a:ea typeface="+mn-ea"/>
                  <a:cs typeface="+mn-cs"/>
                </a:endParaRPr>
              </a:p>
            </p:txBody>
          </p:sp>
          <p:sp>
            <p:nvSpPr>
              <p:cNvPr id="145" name="Freeform 8">
                <a:extLst>
                  <a:ext uri="{FF2B5EF4-FFF2-40B4-BE49-F238E27FC236}">
                    <a16:creationId xmlns:a16="http://schemas.microsoft.com/office/drawing/2014/main" id="{B56F0AE8-2A8F-4767-A87A-F6BF114BF468}"/>
                  </a:ext>
                </a:extLst>
              </p:cNvPr>
              <p:cNvSpPr>
                <a:spLocks/>
              </p:cNvSpPr>
              <p:nvPr/>
            </p:nvSpPr>
            <p:spPr bwMode="auto">
              <a:xfrm>
                <a:off x="8600436" y="2338405"/>
                <a:ext cx="161338" cy="161338"/>
              </a:xfrm>
              <a:custGeom>
                <a:avLst/>
                <a:gdLst>
                  <a:gd name="T0" fmla="*/ 31 w 66"/>
                  <a:gd name="T1" fmla="*/ 66 h 67"/>
                  <a:gd name="T2" fmla="*/ 31 w 66"/>
                  <a:gd name="T3" fmla="*/ 66 h 67"/>
                  <a:gd name="T4" fmla="*/ 33 w 66"/>
                  <a:gd name="T5" fmla="*/ 67 h 67"/>
                  <a:gd name="T6" fmla="*/ 35 w 66"/>
                  <a:gd name="T7" fmla="*/ 66 h 67"/>
                  <a:gd name="T8" fmla="*/ 57 w 66"/>
                  <a:gd name="T9" fmla="*/ 56 h 67"/>
                  <a:gd name="T10" fmla="*/ 66 w 66"/>
                  <a:gd name="T11" fmla="*/ 33 h 67"/>
                  <a:gd name="T12" fmla="*/ 33 w 66"/>
                  <a:gd name="T13" fmla="*/ 0 h 67"/>
                  <a:gd name="T14" fmla="*/ 0 w 66"/>
                  <a:gd name="T15" fmla="*/ 33 h 67"/>
                  <a:gd name="T16" fmla="*/ 9 w 66"/>
                  <a:gd name="T17" fmla="*/ 56 h 67"/>
                  <a:gd name="T18" fmla="*/ 31 w 66"/>
                  <a:gd name="T19" fmla="*/ 66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6" h="67">
                    <a:moveTo>
                      <a:pt x="31" y="66"/>
                    </a:moveTo>
                    <a:lnTo>
                      <a:pt x="31" y="66"/>
                    </a:lnTo>
                    <a:cubicBezTo>
                      <a:pt x="31" y="66"/>
                      <a:pt x="32" y="67"/>
                      <a:pt x="33" y="67"/>
                    </a:cubicBezTo>
                    <a:cubicBezTo>
                      <a:pt x="34" y="67"/>
                      <a:pt x="34" y="66"/>
                      <a:pt x="35" y="66"/>
                    </a:cubicBezTo>
                    <a:cubicBezTo>
                      <a:pt x="44" y="66"/>
                      <a:pt x="51" y="62"/>
                      <a:pt x="57" y="56"/>
                    </a:cubicBezTo>
                    <a:cubicBezTo>
                      <a:pt x="63" y="50"/>
                      <a:pt x="66" y="42"/>
                      <a:pt x="66" y="33"/>
                    </a:cubicBezTo>
                    <a:cubicBezTo>
                      <a:pt x="66" y="15"/>
                      <a:pt x="51" y="0"/>
                      <a:pt x="33" y="0"/>
                    </a:cubicBezTo>
                    <a:cubicBezTo>
                      <a:pt x="14" y="0"/>
                      <a:pt x="0" y="15"/>
                      <a:pt x="0" y="33"/>
                    </a:cubicBezTo>
                    <a:cubicBezTo>
                      <a:pt x="0" y="42"/>
                      <a:pt x="3" y="50"/>
                      <a:pt x="9" y="56"/>
                    </a:cubicBezTo>
                    <a:cubicBezTo>
                      <a:pt x="15" y="62"/>
                      <a:pt x="22" y="66"/>
                      <a:pt x="31" y="66"/>
                    </a:cubicBez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Semibold"/>
                  <a:ea typeface="+mn-ea"/>
                  <a:cs typeface="+mn-cs"/>
                </a:endParaRPr>
              </a:p>
            </p:txBody>
          </p:sp>
        </p:grpSp>
      </p:grpSp>
      <p:grpSp>
        <p:nvGrpSpPr>
          <p:cNvPr id="146" name="Group 145">
            <a:extLst>
              <a:ext uri="{FF2B5EF4-FFF2-40B4-BE49-F238E27FC236}">
                <a16:creationId xmlns:a16="http://schemas.microsoft.com/office/drawing/2014/main" id="{72170AA5-1EF0-4287-900C-C42732455375}"/>
              </a:ext>
            </a:extLst>
          </p:cNvPr>
          <p:cNvGrpSpPr/>
          <p:nvPr/>
        </p:nvGrpSpPr>
        <p:grpSpPr>
          <a:xfrm>
            <a:off x="4733913" y="2476883"/>
            <a:ext cx="1219580" cy="405103"/>
            <a:chOff x="3960017" y="5002695"/>
            <a:chExt cx="1219580" cy="405103"/>
          </a:xfrm>
        </p:grpSpPr>
        <p:pic>
          <p:nvPicPr>
            <p:cNvPr id="147" name="Picture 146" descr="A picture containing clipart&#10;&#10;Description automatically generated">
              <a:extLst>
                <a:ext uri="{FF2B5EF4-FFF2-40B4-BE49-F238E27FC236}">
                  <a16:creationId xmlns:a16="http://schemas.microsoft.com/office/drawing/2014/main" id="{3EE124E1-1AB4-4ACA-854A-1EB6C3701F5A}"/>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4651190" y="5002695"/>
              <a:ext cx="528407" cy="405103"/>
            </a:xfrm>
            <a:prstGeom prst="rect">
              <a:avLst/>
            </a:prstGeom>
            <a:ln>
              <a:noFill/>
            </a:ln>
          </p:spPr>
        </p:pic>
        <p:sp>
          <p:nvSpPr>
            <p:cNvPr id="148" name="Rectangle 147">
              <a:extLst>
                <a:ext uri="{FF2B5EF4-FFF2-40B4-BE49-F238E27FC236}">
                  <a16:creationId xmlns:a16="http://schemas.microsoft.com/office/drawing/2014/main" id="{CBC8E4EC-78E8-41DE-929D-FE1798CDD446}"/>
                </a:ext>
              </a:extLst>
            </p:cNvPr>
            <p:cNvSpPr/>
            <p:nvPr/>
          </p:nvSpPr>
          <p:spPr>
            <a:xfrm>
              <a:off x="3960017" y="5004476"/>
              <a:ext cx="742511" cy="400110"/>
            </a:xfrm>
            <a:prstGeom prst="rect">
              <a:avLst/>
            </a:prstGeom>
            <a:ln>
              <a:noFill/>
            </a:ln>
          </p:spPr>
          <p:txBody>
            <a:bodyPr wrap="square">
              <a:spAutoFit/>
            </a:bodyPr>
            <a:lstStyle/>
            <a:p>
              <a:pPr marL="0" marR="0" lvl="0" indent="0" algn="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1A1A1A"/>
                  </a:solidFill>
                  <a:effectLst/>
                  <a:uLnTx/>
                  <a:uFillTx/>
                  <a:latin typeface="Segoe UI Semibold"/>
                  <a:ea typeface="Segoe UI Symbol" panose="020B0502040204020203" pitchFamily="34" charset="0"/>
                  <a:cs typeface="Segoe UI Semibold" panose="020B0702040204020203" pitchFamily="34" charset="0"/>
                </a:rPr>
                <a:t>ASP.NET Core</a:t>
              </a:r>
            </a:p>
          </p:txBody>
        </p:sp>
      </p:grpSp>
      <p:grpSp>
        <p:nvGrpSpPr>
          <p:cNvPr id="149" name="Group 148">
            <a:extLst>
              <a:ext uri="{FF2B5EF4-FFF2-40B4-BE49-F238E27FC236}">
                <a16:creationId xmlns:a16="http://schemas.microsoft.com/office/drawing/2014/main" id="{C63FE93D-2452-4F6B-AE9D-650F1F9F4D94}"/>
              </a:ext>
            </a:extLst>
          </p:cNvPr>
          <p:cNvGrpSpPr/>
          <p:nvPr/>
        </p:nvGrpSpPr>
        <p:grpSpPr>
          <a:xfrm>
            <a:off x="7325924" y="2446207"/>
            <a:ext cx="1296747" cy="466564"/>
            <a:chOff x="620991" y="4971964"/>
            <a:chExt cx="1296747" cy="466564"/>
          </a:xfrm>
        </p:grpSpPr>
        <p:sp>
          <p:nvSpPr>
            <p:cNvPr id="150" name="Rectangle 149">
              <a:extLst>
                <a:ext uri="{FF2B5EF4-FFF2-40B4-BE49-F238E27FC236}">
                  <a16:creationId xmlns:a16="http://schemas.microsoft.com/office/drawing/2014/main" id="{4F3AF294-ED99-47E6-9713-37ECFDA5BE73}"/>
                </a:ext>
              </a:extLst>
            </p:cNvPr>
            <p:cNvSpPr/>
            <p:nvPr/>
          </p:nvSpPr>
          <p:spPr>
            <a:xfrm>
              <a:off x="620991" y="5082136"/>
              <a:ext cx="825867" cy="246221"/>
            </a:xfrm>
            <a:prstGeom prst="rect">
              <a:avLst/>
            </a:prstGeom>
            <a:ln>
              <a:noFill/>
            </a:ln>
          </p:spPr>
          <p:txBody>
            <a:bodyPr wrap="none">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1A1A1A"/>
                  </a:solidFill>
                  <a:effectLst/>
                  <a:uLnTx/>
                  <a:uFillTx/>
                  <a:latin typeface="Segoe UI Semibold"/>
                  <a:ea typeface="Segoe UI Symbol" panose="020B0502040204020203" pitchFamily="34" charset="0"/>
                  <a:cs typeface="Segoe UI Semibold" panose="020B0702040204020203" pitchFamily="34" charset="0"/>
                </a:rPr>
                <a:t>Logic Apps</a:t>
              </a:r>
            </a:p>
          </p:txBody>
        </p:sp>
        <p:pic>
          <p:nvPicPr>
            <p:cNvPr id="151" name="Picture 150" descr="A picture containing drawing&#10;&#10;Description automatically generated">
              <a:extLst>
                <a:ext uri="{FF2B5EF4-FFF2-40B4-BE49-F238E27FC236}">
                  <a16:creationId xmlns:a16="http://schemas.microsoft.com/office/drawing/2014/main" id="{3D7A6D73-A278-43B3-852D-F292377A570B}"/>
                </a:ext>
              </a:extLst>
            </p:cNvPr>
            <p:cNvPicPr>
              <a:picLocks noChangeAspect="1"/>
            </p:cNvPicPr>
            <p:nvPr/>
          </p:nvPicPr>
          <p:blipFill>
            <a:blip r:embed="rId19"/>
            <a:stretch>
              <a:fillRect/>
            </a:stretch>
          </p:blipFill>
          <p:spPr>
            <a:xfrm>
              <a:off x="1507002" y="4971964"/>
              <a:ext cx="410736" cy="466564"/>
            </a:xfrm>
            <a:prstGeom prst="rect">
              <a:avLst/>
            </a:prstGeom>
          </p:spPr>
        </p:pic>
      </p:grpSp>
      <p:grpSp>
        <p:nvGrpSpPr>
          <p:cNvPr id="152" name="Group 151">
            <a:extLst>
              <a:ext uri="{FF2B5EF4-FFF2-40B4-BE49-F238E27FC236}">
                <a16:creationId xmlns:a16="http://schemas.microsoft.com/office/drawing/2014/main" id="{C5D793F9-6FF6-49AC-AD4F-3DE7542318CC}"/>
              </a:ext>
            </a:extLst>
          </p:cNvPr>
          <p:cNvGrpSpPr/>
          <p:nvPr/>
        </p:nvGrpSpPr>
        <p:grpSpPr>
          <a:xfrm>
            <a:off x="8730118" y="2515899"/>
            <a:ext cx="1340168" cy="362215"/>
            <a:chOff x="3780527" y="4291402"/>
            <a:chExt cx="1340168" cy="362215"/>
          </a:xfrm>
        </p:grpSpPr>
        <p:sp>
          <p:nvSpPr>
            <p:cNvPr id="153" name="Rectangle 152">
              <a:extLst>
                <a:ext uri="{FF2B5EF4-FFF2-40B4-BE49-F238E27FC236}">
                  <a16:creationId xmlns:a16="http://schemas.microsoft.com/office/drawing/2014/main" id="{98F19D3C-57C5-48F8-9B1A-731D6B2DA0CD}"/>
                </a:ext>
              </a:extLst>
            </p:cNvPr>
            <p:cNvSpPr/>
            <p:nvPr/>
          </p:nvSpPr>
          <p:spPr>
            <a:xfrm>
              <a:off x="3780527" y="4349399"/>
              <a:ext cx="878767" cy="246221"/>
            </a:xfrm>
            <a:prstGeom prst="rect">
              <a:avLst/>
            </a:prstGeom>
            <a:ln>
              <a:noFill/>
            </a:ln>
          </p:spPr>
          <p:txBody>
            <a:bodyPr wrap="none">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1A1A1A"/>
                  </a:solidFill>
                  <a:effectLst/>
                  <a:uLnTx/>
                  <a:uFillTx/>
                  <a:latin typeface="Segoe UI Semibold"/>
                  <a:ea typeface="Segoe UI Symbol" panose="020B0502040204020203" pitchFamily="34" charset="0"/>
                  <a:cs typeface="Segoe UI Semibold" panose="020B0702040204020203" pitchFamily="34" charset="0"/>
                </a:rPr>
                <a:t>Spring Boot</a:t>
              </a:r>
            </a:p>
          </p:txBody>
        </p:sp>
        <p:pic>
          <p:nvPicPr>
            <p:cNvPr id="154" name="Picture 2" descr="Image result for Spring Boot Logo">
              <a:extLst>
                <a:ext uri="{FF2B5EF4-FFF2-40B4-BE49-F238E27FC236}">
                  <a16:creationId xmlns:a16="http://schemas.microsoft.com/office/drawing/2014/main" id="{59B66911-F08A-4878-BB00-179CFED29A44}"/>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702528" y="4291402"/>
              <a:ext cx="418167" cy="36221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55" name="Group 154">
            <a:extLst>
              <a:ext uri="{FF2B5EF4-FFF2-40B4-BE49-F238E27FC236}">
                <a16:creationId xmlns:a16="http://schemas.microsoft.com/office/drawing/2014/main" id="{A568BED4-335E-4B92-97D2-B10F0F689105}"/>
              </a:ext>
            </a:extLst>
          </p:cNvPr>
          <p:cNvGrpSpPr/>
          <p:nvPr/>
        </p:nvGrpSpPr>
        <p:grpSpPr>
          <a:xfrm>
            <a:off x="10121017" y="2505248"/>
            <a:ext cx="1286697" cy="400110"/>
            <a:chOff x="615877" y="4255701"/>
            <a:chExt cx="1286697" cy="400110"/>
          </a:xfrm>
        </p:grpSpPr>
        <p:sp>
          <p:nvSpPr>
            <p:cNvPr id="156" name="Rectangle 155">
              <a:extLst>
                <a:ext uri="{FF2B5EF4-FFF2-40B4-BE49-F238E27FC236}">
                  <a16:creationId xmlns:a16="http://schemas.microsoft.com/office/drawing/2014/main" id="{83A7D5C2-C7D1-4185-905A-A2A1781EFB5D}"/>
                </a:ext>
              </a:extLst>
            </p:cNvPr>
            <p:cNvSpPr/>
            <p:nvPr/>
          </p:nvSpPr>
          <p:spPr>
            <a:xfrm>
              <a:off x="615877" y="4255701"/>
              <a:ext cx="902385" cy="400110"/>
            </a:xfrm>
            <a:prstGeom prst="rect">
              <a:avLst/>
            </a:prstGeom>
            <a:ln>
              <a:noFill/>
            </a:ln>
          </p:spPr>
          <p:txBody>
            <a:bodyPr wrap="square">
              <a:spAutoFit/>
            </a:bodyPr>
            <a:lstStyle/>
            <a:p>
              <a:pPr marL="0" marR="0" lvl="0" indent="0" algn="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1A1A1A"/>
                  </a:solidFill>
                  <a:effectLst/>
                  <a:uLnTx/>
                  <a:uFillTx/>
                  <a:latin typeface="Segoe UI Semibold"/>
                  <a:ea typeface="Segoe UI Symbol" panose="020B0502040204020203" pitchFamily="34" charset="0"/>
                  <a:cs typeface="Segoe UI Semibold" panose="020B0702040204020203" pitchFamily="34" charset="0"/>
                </a:rPr>
                <a:t>Server Side </a:t>
              </a:r>
            </a:p>
            <a:p>
              <a:pPr marL="0" marR="0" lvl="0" indent="0" algn="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err="1">
                  <a:ln>
                    <a:noFill/>
                  </a:ln>
                  <a:solidFill>
                    <a:srgbClr val="1A1A1A"/>
                  </a:solidFill>
                  <a:effectLst/>
                  <a:uLnTx/>
                  <a:uFillTx/>
                  <a:latin typeface="Segoe UI Semibold"/>
                  <a:ea typeface="Segoe UI Symbol" panose="020B0502040204020203" pitchFamily="34" charset="0"/>
                  <a:cs typeface="Segoe UI Semibold" panose="020B0702040204020203" pitchFamily="34" charset="0"/>
                </a:rPr>
                <a:t>Blazor</a:t>
              </a:r>
              <a:endParaRPr kumimoji="0" lang="en-US" sz="1000" b="0" i="0" u="none" strike="noStrike" kern="1200" cap="none" spc="0" normalizeH="0" baseline="0" noProof="0">
                <a:ln>
                  <a:noFill/>
                </a:ln>
                <a:solidFill>
                  <a:srgbClr val="1A1A1A"/>
                </a:solidFill>
                <a:effectLst/>
                <a:uLnTx/>
                <a:uFillTx/>
                <a:latin typeface="Segoe UI Semibold"/>
                <a:ea typeface="Segoe UI Symbol" panose="020B0502040204020203" pitchFamily="34" charset="0"/>
                <a:cs typeface="Segoe UI Semibold" panose="020B0702040204020203" pitchFamily="34" charset="0"/>
              </a:endParaRPr>
            </a:p>
          </p:txBody>
        </p:sp>
        <p:pic>
          <p:nvPicPr>
            <p:cNvPr id="157" name="Picture 156" descr="A picture containing drawing&#10;&#10;Description automatically generated">
              <a:extLst>
                <a:ext uri="{FF2B5EF4-FFF2-40B4-BE49-F238E27FC236}">
                  <a16:creationId xmlns:a16="http://schemas.microsoft.com/office/drawing/2014/main" id="{C8EB7332-500F-4C87-9BEF-542EDFF3D5B8}"/>
                </a:ext>
              </a:extLst>
            </p:cNvPr>
            <p:cNvPicPr>
              <a:picLocks noChangeAspect="1"/>
            </p:cNvPicPr>
            <p:nvPr/>
          </p:nvPicPr>
          <p:blipFill>
            <a:blip r:embed="rId21"/>
            <a:stretch>
              <a:fillRect/>
            </a:stretch>
          </p:blipFill>
          <p:spPr>
            <a:xfrm>
              <a:off x="1540376" y="4291410"/>
              <a:ext cx="362198" cy="362198"/>
            </a:xfrm>
            <a:prstGeom prst="rect">
              <a:avLst/>
            </a:prstGeom>
          </p:spPr>
        </p:pic>
      </p:grpSp>
    </p:spTree>
    <p:extLst>
      <p:ext uri="{BB962C8B-B14F-4D97-AF65-F5344CB8AC3E}">
        <p14:creationId xmlns:p14="http://schemas.microsoft.com/office/powerpoint/2010/main" val="50700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6" name="Rectangle 155">
            <a:extLst>
              <a:ext uri="{FF2B5EF4-FFF2-40B4-BE49-F238E27FC236}">
                <a16:creationId xmlns:a16="http://schemas.microsoft.com/office/drawing/2014/main" id="{2C13B625-23BB-4C9A-B370-B6C06C4F72BE}"/>
              </a:ext>
            </a:extLst>
          </p:cNvPr>
          <p:cNvSpPr/>
          <p:nvPr/>
        </p:nvSpPr>
        <p:spPr bwMode="auto">
          <a:xfrm>
            <a:off x="4356100" y="1524000"/>
            <a:ext cx="7835899" cy="5334000"/>
          </a:xfrm>
          <a:prstGeom prst="rect">
            <a:avLst/>
          </a:prstGeom>
          <a:solidFill>
            <a:schemeClr val="tx1"/>
          </a:solidFill>
          <a:ln w="7710" cap="flat">
            <a:noFill/>
            <a:prstDash val="solid"/>
            <a:miter/>
          </a:ln>
          <a:effectLst>
            <a:outerShdw blurRad="152400" sx="101000" sy="101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55448"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ts val="1200"/>
              </a:spcAft>
              <a:buClrTx/>
              <a:buSzTx/>
              <a:buFontTx/>
              <a:buNone/>
              <a:tabLst/>
              <a:defRPr/>
            </a:pPr>
            <a:endParaRPr kumimoji="0" lang="en-US" sz="1600" b="0" i="0" u="none" strike="noStrike" kern="1200" cap="none" spc="300" normalizeH="0" baseline="0" noProof="0">
              <a:ln>
                <a:noFill/>
              </a:ln>
              <a:solidFill>
                <a:srgbClr val="737373"/>
              </a:solidFill>
              <a:effectLst/>
              <a:uLnTx/>
              <a:uFillTx/>
              <a:latin typeface="Segoe UI Semibold"/>
              <a:ea typeface="Segoe UI Symbol"/>
              <a:cs typeface="+mn-cs"/>
            </a:endParaRPr>
          </a:p>
        </p:txBody>
      </p:sp>
      <p:sp>
        <p:nvSpPr>
          <p:cNvPr id="70" name="Rectangle 69">
            <a:extLst>
              <a:ext uri="{FF2B5EF4-FFF2-40B4-BE49-F238E27FC236}">
                <a16:creationId xmlns:a16="http://schemas.microsoft.com/office/drawing/2014/main" id="{834D95FB-0623-4047-9E8C-60FA85740C10}"/>
              </a:ext>
            </a:extLst>
          </p:cNvPr>
          <p:cNvSpPr/>
          <p:nvPr/>
        </p:nvSpPr>
        <p:spPr bwMode="auto">
          <a:xfrm>
            <a:off x="9062460" y="2017713"/>
            <a:ext cx="2158416" cy="2048578"/>
          </a:xfrm>
          <a:prstGeom prst="rect">
            <a:avLst/>
          </a:prstGeom>
          <a:solidFill>
            <a:schemeClr val="tx1">
              <a:lumMod val="95000"/>
            </a:schemeClr>
          </a:solidFill>
          <a:ln w="9525" cap="flat" cmpd="sng" algn="ctr">
            <a:noFill/>
            <a:prstDash val="solid"/>
            <a:headEnd type="none" w="med" len="med"/>
            <a:tailEnd type="none" w="med" len="med"/>
          </a:ln>
          <a:effectLst>
            <a:outerShdw blurRad="152400" sx="101000" sy="101000" algn="ctr" rotWithShape="0">
              <a:prstClr val="black">
                <a:alpha val="30000"/>
              </a:prstClr>
            </a:outerShdw>
          </a:effectLst>
        </p:spPr>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Segoe UI Semibold"/>
                <a:ea typeface="Segoe UI" pitchFamily="34" charset="0"/>
                <a:cs typeface="Segoe UI" pitchFamily="34" charset="0"/>
              </a:rPr>
              <a:t>Host/Pod</a:t>
            </a:r>
          </a:p>
        </p:txBody>
      </p:sp>
      <p:sp>
        <p:nvSpPr>
          <p:cNvPr id="16" name="Rectangle 15">
            <a:extLst>
              <a:ext uri="{FF2B5EF4-FFF2-40B4-BE49-F238E27FC236}">
                <a16:creationId xmlns:a16="http://schemas.microsoft.com/office/drawing/2014/main" id="{47F28F00-19CD-461C-BA26-052A30CF0642}"/>
              </a:ext>
            </a:extLst>
          </p:cNvPr>
          <p:cNvSpPr/>
          <p:nvPr/>
        </p:nvSpPr>
        <p:spPr bwMode="auto">
          <a:xfrm>
            <a:off x="6598285" y="2209165"/>
            <a:ext cx="2888615" cy="2619375"/>
          </a:xfrm>
          <a:custGeom>
            <a:avLst/>
            <a:gdLst>
              <a:gd name="connsiteX0" fmla="*/ 0 w 3192780"/>
              <a:gd name="connsiteY0" fmla="*/ 0 h 2026920"/>
              <a:gd name="connsiteX1" fmla="*/ 3192780 w 3192780"/>
              <a:gd name="connsiteY1" fmla="*/ 0 h 2026920"/>
              <a:gd name="connsiteX2" fmla="*/ 3192780 w 3192780"/>
              <a:gd name="connsiteY2" fmla="*/ 2026920 h 2026920"/>
              <a:gd name="connsiteX3" fmla="*/ 0 w 3192780"/>
              <a:gd name="connsiteY3" fmla="*/ 2026920 h 2026920"/>
              <a:gd name="connsiteX4" fmla="*/ 0 w 3192780"/>
              <a:gd name="connsiteY4" fmla="*/ 0 h 2026920"/>
              <a:gd name="connsiteX0" fmla="*/ 167640 w 3192780"/>
              <a:gd name="connsiteY0" fmla="*/ 1051560 h 2026920"/>
              <a:gd name="connsiteX1" fmla="*/ 3192780 w 3192780"/>
              <a:gd name="connsiteY1" fmla="*/ 0 h 2026920"/>
              <a:gd name="connsiteX2" fmla="*/ 3192780 w 3192780"/>
              <a:gd name="connsiteY2" fmla="*/ 2026920 h 2026920"/>
              <a:gd name="connsiteX3" fmla="*/ 0 w 3192780"/>
              <a:gd name="connsiteY3" fmla="*/ 2026920 h 2026920"/>
              <a:gd name="connsiteX4" fmla="*/ 167640 w 3192780"/>
              <a:gd name="connsiteY4" fmla="*/ 1051560 h 2026920"/>
              <a:gd name="connsiteX0" fmla="*/ 0 w 3025140"/>
              <a:gd name="connsiteY0" fmla="*/ 1051560 h 3162300"/>
              <a:gd name="connsiteX1" fmla="*/ 3025140 w 3025140"/>
              <a:gd name="connsiteY1" fmla="*/ 0 h 3162300"/>
              <a:gd name="connsiteX2" fmla="*/ 3025140 w 3025140"/>
              <a:gd name="connsiteY2" fmla="*/ 2026920 h 3162300"/>
              <a:gd name="connsiteX3" fmla="*/ 2095500 w 3025140"/>
              <a:gd name="connsiteY3" fmla="*/ 3162300 h 3162300"/>
              <a:gd name="connsiteX4" fmla="*/ 0 w 3025140"/>
              <a:gd name="connsiteY4" fmla="*/ 1051560 h 3162300"/>
              <a:gd name="connsiteX0" fmla="*/ 0 w 3558540"/>
              <a:gd name="connsiteY0" fmla="*/ 1051560 h 3162300"/>
              <a:gd name="connsiteX1" fmla="*/ 3025140 w 3558540"/>
              <a:gd name="connsiteY1" fmla="*/ 0 h 3162300"/>
              <a:gd name="connsiteX2" fmla="*/ 3558540 w 3558540"/>
              <a:gd name="connsiteY2" fmla="*/ 434340 h 3162300"/>
              <a:gd name="connsiteX3" fmla="*/ 2095500 w 3558540"/>
              <a:gd name="connsiteY3" fmla="*/ 3162300 h 3162300"/>
              <a:gd name="connsiteX4" fmla="*/ 0 w 3558540"/>
              <a:gd name="connsiteY4" fmla="*/ 1051560 h 3162300"/>
              <a:gd name="connsiteX0" fmla="*/ 0 w 3117215"/>
              <a:gd name="connsiteY0" fmla="*/ 800735 h 3162300"/>
              <a:gd name="connsiteX1" fmla="*/ 2583815 w 3117215"/>
              <a:gd name="connsiteY1" fmla="*/ 0 h 3162300"/>
              <a:gd name="connsiteX2" fmla="*/ 3117215 w 3117215"/>
              <a:gd name="connsiteY2" fmla="*/ 434340 h 3162300"/>
              <a:gd name="connsiteX3" fmla="*/ 1654175 w 3117215"/>
              <a:gd name="connsiteY3" fmla="*/ 3162300 h 3162300"/>
              <a:gd name="connsiteX4" fmla="*/ 0 w 3117215"/>
              <a:gd name="connsiteY4" fmla="*/ 800735 h 3162300"/>
              <a:gd name="connsiteX0" fmla="*/ 0 w 3117215"/>
              <a:gd name="connsiteY0" fmla="*/ 511810 h 2873375"/>
              <a:gd name="connsiteX1" fmla="*/ 2948940 w 3117215"/>
              <a:gd name="connsiteY1" fmla="*/ 0 h 2873375"/>
              <a:gd name="connsiteX2" fmla="*/ 3117215 w 3117215"/>
              <a:gd name="connsiteY2" fmla="*/ 145415 h 2873375"/>
              <a:gd name="connsiteX3" fmla="*/ 1654175 w 3117215"/>
              <a:gd name="connsiteY3" fmla="*/ 2873375 h 2873375"/>
              <a:gd name="connsiteX4" fmla="*/ 0 w 3117215"/>
              <a:gd name="connsiteY4" fmla="*/ 511810 h 2873375"/>
              <a:gd name="connsiteX0" fmla="*/ 0 w 2888615"/>
              <a:gd name="connsiteY0" fmla="*/ 448310 h 2873375"/>
              <a:gd name="connsiteX1" fmla="*/ 2720340 w 2888615"/>
              <a:gd name="connsiteY1" fmla="*/ 0 h 2873375"/>
              <a:gd name="connsiteX2" fmla="*/ 2888615 w 2888615"/>
              <a:gd name="connsiteY2" fmla="*/ 145415 h 2873375"/>
              <a:gd name="connsiteX3" fmla="*/ 1425575 w 2888615"/>
              <a:gd name="connsiteY3" fmla="*/ 2873375 h 2873375"/>
              <a:gd name="connsiteX4" fmla="*/ 0 w 2888615"/>
              <a:gd name="connsiteY4" fmla="*/ 448310 h 2873375"/>
              <a:gd name="connsiteX0" fmla="*/ 0 w 2888615"/>
              <a:gd name="connsiteY0" fmla="*/ 448310 h 2619375"/>
              <a:gd name="connsiteX1" fmla="*/ 2720340 w 2888615"/>
              <a:gd name="connsiteY1" fmla="*/ 0 h 2619375"/>
              <a:gd name="connsiteX2" fmla="*/ 2888615 w 2888615"/>
              <a:gd name="connsiteY2" fmla="*/ 145415 h 2619375"/>
              <a:gd name="connsiteX3" fmla="*/ 1619250 w 2888615"/>
              <a:gd name="connsiteY3" fmla="*/ 2619375 h 2619375"/>
              <a:gd name="connsiteX4" fmla="*/ 0 w 2888615"/>
              <a:gd name="connsiteY4" fmla="*/ 448310 h 26193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8615" h="2619375">
                <a:moveTo>
                  <a:pt x="0" y="448310"/>
                </a:moveTo>
                <a:lnTo>
                  <a:pt x="2720340" y="0"/>
                </a:lnTo>
                <a:lnTo>
                  <a:pt x="2888615" y="145415"/>
                </a:lnTo>
                <a:lnTo>
                  <a:pt x="1619250" y="2619375"/>
                </a:lnTo>
                <a:lnTo>
                  <a:pt x="0" y="448310"/>
                </a:lnTo>
                <a:close/>
              </a:path>
            </a:pathLst>
          </a:custGeom>
          <a:gradFill>
            <a:gsLst>
              <a:gs pos="100000">
                <a:schemeClr val="bg1">
                  <a:lumMod val="65000"/>
                  <a:lumOff val="35000"/>
                </a:schemeClr>
              </a:gs>
              <a:gs pos="68000">
                <a:schemeClr val="tx1">
                  <a:lumMod val="75000"/>
                </a:schemeClr>
              </a:gs>
              <a:gs pos="45000">
                <a:schemeClr val="tx1">
                  <a:lumMod val="95000"/>
                </a:schemeClr>
              </a:gs>
            </a:gsLst>
            <a:lin ang="1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itle 1">
            <a:extLst>
              <a:ext uri="{FF2B5EF4-FFF2-40B4-BE49-F238E27FC236}">
                <a16:creationId xmlns:a16="http://schemas.microsoft.com/office/drawing/2014/main" id="{05D1C05D-64A1-4E11-9AFB-368A812C8A12}"/>
              </a:ext>
            </a:extLst>
          </p:cNvPr>
          <p:cNvSpPr txBox="1">
            <a:spLocks/>
          </p:cNvSpPr>
          <p:nvPr/>
        </p:nvSpPr>
        <p:spPr>
          <a:xfrm>
            <a:off x="1524000" y="579376"/>
            <a:ext cx="9144000" cy="498598"/>
          </a:xfrm>
          <a:prstGeom prst="rect">
            <a:avLst/>
          </a:prstGeom>
        </p:spPr>
        <p:txBody>
          <a:bodyPr anchor="ctr" anchorCtr="0"/>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a:ln w="3175">
                  <a:noFill/>
                </a:ln>
                <a:solidFill>
                  <a:srgbClr val="FFFFFF"/>
                </a:solidFill>
                <a:effectLst/>
                <a:uLnTx/>
                <a:uFillTx/>
                <a:latin typeface="Segoe UI Semibold"/>
                <a:ea typeface="+mn-ea"/>
                <a:cs typeface="Segoe UI" pitchFamily="34" charset="0"/>
              </a:rPr>
              <a:t>Virtual Actors with Dapr</a:t>
            </a:r>
          </a:p>
        </p:txBody>
      </p:sp>
      <p:sp>
        <p:nvSpPr>
          <p:cNvPr id="30" name="Rectangle 29">
            <a:extLst>
              <a:ext uri="{FF2B5EF4-FFF2-40B4-BE49-F238E27FC236}">
                <a16:creationId xmlns:a16="http://schemas.microsoft.com/office/drawing/2014/main" id="{1E36C08D-E98D-4827-9516-378B4A49D746}"/>
              </a:ext>
            </a:extLst>
          </p:cNvPr>
          <p:cNvSpPr/>
          <p:nvPr/>
        </p:nvSpPr>
        <p:spPr bwMode="auto">
          <a:xfrm>
            <a:off x="2383" y="1523999"/>
            <a:ext cx="4353717" cy="5334001"/>
          </a:xfrm>
          <a:prstGeom prst="rect">
            <a:avLst/>
          </a:prstGeom>
          <a:solidFill>
            <a:schemeClr val="tx1"/>
          </a:solidFill>
          <a:ln w="7710" cap="flat">
            <a:noFill/>
            <a:prstDash val="solid"/>
            <a:miter/>
          </a:ln>
          <a:effectLst>
            <a:outerShdw blurRad="152400" sx="101000" sy="101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55448"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ts val="1200"/>
              </a:spcAft>
              <a:buClrTx/>
              <a:buSzTx/>
              <a:buFontTx/>
              <a:buNone/>
              <a:tabLst/>
              <a:defRPr/>
            </a:pPr>
            <a:endParaRPr kumimoji="0" lang="en-US" sz="1600" b="0" i="0" u="none" strike="noStrike" kern="1200" cap="none" spc="300" normalizeH="0" baseline="0" noProof="0">
              <a:ln>
                <a:noFill/>
              </a:ln>
              <a:solidFill>
                <a:srgbClr val="737373"/>
              </a:solidFill>
              <a:effectLst/>
              <a:uLnTx/>
              <a:uFillTx/>
              <a:latin typeface="Segoe UI Semibold"/>
              <a:ea typeface="Segoe UI Symbol"/>
              <a:cs typeface="+mn-cs"/>
            </a:endParaRPr>
          </a:p>
        </p:txBody>
      </p:sp>
      <p:grpSp>
        <p:nvGrpSpPr>
          <p:cNvPr id="2" name="Group 1">
            <a:extLst>
              <a:ext uri="{FF2B5EF4-FFF2-40B4-BE49-F238E27FC236}">
                <a16:creationId xmlns:a16="http://schemas.microsoft.com/office/drawing/2014/main" id="{22916B63-471C-42FF-B312-EF2143A5524B}"/>
              </a:ext>
            </a:extLst>
          </p:cNvPr>
          <p:cNvGrpSpPr/>
          <p:nvPr/>
        </p:nvGrpSpPr>
        <p:grpSpPr>
          <a:xfrm>
            <a:off x="584199" y="2017712"/>
            <a:ext cx="3692526" cy="4251325"/>
            <a:chOff x="584199" y="2017712"/>
            <a:chExt cx="3692526" cy="4251325"/>
          </a:xfrm>
        </p:grpSpPr>
        <p:sp>
          <p:nvSpPr>
            <p:cNvPr id="31" name="Content Placeholder 39">
              <a:extLst>
                <a:ext uri="{FF2B5EF4-FFF2-40B4-BE49-F238E27FC236}">
                  <a16:creationId xmlns:a16="http://schemas.microsoft.com/office/drawing/2014/main" id="{EC227CCA-66A0-4C53-89DD-07CDD547C333}"/>
                </a:ext>
              </a:extLst>
            </p:cNvPr>
            <p:cNvSpPr txBox="1">
              <a:spLocks/>
            </p:cNvSpPr>
            <p:nvPr/>
          </p:nvSpPr>
          <p:spPr>
            <a:xfrm>
              <a:off x="584201" y="2017712"/>
              <a:ext cx="3692524" cy="4251325"/>
            </a:xfrm>
            <a:prstGeom prst="rect">
              <a:avLst/>
            </a:prstGeom>
          </p:spPr>
          <p:txBody>
            <a:bodyPr lIns="0" tIns="0" rIns="0" bIns="0"/>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Stateful, objects of storage and compute</a:t>
              </a: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endParaRPr kumimoji="0" lang="en-US" sz="2400" b="0" i="0" u="none" strike="noStrike" kern="1200" cap="none" spc="0" normalizeH="0" baseline="0" noProof="0">
                <a:ln>
                  <a:noFill/>
                </a:ln>
                <a:solidFill>
                  <a:srgbClr val="0078D4"/>
                </a:solidFill>
                <a:effectLst/>
                <a:uLnTx/>
                <a:uFillTx/>
                <a:latin typeface="Segoe UI"/>
                <a:ea typeface="+mn-ea"/>
                <a:cs typeface="Segoe UI" panose="020B0502040204020203" pitchFamily="34" charset="0"/>
              </a:endParaRPr>
            </a:p>
            <a:p>
              <a:pPr marL="0" marR="0" lvl="0" indent="0" algn="l" defTabSz="932742" rtl="0" eaLnBrk="1" fontAlgn="auto" latinLnBrk="0" hangingPunct="1">
                <a:lnSpc>
                  <a:spcPct val="100000"/>
                </a:lnSpc>
                <a:spcBef>
                  <a:spcPct val="20000"/>
                </a:spcBef>
                <a:spcAft>
                  <a:spcPts val="1200"/>
                </a:spcAft>
                <a:buClrTx/>
                <a:buSzPct val="90000"/>
                <a:buFont typeface="Wingdings" panose="05000000000000000000" pitchFamily="2" charset="2"/>
                <a:buNone/>
                <a:tabLst/>
                <a:defRPr/>
              </a:pPr>
              <a:r>
                <a:rPr kumimoji="0" lang="en-US" sz="1800" b="0" i="0" u="none" strike="noStrike" kern="1200" cap="none" spc="0" normalizeH="0" baseline="0" noProof="0">
                  <a:ln>
                    <a:noFill/>
                  </a:ln>
                  <a:solidFill>
                    <a:srgbClr val="0078D4"/>
                  </a:solidFill>
                  <a:effectLst/>
                  <a:uLnTx/>
                  <a:uFillTx/>
                  <a:latin typeface="Segoe UI Semibold"/>
                  <a:ea typeface="+mn-ea"/>
                  <a:cs typeface="Segoe UI" panose="020B0502040204020203" pitchFamily="34" charset="0"/>
                </a:rPr>
                <a:t>Dapr Actor features:</a:t>
              </a:r>
            </a:p>
            <a:p>
              <a:pPr marL="365760" marR="0" lvl="1" indent="0" algn="l" defTabSz="932742" rtl="0" eaLnBrk="1" fontAlgn="auto" latinLnBrk="0" hangingPunct="1">
                <a:lnSpc>
                  <a:spcPct val="100000"/>
                </a:lnSpc>
                <a:spcBef>
                  <a:spcPts val="600"/>
                </a:spcBef>
                <a:spcAft>
                  <a:spcPts val="1200"/>
                </a:spcAft>
                <a:buClrTx/>
                <a:buSzPct val="90000"/>
                <a:buFont typeface="Wingdings" panose="05000000000000000000" pitchFamily="2" charset="2"/>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Distribution and failover</a:t>
              </a:r>
            </a:p>
            <a:p>
              <a:pPr marL="365760" marR="0" lvl="1" indent="0" algn="l" defTabSz="932742" rtl="0" eaLnBrk="1" fontAlgn="auto" latinLnBrk="0" hangingPunct="1">
                <a:lnSpc>
                  <a:spcPct val="100000"/>
                </a:lnSpc>
                <a:spcBef>
                  <a:spcPts val="600"/>
                </a:spcBef>
                <a:spcAft>
                  <a:spcPts val="1200"/>
                </a:spcAft>
                <a:buClrTx/>
                <a:buSzPct val="90000"/>
                <a:buFont typeface="Wingdings" panose="05000000000000000000" pitchFamily="2" charset="2"/>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Turn-based concurrency</a:t>
              </a:r>
            </a:p>
            <a:p>
              <a:pPr marL="365760" marR="0" lvl="1" indent="0" algn="l" defTabSz="932742" rtl="0" eaLnBrk="1" fontAlgn="auto" latinLnBrk="0" hangingPunct="1">
                <a:lnSpc>
                  <a:spcPct val="100000"/>
                </a:lnSpc>
                <a:spcBef>
                  <a:spcPts val="600"/>
                </a:spcBef>
                <a:spcAft>
                  <a:spcPts val="1200"/>
                </a:spcAft>
                <a:buClrTx/>
                <a:buSzPct val="90000"/>
                <a:buFont typeface="Wingdings" panose="05000000000000000000" pitchFamily="2" charset="2"/>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State management</a:t>
              </a:r>
            </a:p>
            <a:p>
              <a:pPr marL="365760" marR="0" lvl="1" indent="0" algn="l" defTabSz="932742" rtl="0" eaLnBrk="1" fontAlgn="auto" latinLnBrk="0" hangingPunct="1">
                <a:lnSpc>
                  <a:spcPct val="100000"/>
                </a:lnSpc>
                <a:spcBef>
                  <a:spcPts val="600"/>
                </a:spcBef>
                <a:spcAft>
                  <a:spcPts val="1200"/>
                </a:spcAft>
                <a:buClrTx/>
                <a:buSzPct val="90000"/>
                <a:buFont typeface="Wingdings" panose="05000000000000000000" pitchFamily="2" charset="2"/>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Timers</a:t>
              </a:r>
            </a:p>
            <a:p>
              <a:pPr marL="365760" marR="0" lvl="1" indent="0" algn="l" defTabSz="932742" rtl="0" eaLnBrk="1" fontAlgn="auto" latinLnBrk="0" hangingPunct="1">
                <a:lnSpc>
                  <a:spcPct val="100000"/>
                </a:lnSpc>
                <a:spcBef>
                  <a:spcPts val="600"/>
                </a:spcBef>
                <a:spcAft>
                  <a:spcPts val="1200"/>
                </a:spcAft>
                <a:buClrTx/>
                <a:buSzPct val="90000"/>
                <a:buFont typeface="Wingdings" panose="05000000000000000000" pitchFamily="2" charset="2"/>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Reminders</a:t>
              </a:r>
            </a:p>
          </p:txBody>
        </p:sp>
        <p:sp>
          <p:nvSpPr>
            <p:cNvPr id="32" name="Freeform: Shape 31">
              <a:extLst>
                <a:ext uri="{FF2B5EF4-FFF2-40B4-BE49-F238E27FC236}">
                  <a16:creationId xmlns:a16="http://schemas.microsoft.com/office/drawing/2014/main" id="{24527A50-51AC-447F-88D9-07F7181DBEB1}"/>
                </a:ext>
              </a:extLst>
            </p:cNvPr>
            <p:cNvSpPr/>
            <p:nvPr/>
          </p:nvSpPr>
          <p:spPr>
            <a:xfrm>
              <a:off x="584199" y="3768141"/>
              <a:ext cx="256381" cy="213225"/>
            </a:xfrm>
            <a:custGeom>
              <a:avLst/>
              <a:gdLst>
                <a:gd name="connsiteX0" fmla="*/ 164983 w 185012"/>
                <a:gd name="connsiteY0" fmla="*/ 1431 h 146288"/>
                <a:gd name="connsiteX1" fmla="*/ 63805 w 185012"/>
                <a:gd name="connsiteY1" fmla="*/ 102608 h 146288"/>
                <a:gd name="connsiteX2" fmla="*/ 22899 w 185012"/>
                <a:gd name="connsiteY2" fmla="*/ 61702 h 146288"/>
                <a:gd name="connsiteX3" fmla="*/ 1431 w 185012"/>
                <a:gd name="connsiteY3" fmla="*/ 82155 h 146288"/>
                <a:gd name="connsiteX4" fmla="*/ 63805 w 185012"/>
                <a:gd name="connsiteY4" fmla="*/ 145545 h 146288"/>
                <a:gd name="connsiteX5" fmla="*/ 185436 w 185012"/>
                <a:gd name="connsiteY5" fmla="*/ 22899 h 146288"/>
                <a:gd name="connsiteX6" fmla="*/ 164983 w 185012"/>
                <a:gd name="connsiteY6" fmla="*/ 1431 h 14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5012" h="146288">
                  <a:moveTo>
                    <a:pt x="164983" y="1431"/>
                  </a:moveTo>
                  <a:lnTo>
                    <a:pt x="63805" y="102608"/>
                  </a:lnTo>
                  <a:lnTo>
                    <a:pt x="22899" y="61702"/>
                  </a:lnTo>
                  <a:lnTo>
                    <a:pt x="1431" y="82155"/>
                  </a:lnTo>
                  <a:lnTo>
                    <a:pt x="63805" y="145545"/>
                  </a:lnTo>
                  <a:lnTo>
                    <a:pt x="185436" y="22899"/>
                  </a:lnTo>
                  <a:lnTo>
                    <a:pt x="164983" y="1431"/>
                  </a:lnTo>
                  <a:close/>
                </a:path>
              </a:pathLst>
            </a:custGeom>
            <a:gradFill>
              <a:gsLst>
                <a:gs pos="100000">
                  <a:schemeClr val="accent4"/>
                </a:gs>
                <a:gs pos="68000">
                  <a:schemeClr val="accent3"/>
                </a:gs>
                <a:gs pos="0">
                  <a:schemeClr val="accent1"/>
                </a:gs>
              </a:gsLst>
              <a:lin ang="5400000" scaled="0"/>
            </a:gradFill>
            <a:ln w="422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mn-cs"/>
              </a:endParaRPr>
            </a:p>
          </p:txBody>
        </p:sp>
        <p:sp>
          <p:nvSpPr>
            <p:cNvPr id="33" name="Freeform: Shape 32">
              <a:extLst>
                <a:ext uri="{FF2B5EF4-FFF2-40B4-BE49-F238E27FC236}">
                  <a16:creationId xmlns:a16="http://schemas.microsoft.com/office/drawing/2014/main" id="{CE6DAE48-6E4A-401E-BF67-2186C702EFF8}"/>
                </a:ext>
              </a:extLst>
            </p:cNvPr>
            <p:cNvSpPr/>
            <p:nvPr/>
          </p:nvSpPr>
          <p:spPr>
            <a:xfrm>
              <a:off x="584199" y="4275348"/>
              <a:ext cx="256381" cy="213225"/>
            </a:xfrm>
            <a:custGeom>
              <a:avLst/>
              <a:gdLst>
                <a:gd name="connsiteX0" fmla="*/ 164983 w 185012"/>
                <a:gd name="connsiteY0" fmla="*/ 1431 h 146288"/>
                <a:gd name="connsiteX1" fmla="*/ 63805 w 185012"/>
                <a:gd name="connsiteY1" fmla="*/ 102608 h 146288"/>
                <a:gd name="connsiteX2" fmla="*/ 22899 w 185012"/>
                <a:gd name="connsiteY2" fmla="*/ 61702 h 146288"/>
                <a:gd name="connsiteX3" fmla="*/ 1431 w 185012"/>
                <a:gd name="connsiteY3" fmla="*/ 82155 h 146288"/>
                <a:gd name="connsiteX4" fmla="*/ 63805 w 185012"/>
                <a:gd name="connsiteY4" fmla="*/ 145545 h 146288"/>
                <a:gd name="connsiteX5" fmla="*/ 185436 w 185012"/>
                <a:gd name="connsiteY5" fmla="*/ 22899 h 146288"/>
                <a:gd name="connsiteX6" fmla="*/ 164983 w 185012"/>
                <a:gd name="connsiteY6" fmla="*/ 1431 h 14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5012" h="146288">
                  <a:moveTo>
                    <a:pt x="164983" y="1431"/>
                  </a:moveTo>
                  <a:lnTo>
                    <a:pt x="63805" y="102608"/>
                  </a:lnTo>
                  <a:lnTo>
                    <a:pt x="22899" y="61702"/>
                  </a:lnTo>
                  <a:lnTo>
                    <a:pt x="1431" y="82155"/>
                  </a:lnTo>
                  <a:lnTo>
                    <a:pt x="63805" y="145545"/>
                  </a:lnTo>
                  <a:lnTo>
                    <a:pt x="185436" y="22899"/>
                  </a:lnTo>
                  <a:lnTo>
                    <a:pt x="164983" y="1431"/>
                  </a:lnTo>
                  <a:close/>
                </a:path>
              </a:pathLst>
            </a:custGeom>
            <a:gradFill>
              <a:gsLst>
                <a:gs pos="100000">
                  <a:schemeClr val="accent4"/>
                </a:gs>
                <a:gs pos="68000">
                  <a:schemeClr val="accent3"/>
                </a:gs>
                <a:gs pos="0">
                  <a:schemeClr val="accent1"/>
                </a:gs>
              </a:gsLst>
              <a:lin ang="5400000" scaled="0"/>
            </a:gradFill>
            <a:ln w="422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mn-cs"/>
              </a:endParaRPr>
            </a:p>
          </p:txBody>
        </p:sp>
        <p:sp>
          <p:nvSpPr>
            <p:cNvPr id="34" name="Freeform: Shape 33">
              <a:extLst>
                <a:ext uri="{FF2B5EF4-FFF2-40B4-BE49-F238E27FC236}">
                  <a16:creationId xmlns:a16="http://schemas.microsoft.com/office/drawing/2014/main" id="{1EFF04D7-422F-42EC-A73B-990D73B0D5D0}"/>
                </a:ext>
              </a:extLst>
            </p:cNvPr>
            <p:cNvSpPr/>
            <p:nvPr/>
          </p:nvSpPr>
          <p:spPr>
            <a:xfrm>
              <a:off x="584199" y="4782555"/>
              <a:ext cx="256381" cy="213225"/>
            </a:xfrm>
            <a:custGeom>
              <a:avLst/>
              <a:gdLst>
                <a:gd name="connsiteX0" fmla="*/ 164983 w 185012"/>
                <a:gd name="connsiteY0" fmla="*/ 1431 h 146288"/>
                <a:gd name="connsiteX1" fmla="*/ 63805 w 185012"/>
                <a:gd name="connsiteY1" fmla="*/ 102608 h 146288"/>
                <a:gd name="connsiteX2" fmla="*/ 22899 w 185012"/>
                <a:gd name="connsiteY2" fmla="*/ 61702 h 146288"/>
                <a:gd name="connsiteX3" fmla="*/ 1431 w 185012"/>
                <a:gd name="connsiteY3" fmla="*/ 82155 h 146288"/>
                <a:gd name="connsiteX4" fmla="*/ 63805 w 185012"/>
                <a:gd name="connsiteY4" fmla="*/ 145545 h 146288"/>
                <a:gd name="connsiteX5" fmla="*/ 185436 w 185012"/>
                <a:gd name="connsiteY5" fmla="*/ 22899 h 146288"/>
                <a:gd name="connsiteX6" fmla="*/ 164983 w 185012"/>
                <a:gd name="connsiteY6" fmla="*/ 1431 h 14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5012" h="146288">
                  <a:moveTo>
                    <a:pt x="164983" y="1431"/>
                  </a:moveTo>
                  <a:lnTo>
                    <a:pt x="63805" y="102608"/>
                  </a:lnTo>
                  <a:lnTo>
                    <a:pt x="22899" y="61702"/>
                  </a:lnTo>
                  <a:lnTo>
                    <a:pt x="1431" y="82155"/>
                  </a:lnTo>
                  <a:lnTo>
                    <a:pt x="63805" y="145545"/>
                  </a:lnTo>
                  <a:lnTo>
                    <a:pt x="185436" y="22899"/>
                  </a:lnTo>
                  <a:lnTo>
                    <a:pt x="164983" y="1431"/>
                  </a:lnTo>
                  <a:close/>
                </a:path>
              </a:pathLst>
            </a:custGeom>
            <a:gradFill>
              <a:gsLst>
                <a:gs pos="100000">
                  <a:schemeClr val="accent4"/>
                </a:gs>
                <a:gs pos="68000">
                  <a:schemeClr val="accent3"/>
                </a:gs>
                <a:gs pos="0">
                  <a:schemeClr val="accent1"/>
                </a:gs>
              </a:gsLst>
              <a:lin ang="5400000" scaled="0"/>
            </a:gradFill>
            <a:ln w="422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mn-cs"/>
              </a:endParaRPr>
            </a:p>
          </p:txBody>
        </p:sp>
        <p:sp>
          <p:nvSpPr>
            <p:cNvPr id="35" name="Freeform: Shape 34">
              <a:extLst>
                <a:ext uri="{FF2B5EF4-FFF2-40B4-BE49-F238E27FC236}">
                  <a16:creationId xmlns:a16="http://schemas.microsoft.com/office/drawing/2014/main" id="{EC6E1243-6774-40AF-8C6D-E56C90D9928E}"/>
                </a:ext>
              </a:extLst>
            </p:cNvPr>
            <p:cNvSpPr/>
            <p:nvPr/>
          </p:nvSpPr>
          <p:spPr>
            <a:xfrm>
              <a:off x="584199" y="5289762"/>
              <a:ext cx="256381" cy="213225"/>
            </a:xfrm>
            <a:custGeom>
              <a:avLst/>
              <a:gdLst>
                <a:gd name="connsiteX0" fmla="*/ 164983 w 185012"/>
                <a:gd name="connsiteY0" fmla="*/ 1431 h 146288"/>
                <a:gd name="connsiteX1" fmla="*/ 63805 w 185012"/>
                <a:gd name="connsiteY1" fmla="*/ 102608 h 146288"/>
                <a:gd name="connsiteX2" fmla="*/ 22899 w 185012"/>
                <a:gd name="connsiteY2" fmla="*/ 61702 h 146288"/>
                <a:gd name="connsiteX3" fmla="*/ 1431 w 185012"/>
                <a:gd name="connsiteY3" fmla="*/ 82155 h 146288"/>
                <a:gd name="connsiteX4" fmla="*/ 63805 w 185012"/>
                <a:gd name="connsiteY4" fmla="*/ 145545 h 146288"/>
                <a:gd name="connsiteX5" fmla="*/ 185436 w 185012"/>
                <a:gd name="connsiteY5" fmla="*/ 22899 h 146288"/>
                <a:gd name="connsiteX6" fmla="*/ 164983 w 185012"/>
                <a:gd name="connsiteY6" fmla="*/ 1431 h 14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5012" h="146288">
                  <a:moveTo>
                    <a:pt x="164983" y="1431"/>
                  </a:moveTo>
                  <a:lnTo>
                    <a:pt x="63805" y="102608"/>
                  </a:lnTo>
                  <a:lnTo>
                    <a:pt x="22899" y="61702"/>
                  </a:lnTo>
                  <a:lnTo>
                    <a:pt x="1431" y="82155"/>
                  </a:lnTo>
                  <a:lnTo>
                    <a:pt x="63805" y="145545"/>
                  </a:lnTo>
                  <a:lnTo>
                    <a:pt x="185436" y="22899"/>
                  </a:lnTo>
                  <a:lnTo>
                    <a:pt x="164983" y="1431"/>
                  </a:lnTo>
                  <a:close/>
                </a:path>
              </a:pathLst>
            </a:custGeom>
            <a:gradFill>
              <a:gsLst>
                <a:gs pos="100000">
                  <a:schemeClr val="accent4"/>
                </a:gs>
                <a:gs pos="68000">
                  <a:schemeClr val="accent3"/>
                </a:gs>
                <a:gs pos="0">
                  <a:schemeClr val="accent1"/>
                </a:gs>
              </a:gsLst>
              <a:lin ang="5400000" scaled="0"/>
            </a:gradFill>
            <a:ln w="422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mn-cs"/>
              </a:endParaRPr>
            </a:p>
          </p:txBody>
        </p:sp>
        <p:sp>
          <p:nvSpPr>
            <p:cNvPr id="36" name="Freeform: Shape 35">
              <a:extLst>
                <a:ext uri="{FF2B5EF4-FFF2-40B4-BE49-F238E27FC236}">
                  <a16:creationId xmlns:a16="http://schemas.microsoft.com/office/drawing/2014/main" id="{F85C67C8-4DBF-4138-8E09-C13752BD8882}"/>
                </a:ext>
              </a:extLst>
            </p:cNvPr>
            <p:cNvSpPr/>
            <p:nvPr/>
          </p:nvSpPr>
          <p:spPr>
            <a:xfrm>
              <a:off x="584199" y="5796967"/>
              <a:ext cx="256381" cy="213225"/>
            </a:xfrm>
            <a:custGeom>
              <a:avLst/>
              <a:gdLst>
                <a:gd name="connsiteX0" fmla="*/ 164983 w 185012"/>
                <a:gd name="connsiteY0" fmla="*/ 1431 h 146288"/>
                <a:gd name="connsiteX1" fmla="*/ 63805 w 185012"/>
                <a:gd name="connsiteY1" fmla="*/ 102608 h 146288"/>
                <a:gd name="connsiteX2" fmla="*/ 22899 w 185012"/>
                <a:gd name="connsiteY2" fmla="*/ 61702 h 146288"/>
                <a:gd name="connsiteX3" fmla="*/ 1431 w 185012"/>
                <a:gd name="connsiteY3" fmla="*/ 82155 h 146288"/>
                <a:gd name="connsiteX4" fmla="*/ 63805 w 185012"/>
                <a:gd name="connsiteY4" fmla="*/ 145545 h 146288"/>
                <a:gd name="connsiteX5" fmla="*/ 185436 w 185012"/>
                <a:gd name="connsiteY5" fmla="*/ 22899 h 146288"/>
                <a:gd name="connsiteX6" fmla="*/ 164983 w 185012"/>
                <a:gd name="connsiteY6" fmla="*/ 1431 h 14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5012" h="146288">
                  <a:moveTo>
                    <a:pt x="164983" y="1431"/>
                  </a:moveTo>
                  <a:lnTo>
                    <a:pt x="63805" y="102608"/>
                  </a:lnTo>
                  <a:lnTo>
                    <a:pt x="22899" y="61702"/>
                  </a:lnTo>
                  <a:lnTo>
                    <a:pt x="1431" y="82155"/>
                  </a:lnTo>
                  <a:lnTo>
                    <a:pt x="63805" y="145545"/>
                  </a:lnTo>
                  <a:lnTo>
                    <a:pt x="185436" y="22899"/>
                  </a:lnTo>
                  <a:lnTo>
                    <a:pt x="164983" y="1431"/>
                  </a:lnTo>
                  <a:close/>
                </a:path>
              </a:pathLst>
            </a:custGeom>
            <a:gradFill>
              <a:gsLst>
                <a:gs pos="100000">
                  <a:schemeClr val="accent4"/>
                </a:gs>
                <a:gs pos="68000">
                  <a:schemeClr val="accent3"/>
                </a:gs>
                <a:gs pos="0">
                  <a:schemeClr val="accent1"/>
                </a:gs>
              </a:gsLst>
              <a:lin ang="5400000" scaled="0"/>
            </a:gradFill>
            <a:ln w="422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71" name="Rectangle 70">
            <a:extLst>
              <a:ext uri="{FF2B5EF4-FFF2-40B4-BE49-F238E27FC236}">
                <a16:creationId xmlns:a16="http://schemas.microsoft.com/office/drawing/2014/main" id="{D9CD5CC8-923D-460D-9A1C-DCC572FD5EBC}"/>
              </a:ext>
            </a:extLst>
          </p:cNvPr>
          <p:cNvSpPr/>
          <p:nvPr/>
        </p:nvSpPr>
        <p:spPr bwMode="auto">
          <a:xfrm>
            <a:off x="9079338" y="4220460"/>
            <a:ext cx="2158416" cy="2048578"/>
          </a:xfrm>
          <a:prstGeom prst="rect">
            <a:avLst/>
          </a:prstGeom>
          <a:solidFill>
            <a:srgbClr val="FFFFFF"/>
          </a:solidFill>
          <a:ln w="9525" cap="flat" cmpd="sng" algn="ctr">
            <a:noFill/>
            <a:prstDash val="solid"/>
            <a:headEnd type="none" w="med" len="med"/>
            <a:tailEnd type="none" w="med" len="med"/>
          </a:ln>
          <a:effectLst>
            <a:outerShdw blurRad="152400" sx="101000" sy="101000" algn="ctr" rotWithShape="0">
              <a:prstClr val="black">
                <a:alpha val="30000"/>
              </a:prstClr>
            </a:outerShdw>
          </a:effectLst>
        </p:spPr>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Segoe UI Semibold"/>
                <a:ea typeface="Segoe UI" pitchFamily="34" charset="0"/>
                <a:cs typeface="Segoe UI" pitchFamily="34" charset="0"/>
              </a:rPr>
              <a:t>Host/Pod</a:t>
            </a:r>
          </a:p>
        </p:txBody>
      </p:sp>
      <p:sp>
        <p:nvSpPr>
          <p:cNvPr id="72" name="Oval 71">
            <a:extLst>
              <a:ext uri="{FF2B5EF4-FFF2-40B4-BE49-F238E27FC236}">
                <a16:creationId xmlns:a16="http://schemas.microsoft.com/office/drawing/2014/main" id="{FCA103D5-B124-4396-8094-84A873B22B33}"/>
              </a:ext>
            </a:extLst>
          </p:cNvPr>
          <p:cNvSpPr/>
          <p:nvPr/>
        </p:nvSpPr>
        <p:spPr bwMode="auto">
          <a:xfrm>
            <a:off x="10754918" y="5782553"/>
            <a:ext cx="241246" cy="234058"/>
          </a:xfrm>
          <a:prstGeom prst="ellipse">
            <a:avLst/>
          </a:prstGeom>
          <a:gradFill>
            <a:gsLst>
              <a:gs pos="100000">
                <a:schemeClr val="accent4"/>
              </a:gs>
              <a:gs pos="61000">
                <a:schemeClr val="accent3"/>
              </a:gs>
              <a:gs pos="16000">
                <a:schemeClr val="accent1"/>
              </a:gs>
            </a:gsLst>
            <a:lin ang="2700000" scaled="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3" name="Oval 72">
            <a:extLst>
              <a:ext uri="{FF2B5EF4-FFF2-40B4-BE49-F238E27FC236}">
                <a16:creationId xmlns:a16="http://schemas.microsoft.com/office/drawing/2014/main" id="{830789AF-2E41-4E6F-8B52-023F6C60BA64}"/>
              </a:ext>
            </a:extLst>
          </p:cNvPr>
          <p:cNvSpPr/>
          <p:nvPr/>
        </p:nvSpPr>
        <p:spPr bwMode="auto">
          <a:xfrm>
            <a:off x="10428716" y="4852357"/>
            <a:ext cx="241246" cy="234058"/>
          </a:xfrm>
          <a:prstGeom prst="ellipse">
            <a:avLst/>
          </a:prstGeom>
          <a:gradFill>
            <a:gsLst>
              <a:gs pos="100000">
                <a:schemeClr val="accent4"/>
              </a:gs>
              <a:gs pos="61000">
                <a:schemeClr val="accent3"/>
              </a:gs>
              <a:gs pos="16000">
                <a:schemeClr val="accent1"/>
              </a:gs>
            </a:gsLst>
            <a:lin ang="2700000" scaled="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4" name="Oval 73">
            <a:extLst>
              <a:ext uri="{FF2B5EF4-FFF2-40B4-BE49-F238E27FC236}">
                <a16:creationId xmlns:a16="http://schemas.microsoft.com/office/drawing/2014/main" id="{F435D670-38D4-4BCE-847F-29C1497FEE63}"/>
              </a:ext>
            </a:extLst>
          </p:cNvPr>
          <p:cNvSpPr/>
          <p:nvPr/>
        </p:nvSpPr>
        <p:spPr bwMode="auto">
          <a:xfrm>
            <a:off x="9517723" y="5309375"/>
            <a:ext cx="241246" cy="234058"/>
          </a:xfrm>
          <a:prstGeom prst="ellipse">
            <a:avLst/>
          </a:prstGeom>
          <a:gradFill>
            <a:gsLst>
              <a:gs pos="100000">
                <a:schemeClr val="accent4"/>
              </a:gs>
              <a:gs pos="61000">
                <a:schemeClr val="accent3"/>
              </a:gs>
              <a:gs pos="16000">
                <a:schemeClr val="accent1"/>
              </a:gs>
            </a:gsLst>
            <a:lin ang="2700000" scaled="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5" name="Oval 74">
            <a:extLst>
              <a:ext uri="{FF2B5EF4-FFF2-40B4-BE49-F238E27FC236}">
                <a16:creationId xmlns:a16="http://schemas.microsoft.com/office/drawing/2014/main" id="{8CAB1F05-7DAF-4482-AF6A-3D97B3CEC4EA}"/>
              </a:ext>
            </a:extLst>
          </p:cNvPr>
          <p:cNvSpPr/>
          <p:nvPr/>
        </p:nvSpPr>
        <p:spPr bwMode="auto">
          <a:xfrm>
            <a:off x="10320174" y="5439738"/>
            <a:ext cx="241246" cy="234058"/>
          </a:xfrm>
          <a:prstGeom prst="ellipse">
            <a:avLst/>
          </a:prstGeom>
          <a:gradFill>
            <a:gsLst>
              <a:gs pos="100000">
                <a:schemeClr val="accent4"/>
              </a:gs>
              <a:gs pos="61000">
                <a:schemeClr val="accent3"/>
              </a:gs>
              <a:gs pos="16000">
                <a:schemeClr val="accent1"/>
              </a:gs>
            </a:gsLst>
            <a:lin ang="2700000" scaled="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6" name="Oval 75">
            <a:extLst>
              <a:ext uri="{FF2B5EF4-FFF2-40B4-BE49-F238E27FC236}">
                <a16:creationId xmlns:a16="http://schemas.microsoft.com/office/drawing/2014/main" id="{11D8EDD0-7BEC-4324-98E1-2F88782B29C7}"/>
              </a:ext>
            </a:extLst>
          </p:cNvPr>
          <p:cNvSpPr/>
          <p:nvPr/>
        </p:nvSpPr>
        <p:spPr bwMode="auto">
          <a:xfrm>
            <a:off x="9614497" y="4821573"/>
            <a:ext cx="241246" cy="234058"/>
          </a:xfrm>
          <a:prstGeom prst="ellipse">
            <a:avLst/>
          </a:prstGeom>
          <a:gradFill>
            <a:gsLst>
              <a:gs pos="100000">
                <a:schemeClr val="accent4"/>
              </a:gs>
              <a:gs pos="61000">
                <a:schemeClr val="accent3"/>
              </a:gs>
              <a:gs pos="16000">
                <a:schemeClr val="accent1"/>
              </a:gs>
            </a:gsLst>
            <a:lin ang="2700000" scaled="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7" name="Oval 76">
            <a:extLst>
              <a:ext uri="{FF2B5EF4-FFF2-40B4-BE49-F238E27FC236}">
                <a16:creationId xmlns:a16="http://schemas.microsoft.com/office/drawing/2014/main" id="{A12F5A36-896F-470D-A0C1-CECE2DA8B73D}"/>
              </a:ext>
            </a:extLst>
          </p:cNvPr>
          <p:cNvSpPr/>
          <p:nvPr/>
        </p:nvSpPr>
        <p:spPr bwMode="auto">
          <a:xfrm>
            <a:off x="10370064" y="2152757"/>
            <a:ext cx="241246" cy="234058"/>
          </a:xfrm>
          <a:prstGeom prst="ellipse">
            <a:avLst/>
          </a:prstGeom>
          <a:gradFill>
            <a:gsLst>
              <a:gs pos="100000">
                <a:schemeClr val="accent4"/>
              </a:gs>
              <a:gs pos="61000">
                <a:schemeClr val="accent3"/>
              </a:gs>
              <a:gs pos="16000">
                <a:schemeClr val="accent1"/>
              </a:gs>
            </a:gsLst>
            <a:lin ang="2700000" scaled="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8" name="Oval 77">
            <a:extLst>
              <a:ext uri="{FF2B5EF4-FFF2-40B4-BE49-F238E27FC236}">
                <a16:creationId xmlns:a16="http://schemas.microsoft.com/office/drawing/2014/main" id="{DA2A6915-EBA0-46B4-82C0-D8DC3DB4AB3E}"/>
              </a:ext>
            </a:extLst>
          </p:cNvPr>
          <p:cNvSpPr/>
          <p:nvPr/>
        </p:nvSpPr>
        <p:spPr bwMode="auto">
          <a:xfrm>
            <a:off x="9928704" y="2490209"/>
            <a:ext cx="241246" cy="234058"/>
          </a:xfrm>
          <a:prstGeom prst="ellipse">
            <a:avLst/>
          </a:prstGeom>
          <a:gradFill>
            <a:gsLst>
              <a:gs pos="100000">
                <a:schemeClr val="accent4"/>
              </a:gs>
              <a:gs pos="61000">
                <a:schemeClr val="accent3"/>
              </a:gs>
              <a:gs pos="16000">
                <a:schemeClr val="accent1"/>
              </a:gs>
            </a:gsLst>
            <a:lin ang="2700000" scaled="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9" name="Oval 78">
            <a:extLst>
              <a:ext uri="{FF2B5EF4-FFF2-40B4-BE49-F238E27FC236}">
                <a16:creationId xmlns:a16="http://schemas.microsoft.com/office/drawing/2014/main" id="{ABE636AE-ED79-4D5A-B669-B7F7A5DA7994}"/>
              </a:ext>
            </a:extLst>
          </p:cNvPr>
          <p:cNvSpPr/>
          <p:nvPr/>
        </p:nvSpPr>
        <p:spPr bwMode="auto">
          <a:xfrm>
            <a:off x="10821425" y="3138426"/>
            <a:ext cx="241246" cy="234058"/>
          </a:xfrm>
          <a:prstGeom prst="ellipse">
            <a:avLst/>
          </a:prstGeom>
          <a:gradFill>
            <a:gsLst>
              <a:gs pos="100000">
                <a:schemeClr val="accent4"/>
              </a:gs>
              <a:gs pos="61000">
                <a:schemeClr val="accent3"/>
              </a:gs>
              <a:gs pos="16000">
                <a:schemeClr val="accent1"/>
              </a:gs>
            </a:gsLst>
            <a:lin ang="2700000" scaled="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0" name="Oval 79">
            <a:extLst>
              <a:ext uri="{FF2B5EF4-FFF2-40B4-BE49-F238E27FC236}">
                <a16:creationId xmlns:a16="http://schemas.microsoft.com/office/drawing/2014/main" id="{927D1359-AE21-45EC-9711-0286A9213680}"/>
              </a:ext>
            </a:extLst>
          </p:cNvPr>
          <p:cNvSpPr/>
          <p:nvPr/>
        </p:nvSpPr>
        <p:spPr bwMode="auto">
          <a:xfrm>
            <a:off x="9248990" y="2984338"/>
            <a:ext cx="241246" cy="234058"/>
          </a:xfrm>
          <a:prstGeom prst="ellipse">
            <a:avLst/>
          </a:prstGeom>
          <a:gradFill>
            <a:gsLst>
              <a:gs pos="100000">
                <a:schemeClr val="accent4"/>
              </a:gs>
              <a:gs pos="61000">
                <a:schemeClr val="accent3"/>
              </a:gs>
              <a:gs pos="16000">
                <a:schemeClr val="accent1"/>
              </a:gs>
            </a:gsLst>
            <a:lin ang="2700000" scaled="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1" name="Oval 80">
            <a:extLst>
              <a:ext uri="{FF2B5EF4-FFF2-40B4-BE49-F238E27FC236}">
                <a16:creationId xmlns:a16="http://schemas.microsoft.com/office/drawing/2014/main" id="{1070E9C5-55C6-4659-8C46-C3629C65DE09}"/>
              </a:ext>
            </a:extLst>
          </p:cNvPr>
          <p:cNvSpPr/>
          <p:nvPr/>
        </p:nvSpPr>
        <p:spPr bwMode="auto">
          <a:xfrm>
            <a:off x="9897445" y="3283790"/>
            <a:ext cx="241246" cy="234058"/>
          </a:xfrm>
          <a:prstGeom prst="ellipse">
            <a:avLst/>
          </a:prstGeom>
          <a:gradFill>
            <a:gsLst>
              <a:gs pos="100000">
                <a:schemeClr val="accent4"/>
              </a:gs>
              <a:gs pos="61000">
                <a:schemeClr val="accent3"/>
              </a:gs>
              <a:gs pos="16000">
                <a:schemeClr val="accent1"/>
              </a:gs>
            </a:gsLst>
            <a:lin ang="2700000" scaled="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2" name="Oval 81">
            <a:extLst>
              <a:ext uri="{FF2B5EF4-FFF2-40B4-BE49-F238E27FC236}">
                <a16:creationId xmlns:a16="http://schemas.microsoft.com/office/drawing/2014/main" id="{E02C2D65-23E8-4D62-B7FE-9A1D02503AF3}"/>
              </a:ext>
            </a:extLst>
          </p:cNvPr>
          <p:cNvSpPr/>
          <p:nvPr/>
        </p:nvSpPr>
        <p:spPr bwMode="auto">
          <a:xfrm>
            <a:off x="9217792" y="3439379"/>
            <a:ext cx="241246" cy="234058"/>
          </a:xfrm>
          <a:prstGeom prst="ellipse">
            <a:avLst/>
          </a:prstGeom>
          <a:gradFill>
            <a:gsLst>
              <a:gs pos="100000">
                <a:schemeClr val="accent4"/>
              </a:gs>
              <a:gs pos="61000">
                <a:schemeClr val="accent3"/>
              </a:gs>
              <a:gs pos="16000">
                <a:schemeClr val="accent1"/>
              </a:gs>
            </a:gsLst>
            <a:lin ang="2700000" scaled="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3" name="Oval 82">
            <a:extLst>
              <a:ext uri="{FF2B5EF4-FFF2-40B4-BE49-F238E27FC236}">
                <a16:creationId xmlns:a16="http://schemas.microsoft.com/office/drawing/2014/main" id="{27FCF2AE-B2AC-48DB-B0BB-AD8F73E0617A}"/>
              </a:ext>
            </a:extLst>
          </p:cNvPr>
          <p:cNvSpPr/>
          <p:nvPr/>
        </p:nvSpPr>
        <p:spPr bwMode="auto">
          <a:xfrm>
            <a:off x="10294349" y="2740138"/>
            <a:ext cx="241246" cy="234058"/>
          </a:xfrm>
          <a:prstGeom prst="ellipse">
            <a:avLst/>
          </a:prstGeom>
          <a:gradFill>
            <a:gsLst>
              <a:gs pos="100000">
                <a:schemeClr val="accent4"/>
              </a:gs>
              <a:gs pos="61000">
                <a:schemeClr val="accent3"/>
              </a:gs>
              <a:gs pos="16000">
                <a:schemeClr val="accent1"/>
              </a:gs>
            </a:gsLst>
            <a:lin ang="2700000" scaled="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86" name="Group 85">
            <a:extLst>
              <a:ext uri="{FF2B5EF4-FFF2-40B4-BE49-F238E27FC236}">
                <a16:creationId xmlns:a16="http://schemas.microsoft.com/office/drawing/2014/main" id="{E182E9DD-C50F-4F37-AD71-32D37AC32E12}"/>
              </a:ext>
            </a:extLst>
          </p:cNvPr>
          <p:cNvGrpSpPr/>
          <p:nvPr/>
        </p:nvGrpSpPr>
        <p:grpSpPr>
          <a:xfrm>
            <a:off x="5377434" y="2632912"/>
            <a:ext cx="3034157" cy="2943754"/>
            <a:chOff x="5833854" y="1190095"/>
            <a:chExt cx="3034157" cy="2943754"/>
          </a:xfrm>
          <a:solidFill>
            <a:srgbClr val="FFC000"/>
          </a:solidFill>
        </p:grpSpPr>
        <p:sp>
          <p:nvSpPr>
            <p:cNvPr id="87" name="Oval 86">
              <a:extLst>
                <a:ext uri="{FF2B5EF4-FFF2-40B4-BE49-F238E27FC236}">
                  <a16:creationId xmlns:a16="http://schemas.microsoft.com/office/drawing/2014/main" id="{CC76A259-03A8-407A-9A1F-2CF0237BA6C9}"/>
                </a:ext>
              </a:extLst>
            </p:cNvPr>
            <p:cNvSpPr/>
            <p:nvPr/>
          </p:nvSpPr>
          <p:spPr bwMode="auto">
            <a:xfrm>
              <a:off x="5833854" y="1190095"/>
              <a:ext cx="3034157" cy="2943754"/>
            </a:xfrm>
            <a:prstGeom prst="ellipse">
              <a:avLst/>
            </a:prstGeom>
            <a:gradFill>
              <a:gsLst>
                <a:gs pos="100000">
                  <a:schemeClr val="accent4"/>
                </a:gs>
                <a:gs pos="59000">
                  <a:schemeClr val="accent3"/>
                </a:gs>
                <a:gs pos="16000">
                  <a:schemeClr val="accent1"/>
                </a:gs>
              </a:gsLst>
              <a:lin ang="3600000" scaled="0"/>
            </a:gradFill>
            <a:ln w="9525" cap="flat" cmpd="sng" algn="ctr">
              <a:noFill/>
              <a:prstDash val="solid"/>
              <a:headEnd type="none" w="med" len="med"/>
              <a:tailEnd type="none" w="med" len="med"/>
            </a:ln>
            <a:effectLst/>
          </p:spPr>
          <p:txBody>
            <a:bodyPr rot="0" spcFirstLastPara="0" vertOverflow="overflow" horzOverflow="overflow" vert="horz" wrap="square" lIns="182880" tIns="0"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Video Game Enemy</a:t>
              </a:r>
            </a:p>
          </p:txBody>
        </p:sp>
        <p:sp>
          <p:nvSpPr>
            <p:cNvPr id="88" name="TextBox 87">
              <a:extLst>
                <a:ext uri="{FF2B5EF4-FFF2-40B4-BE49-F238E27FC236}">
                  <a16:creationId xmlns:a16="http://schemas.microsoft.com/office/drawing/2014/main" id="{91A67818-2883-46DC-8CB5-FC1C56F08608}"/>
                </a:ext>
              </a:extLst>
            </p:cNvPr>
            <p:cNvSpPr txBox="1"/>
            <p:nvPr/>
          </p:nvSpPr>
          <p:spPr>
            <a:xfrm>
              <a:off x="6141258" y="2569533"/>
              <a:ext cx="685800" cy="646331"/>
            </a:xfrm>
            <a:prstGeom prst="rect">
              <a:avLst/>
            </a:prstGeom>
            <a:noFill/>
          </p:spPr>
          <p:txBody>
            <a:bodyPr wrap="squar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X pos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Y pos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Z pos</a:t>
              </a:r>
            </a:p>
          </p:txBody>
        </p:sp>
        <p:sp>
          <p:nvSpPr>
            <p:cNvPr id="89" name="TextBox 88">
              <a:extLst>
                <a:ext uri="{FF2B5EF4-FFF2-40B4-BE49-F238E27FC236}">
                  <a16:creationId xmlns:a16="http://schemas.microsoft.com/office/drawing/2014/main" id="{23398953-D498-435D-B95E-E4997C50A422}"/>
                </a:ext>
              </a:extLst>
            </p:cNvPr>
            <p:cNvSpPr txBox="1"/>
            <p:nvPr/>
          </p:nvSpPr>
          <p:spPr>
            <a:xfrm>
              <a:off x="7597140" y="2463587"/>
              <a:ext cx="839102" cy="215444"/>
            </a:xfrm>
            <a:prstGeom prst="rect">
              <a:avLst/>
            </a:prstGeom>
            <a:noFill/>
          </p:spPr>
          <p:txBody>
            <a:bodyPr wrap="squar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Difficulty</a:t>
              </a:r>
            </a:p>
          </p:txBody>
        </p:sp>
        <p:sp>
          <p:nvSpPr>
            <p:cNvPr id="90" name="TextBox 89">
              <a:extLst>
                <a:ext uri="{FF2B5EF4-FFF2-40B4-BE49-F238E27FC236}">
                  <a16:creationId xmlns:a16="http://schemas.microsoft.com/office/drawing/2014/main" id="{E89AEE59-C3C8-453E-BEF7-58BD5A5F7EC3}"/>
                </a:ext>
              </a:extLst>
            </p:cNvPr>
            <p:cNvSpPr txBox="1"/>
            <p:nvPr/>
          </p:nvSpPr>
          <p:spPr>
            <a:xfrm>
              <a:off x="7597140" y="3138279"/>
              <a:ext cx="839102" cy="215444"/>
            </a:xfrm>
            <a:prstGeom prst="rect">
              <a:avLst/>
            </a:prstGeom>
            <a:noFill/>
          </p:spPr>
          <p:txBody>
            <a:bodyPr wrap="squar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Weapons</a:t>
              </a:r>
            </a:p>
          </p:txBody>
        </p:sp>
        <p:sp>
          <p:nvSpPr>
            <p:cNvPr id="92" name="TextBox 91">
              <a:extLst>
                <a:ext uri="{FF2B5EF4-FFF2-40B4-BE49-F238E27FC236}">
                  <a16:creationId xmlns:a16="http://schemas.microsoft.com/office/drawing/2014/main" id="{D67E3494-AC79-4759-9EF7-E8ECB586787C}"/>
                </a:ext>
              </a:extLst>
            </p:cNvPr>
            <p:cNvSpPr txBox="1"/>
            <p:nvPr/>
          </p:nvSpPr>
          <p:spPr>
            <a:xfrm>
              <a:off x="6931382" y="3475624"/>
              <a:ext cx="839102" cy="215444"/>
            </a:xfrm>
            <a:prstGeom prst="rect">
              <a:avLst/>
            </a:prstGeom>
            <a:noFill/>
          </p:spPr>
          <p:txBody>
            <a:bodyPr wrap="squar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Attack( )</a:t>
              </a:r>
            </a:p>
          </p:txBody>
        </p:sp>
        <p:sp>
          <p:nvSpPr>
            <p:cNvPr id="93" name="TextBox 92">
              <a:extLst>
                <a:ext uri="{FF2B5EF4-FFF2-40B4-BE49-F238E27FC236}">
                  <a16:creationId xmlns:a16="http://schemas.microsoft.com/office/drawing/2014/main" id="{A5B92CA5-B003-4592-92EF-8BCEB132127E}"/>
                </a:ext>
              </a:extLst>
            </p:cNvPr>
            <p:cNvSpPr txBox="1"/>
            <p:nvPr/>
          </p:nvSpPr>
          <p:spPr>
            <a:xfrm>
              <a:off x="6931382" y="2800933"/>
              <a:ext cx="839102" cy="215444"/>
            </a:xfrm>
            <a:prstGeom prst="rect">
              <a:avLst/>
            </a:prstGeom>
            <a:noFill/>
          </p:spPr>
          <p:txBody>
            <a:bodyPr wrap="squar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Spawn( )</a:t>
              </a:r>
            </a:p>
          </p:txBody>
        </p:sp>
      </p:grpSp>
      <p:sp>
        <p:nvSpPr>
          <p:cNvPr id="94" name="Oval 93">
            <a:extLst>
              <a:ext uri="{FF2B5EF4-FFF2-40B4-BE49-F238E27FC236}">
                <a16:creationId xmlns:a16="http://schemas.microsoft.com/office/drawing/2014/main" id="{DB4028C8-1A50-42D5-B33D-47F391484187}"/>
              </a:ext>
            </a:extLst>
          </p:cNvPr>
          <p:cNvSpPr/>
          <p:nvPr/>
        </p:nvSpPr>
        <p:spPr bwMode="auto">
          <a:xfrm>
            <a:off x="9258283" y="2190168"/>
            <a:ext cx="241246" cy="234058"/>
          </a:xfrm>
          <a:prstGeom prst="ellipse">
            <a:avLst/>
          </a:prstGeom>
          <a:gradFill>
            <a:gsLst>
              <a:gs pos="100000">
                <a:schemeClr val="accent4"/>
              </a:gs>
              <a:gs pos="61000">
                <a:schemeClr val="accent3"/>
              </a:gs>
              <a:gs pos="16000">
                <a:schemeClr val="accent1"/>
              </a:gs>
            </a:gsLst>
            <a:lin ang="2700000" scaled="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Rectangle 2">
            <a:extLst>
              <a:ext uri="{FF2B5EF4-FFF2-40B4-BE49-F238E27FC236}">
                <a16:creationId xmlns:a16="http://schemas.microsoft.com/office/drawing/2014/main" id="{C13D7E69-905F-4D92-812B-6938261DF89F}"/>
              </a:ext>
            </a:extLst>
          </p:cNvPr>
          <p:cNvSpPr/>
          <p:nvPr/>
        </p:nvSpPr>
        <p:spPr>
          <a:xfrm>
            <a:off x="5058825" y="6393379"/>
            <a:ext cx="5609175" cy="369332"/>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Virtually identical to Service Fabric Reliable Actors</a:t>
            </a:r>
          </a:p>
        </p:txBody>
      </p:sp>
    </p:spTree>
    <p:extLst>
      <p:ext uri="{BB962C8B-B14F-4D97-AF65-F5344CB8AC3E}">
        <p14:creationId xmlns:p14="http://schemas.microsoft.com/office/powerpoint/2010/main" val="29734675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100000" fill="hold" grpId="1" nodeType="withEffect">
                                  <p:stCondLst>
                                    <p:cond delay="0"/>
                                  </p:stCondLst>
                                  <p:childTnLst>
                                    <p:animMotion origin="layout" path="M -2.70833E-6 2.59259E-6 L -2.70833E-6 0.03773 " pathEditMode="relative" rAng="0" ptsTypes="AA">
                                      <p:cBhvr>
                                        <p:cTn id="9" dur="750" spd="-100000" fill="hold"/>
                                        <p:tgtEl>
                                          <p:spTgt spid="5"/>
                                        </p:tgtEl>
                                        <p:attrNameLst>
                                          <p:attrName>ppt_x</p:attrName>
                                          <p:attrName>ppt_y</p:attrName>
                                        </p:attrNameLst>
                                      </p:cBhvr>
                                      <p:rCtr x="0" y="1875"/>
                                    </p:animMotion>
                                  </p:childTnLst>
                                </p:cTn>
                              </p:par>
                              <p:par>
                                <p:cTn id="10" presetID="10" presetClass="entr" presetSubtype="0" fill="hold" grpId="0" nodeType="withEffect">
                                  <p:stCondLst>
                                    <p:cond delay="0"/>
                                  </p:stCondLst>
                                  <p:childTnLst>
                                    <p:set>
                                      <p:cBhvr>
                                        <p:cTn id="11" dur="1" fill="hold">
                                          <p:stCondLst>
                                            <p:cond delay="0"/>
                                          </p:stCondLst>
                                        </p:cTn>
                                        <p:tgtEl>
                                          <p:spTgt spid="156"/>
                                        </p:tgtEl>
                                        <p:attrNameLst>
                                          <p:attrName>style.visibility</p:attrName>
                                        </p:attrNameLst>
                                      </p:cBhvr>
                                      <p:to>
                                        <p:strVal val="visible"/>
                                      </p:to>
                                    </p:set>
                                    <p:animEffect transition="in" filter="fade">
                                      <p:cBhvr>
                                        <p:cTn id="12" dur="500"/>
                                        <p:tgtEl>
                                          <p:spTgt spid="156"/>
                                        </p:tgtEl>
                                      </p:cBhvr>
                                    </p:animEffect>
                                  </p:childTnLst>
                                </p:cTn>
                              </p:par>
                              <p:par>
                                <p:cTn id="13" presetID="42" presetClass="path" presetSubtype="0" decel="100000" fill="hold" grpId="1" nodeType="withEffect">
                                  <p:stCondLst>
                                    <p:cond delay="0"/>
                                  </p:stCondLst>
                                  <p:childTnLst>
                                    <p:animMotion origin="layout" path="M 4.16667E-6 -1.11111E-6 L 4.16667E-6 0.03773 " pathEditMode="relative" rAng="0" ptsTypes="AA">
                                      <p:cBhvr>
                                        <p:cTn id="14" dur="750" spd="-100000" fill="hold"/>
                                        <p:tgtEl>
                                          <p:spTgt spid="156"/>
                                        </p:tgtEl>
                                        <p:attrNameLst>
                                          <p:attrName>ppt_x</p:attrName>
                                          <p:attrName>ppt_y</p:attrName>
                                        </p:attrNameLst>
                                      </p:cBhvr>
                                      <p:rCtr x="0" y="1875"/>
                                    </p:animMotion>
                                  </p:childTnLst>
                                </p:cTn>
                              </p:par>
                              <p:par>
                                <p:cTn id="15" presetID="10" presetClass="entr" presetSubtype="0" fill="hold" grpId="0" nodeType="withEffect">
                                  <p:stCondLst>
                                    <p:cond delay="0"/>
                                  </p:stCondLst>
                                  <p:childTnLst>
                                    <p:set>
                                      <p:cBhvr>
                                        <p:cTn id="16" dur="1" fill="hold">
                                          <p:stCondLst>
                                            <p:cond delay="0"/>
                                          </p:stCondLst>
                                        </p:cTn>
                                        <p:tgtEl>
                                          <p:spTgt spid="30"/>
                                        </p:tgtEl>
                                        <p:attrNameLst>
                                          <p:attrName>style.visibility</p:attrName>
                                        </p:attrNameLst>
                                      </p:cBhvr>
                                      <p:to>
                                        <p:strVal val="visible"/>
                                      </p:to>
                                    </p:set>
                                    <p:animEffect transition="in" filter="fade">
                                      <p:cBhvr>
                                        <p:cTn id="17" dur="500"/>
                                        <p:tgtEl>
                                          <p:spTgt spid="30"/>
                                        </p:tgtEl>
                                      </p:cBhvr>
                                    </p:animEffect>
                                  </p:childTnLst>
                                </p:cTn>
                              </p:par>
                              <p:par>
                                <p:cTn id="18" presetID="42" presetClass="path" presetSubtype="0" decel="100000" fill="hold" grpId="1" nodeType="withEffect">
                                  <p:stCondLst>
                                    <p:cond delay="0"/>
                                  </p:stCondLst>
                                  <p:childTnLst>
                                    <p:animMotion origin="layout" path="M 3.95833E-6 -1.11111E-6 L 3.95833E-6 0.03773 " pathEditMode="relative" rAng="0" ptsTypes="AA">
                                      <p:cBhvr>
                                        <p:cTn id="19" dur="750" spd="-100000" fill="hold"/>
                                        <p:tgtEl>
                                          <p:spTgt spid="30"/>
                                        </p:tgtEl>
                                        <p:attrNameLst>
                                          <p:attrName>ppt_x</p:attrName>
                                          <p:attrName>ppt_y</p:attrName>
                                        </p:attrNameLst>
                                      </p:cBhvr>
                                      <p:rCtr x="0" y="1875"/>
                                    </p:animMotion>
                                  </p:childTnLst>
                                </p:cTn>
                              </p:par>
                              <p:par>
                                <p:cTn id="20" presetID="10" presetClass="entr" presetSubtype="0" fill="hold" nodeType="withEffect">
                                  <p:stCondLst>
                                    <p:cond delay="20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500"/>
                                        <p:tgtEl>
                                          <p:spTgt spid="2"/>
                                        </p:tgtEl>
                                      </p:cBhvr>
                                    </p:animEffect>
                                  </p:childTnLst>
                                </p:cTn>
                              </p:par>
                              <p:par>
                                <p:cTn id="23" presetID="42" presetClass="path" presetSubtype="0" decel="100000" fill="hold" nodeType="withEffect">
                                  <p:stCondLst>
                                    <p:cond delay="200"/>
                                  </p:stCondLst>
                                  <p:childTnLst>
                                    <p:animMotion origin="layout" path="M 1.04167E-6 3.33333E-6 L 1.04167E-6 0.03773 " pathEditMode="relative" rAng="0" ptsTypes="AA">
                                      <p:cBhvr>
                                        <p:cTn id="24" dur="750" spd="-100000" fill="hold"/>
                                        <p:tgtEl>
                                          <p:spTgt spid="2"/>
                                        </p:tgtEl>
                                        <p:attrNameLst>
                                          <p:attrName>ppt_x</p:attrName>
                                          <p:attrName>ppt_y</p:attrName>
                                        </p:attrNameLst>
                                      </p:cBhvr>
                                      <p:rCtr x="0" y="1875"/>
                                    </p:animMotion>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86"/>
                                        </p:tgtEl>
                                        <p:attrNameLst>
                                          <p:attrName>style.visibility</p:attrName>
                                        </p:attrNameLst>
                                      </p:cBhvr>
                                      <p:to>
                                        <p:strVal val="visible"/>
                                      </p:to>
                                    </p:set>
                                    <p:animEffect transition="in" filter="fade">
                                      <p:cBhvr>
                                        <p:cTn id="29" dur="500"/>
                                        <p:tgtEl>
                                          <p:spTgt spid="86"/>
                                        </p:tgtEl>
                                      </p:cBhvr>
                                    </p:animEffect>
                                  </p:childTnLst>
                                </p:cTn>
                              </p:par>
                              <p:par>
                                <p:cTn id="30" presetID="42" presetClass="path" presetSubtype="0" decel="100000" fill="hold" nodeType="withEffect">
                                  <p:stCondLst>
                                    <p:cond delay="0"/>
                                  </p:stCondLst>
                                  <p:childTnLst>
                                    <p:animMotion origin="layout" path="M 4.16667E-6 -1.11111E-6 L 4.16667E-6 0.03773 " pathEditMode="relative" rAng="0" ptsTypes="AA">
                                      <p:cBhvr>
                                        <p:cTn id="31" dur="750" spd="-100000" fill="hold"/>
                                        <p:tgtEl>
                                          <p:spTgt spid="86"/>
                                        </p:tgtEl>
                                        <p:attrNameLst>
                                          <p:attrName>ppt_x</p:attrName>
                                          <p:attrName>ppt_y</p:attrName>
                                        </p:attrNameLst>
                                      </p:cBhvr>
                                      <p:rCtr x="0" y="1875"/>
                                    </p:animMotion>
                                  </p:childTnLst>
                                </p:cTn>
                              </p:par>
                              <p:par>
                                <p:cTn id="32" presetID="10" presetClass="entr" presetSubtype="0" fill="hold" grpId="0" nodeType="withEffect">
                                  <p:stCondLst>
                                    <p:cond delay="250"/>
                                  </p:stCondLst>
                                  <p:childTnLst>
                                    <p:set>
                                      <p:cBhvr>
                                        <p:cTn id="33" dur="1" fill="hold">
                                          <p:stCondLst>
                                            <p:cond delay="0"/>
                                          </p:stCondLst>
                                        </p:cTn>
                                        <p:tgtEl>
                                          <p:spTgt spid="70"/>
                                        </p:tgtEl>
                                        <p:attrNameLst>
                                          <p:attrName>style.visibility</p:attrName>
                                        </p:attrNameLst>
                                      </p:cBhvr>
                                      <p:to>
                                        <p:strVal val="visible"/>
                                      </p:to>
                                    </p:set>
                                    <p:animEffect transition="in" filter="fade">
                                      <p:cBhvr>
                                        <p:cTn id="34" dur="500"/>
                                        <p:tgtEl>
                                          <p:spTgt spid="70"/>
                                        </p:tgtEl>
                                      </p:cBhvr>
                                    </p:animEffect>
                                  </p:childTnLst>
                                </p:cTn>
                              </p:par>
                              <p:par>
                                <p:cTn id="35" presetID="42" presetClass="path" presetSubtype="0" decel="100000" fill="hold" grpId="1" nodeType="withEffect">
                                  <p:stCondLst>
                                    <p:cond delay="200"/>
                                  </p:stCondLst>
                                  <p:childTnLst>
                                    <p:animMotion origin="layout" path="M 4.16667E-6 -1.11111E-6 L 4.16667E-6 0.03773 " pathEditMode="relative" rAng="0" ptsTypes="AA">
                                      <p:cBhvr>
                                        <p:cTn id="36" dur="750" spd="-100000" fill="hold"/>
                                        <p:tgtEl>
                                          <p:spTgt spid="70"/>
                                        </p:tgtEl>
                                        <p:attrNameLst>
                                          <p:attrName>ppt_x</p:attrName>
                                          <p:attrName>ppt_y</p:attrName>
                                        </p:attrNameLst>
                                      </p:cBhvr>
                                      <p:rCtr x="0" y="1875"/>
                                    </p:animMotion>
                                  </p:childTnLst>
                                </p:cTn>
                              </p:par>
                              <p:par>
                                <p:cTn id="37" presetID="22" presetClass="entr" presetSubtype="4" fill="hold" grpId="0" nodeType="withEffect">
                                  <p:stCondLst>
                                    <p:cond delay="200"/>
                                  </p:stCondLst>
                                  <p:childTnLst>
                                    <p:set>
                                      <p:cBhvr>
                                        <p:cTn id="38" dur="1" fill="hold">
                                          <p:stCondLst>
                                            <p:cond delay="0"/>
                                          </p:stCondLst>
                                        </p:cTn>
                                        <p:tgtEl>
                                          <p:spTgt spid="16"/>
                                        </p:tgtEl>
                                        <p:attrNameLst>
                                          <p:attrName>style.visibility</p:attrName>
                                        </p:attrNameLst>
                                      </p:cBhvr>
                                      <p:to>
                                        <p:strVal val="visible"/>
                                      </p:to>
                                    </p:set>
                                    <p:animEffect transition="in" filter="wipe(down)">
                                      <p:cBhvr>
                                        <p:cTn id="39" dur="500"/>
                                        <p:tgtEl>
                                          <p:spTgt spid="16"/>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94"/>
                                        </p:tgtEl>
                                        <p:attrNameLst>
                                          <p:attrName>style.visibility</p:attrName>
                                        </p:attrNameLst>
                                      </p:cBhvr>
                                      <p:to>
                                        <p:strVal val="visible"/>
                                      </p:to>
                                    </p:set>
                                    <p:animEffect transition="in" filter="fade">
                                      <p:cBhvr>
                                        <p:cTn id="42" dur="500"/>
                                        <p:tgtEl>
                                          <p:spTgt spid="94"/>
                                        </p:tgtEl>
                                      </p:cBhvr>
                                    </p:animEffect>
                                  </p:childTnLst>
                                </p:cTn>
                              </p:par>
                              <p:par>
                                <p:cTn id="43" presetID="10" presetClass="entr" presetSubtype="0" fill="hold" grpId="0" nodeType="withEffect">
                                  <p:stCondLst>
                                    <p:cond delay="250"/>
                                  </p:stCondLst>
                                  <p:childTnLst>
                                    <p:set>
                                      <p:cBhvr>
                                        <p:cTn id="44" dur="1" fill="hold">
                                          <p:stCondLst>
                                            <p:cond delay="0"/>
                                          </p:stCondLst>
                                        </p:cTn>
                                        <p:tgtEl>
                                          <p:spTgt spid="77"/>
                                        </p:tgtEl>
                                        <p:attrNameLst>
                                          <p:attrName>style.visibility</p:attrName>
                                        </p:attrNameLst>
                                      </p:cBhvr>
                                      <p:to>
                                        <p:strVal val="visible"/>
                                      </p:to>
                                    </p:set>
                                    <p:animEffect transition="in" filter="fade">
                                      <p:cBhvr>
                                        <p:cTn id="45" dur="500"/>
                                        <p:tgtEl>
                                          <p:spTgt spid="77"/>
                                        </p:tgtEl>
                                      </p:cBhvr>
                                    </p:animEffect>
                                  </p:childTnLst>
                                </p:cTn>
                              </p:par>
                              <p:par>
                                <p:cTn id="46" presetID="10" presetClass="entr" presetSubtype="0" fill="hold" grpId="0" nodeType="withEffect">
                                  <p:stCondLst>
                                    <p:cond delay="500"/>
                                  </p:stCondLst>
                                  <p:childTnLst>
                                    <p:set>
                                      <p:cBhvr>
                                        <p:cTn id="47" dur="1" fill="hold">
                                          <p:stCondLst>
                                            <p:cond delay="0"/>
                                          </p:stCondLst>
                                        </p:cTn>
                                        <p:tgtEl>
                                          <p:spTgt spid="78"/>
                                        </p:tgtEl>
                                        <p:attrNameLst>
                                          <p:attrName>style.visibility</p:attrName>
                                        </p:attrNameLst>
                                      </p:cBhvr>
                                      <p:to>
                                        <p:strVal val="visible"/>
                                      </p:to>
                                    </p:set>
                                    <p:animEffect transition="in" filter="fade">
                                      <p:cBhvr>
                                        <p:cTn id="48" dur="500"/>
                                        <p:tgtEl>
                                          <p:spTgt spid="78"/>
                                        </p:tgtEl>
                                      </p:cBhvr>
                                    </p:animEffect>
                                  </p:childTnLst>
                                </p:cTn>
                              </p:par>
                              <p:par>
                                <p:cTn id="49" presetID="10" presetClass="entr" presetSubtype="0" fill="hold" grpId="0" nodeType="withEffect">
                                  <p:stCondLst>
                                    <p:cond delay="750"/>
                                  </p:stCondLst>
                                  <p:childTnLst>
                                    <p:set>
                                      <p:cBhvr>
                                        <p:cTn id="50" dur="1" fill="hold">
                                          <p:stCondLst>
                                            <p:cond delay="0"/>
                                          </p:stCondLst>
                                        </p:cTn>
                                        <p:tgtEl>
                                          <p:spTgt spid="79"/>
                                        </p:tgtEl>
                                        <p:attrNameLst>
                                          <p:attrName>style.visibility</p:attrName>
                                        </p:attrNameLst>
                                      </p:cBhvr>
                                      <p:to>
                                        <p:strVal val="visible"/>
                                      </p:to>
                                    </p:set>
                                    <p:animEffect transition="in" filter="fade">
                                      <p:cBhvr>
                                        <p:cTn id="51" dur="500"/>
                                        <p:tgtEl>
                                          <p:spTgt spid="79"/>
                                        </p:tgtEl>
                                      </p:cBhvr>
                                    </p:animEffect>
                                  </p:childTnLst>
                                </p:cTn>
                              </p:par>
                              <p:par>
                                <p:cTn id="52" presetID="10" presetClass="entr" presetSubtype="0" fill="hold" grpId="0" nodeType="withEffect">
                                  <p:stCondLst>
                                    <p:cond delay="1000"/>
                                  </p:stCondLst>
                                  <p:childTnLst>
                                    <p:set>
                                      <p:cBhvr>
                                        <p:cTn id="53" dur="1" fill="hold">
                                          <p:stCondLst>
                                            <p:cond delay="0"/>
                                          </p:stCondLst>
                                        </p:cTn>
                                        <p:tgtEl>
                                          <p:spTgt spid="80"/>
                                        </p:tgtEl>
                                        <p:attrNameLst>
                                          <p:attrName>style.visibility</p:attrName>
                                        </p:attrNameLst>
                                      </p:cBhvr>
                                      <p:to>
                                        <p:strVal val="visible"/>
                                      </p:to>
                                    </p:set>
                                    <p:animEffect transition="in" filter="fade">
                                      <p:cBhvr>
                                        <p:cTn id="54" dur="500"/>
                                        <p:tgtEl>
                                          <p:spTgt spid="80"/>
                                        </p:tgtEl>
                                      </p:cBhvr>
                                    </p:animEffect>
                                  </p:childTnLst>
                                </p:cTn>
                              </p:par>
                              <p:par>
                                <p:cTn id="55" presetID="10" presetClass="entr" presetSubtype="0" fill="hold" grpId="0" nodeType="withEffect">
                                  <p:stCondLst>
                                    <p:cond delay="1250"/>
                                  </p:stCondLst>
                                  <p:childTnLst>
                                    <p:set>
                                      <p:cBhvr>
                                        <p:cTn id="56" dur="1" fill="hold">
                                          <p:stCondLst>
                                            <p:cond delay="0"/>
                                          </p:stCondLst>
                                        </p:cTn>
                                        <p:tgtEl>
                                          <p:spTgt spid="81"/>
                                        </p:tgtEl>
                                        <p:attrNameLst>
                                          <p:attrName>style.visibility</p:attrName>
                                        </p:attrNameLst>
                                      </p:cBhvr>
                                      <p:to>
                                        <p:strVal val="visible"/>
                                      </p:to>
                                    </p:set>
                                    <p:animEffect transition="in" filter="fade">
                                      <p:cBhvr>
                                        <p:cTn id="57" dur="500"/>
                                        <p:tgtEl>
                                          <p:spTgt spid="81"/>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71"/>
                                        </p:tgtEl>
                                        <p:attrNameLst>
                                          <p:attrName>style.visibility</p:attrName>
                                        </p:attrNameLst>
                                      </p:cBhvr>
                                      <p:to>
                                        <p:strVal val="visible"/>
                                      </p:to>
                                    </p:set>
                                    <p:animEffect transition="in" filter="fade">
                                      <p:cBhvr>
                                        <p:cTn id="62" dur="500"/>
                                        <p:tgtEl>
                                          <p:spTgt spid="71"/>
                                        </p:tgtEl>
                                      </p:cBhvr>
                                    </p:animEffect>
                                  </p:childTnLst>
                                </p:cTn>
                              </p:par>
                              <p:par>
                                <p:cTn id="63" presetID="42" presetClass="path" presetSubtype="0" decel="100000" fill="hold" grpId="1" nodeType="withEffect">
                                  <p:stCondLst>
                                    <p:cond delay="0"/>
                                  </p:stCondLst>
                                  <p:childTnLst>
                                    <p:animMotion origin="layout" path="M 4.16667E-6 -1.11111E-6 L 4.16667E-6 0.03773 " pathEditMode="relative" rAng="0" ptsTypes="AA">
                                      <p:cBhvr>
                                        <p:cTn id="64" dur="750" spd="-100000" fill="hold"/>
                                        <p:tgtEl>
                                          <p:spTgt spid="71"/>
                                        </p:tgtEl>
                                        <p:attrNameLst>
                                          <p:attrName>ppt_x</p:attrName>
                                          <p:attrName>ppt_y</p:attrName>
                                        </p:attrNameLst>
                                      </p:cBhvr>
                                      <p:rCtr x="0" y="1875"/>
                                    </p:animMotion>
                                  </p:childTnLst>
                                </p:cTn>
                              </p:par>
                              <p:par>
                                <p:cTn id="65" presetID="10" presetClass="entr" presetSubtype="0" fill="hold" grpId="0" nodeType="withEffect">
                                  <p:stCondLst>
                                    <p:cond delay="200"/>
                                  </p:stCondLst>
                                  <p:childTnLst>
                                    <p:set>
                                      <p:cBhvr>
                                        <p:cTn id="66" dur="1" fill="hold">
                                          <p:stCondLst>
                                            <p:cond delay="0"/>
                                          </p:stCondLst>
                                        </p:cTn>
                                        <p:tgtEl>
                                          <p:spTgt spid="76"/>
                                        </p:tgtEl>
                                        <p:attrNameLst>
                                          <p:attrName>style.visibility</p:attrName>
                                        </p:attrNameLst>
                                      </p:cBhvr>
                                      <p:to>
                                        <p:strVal val="visible"/>
                                      </p:to>
                                    </p:set>
                                    <p:animEffect transition="in" filter="fade">
                                      <p:cBhvr>
                                        <p:cTn id="67" dur="500"/>
                                        <p:tgtEl>
                                          <p:spTgt spid="76"/>
                                        </p:tgtEl>
                                      </p:cBhvr>
                                    </p:animEffect>
                                  </p:childTnLst>
                                </p:cTn>
                              </p:par>
                              <p:par>
                                <p:cTn id="68" presetID="10" presetClass="entr" presetSubtype="0" fill="hold" grpId="0" nodeType="withEffect">
                                  <p:stCondLst>
                                    <p:cond delay="250"/>
                                  </p:stCondLst>
                                  <p:childTnLst>
                                    <p:set>
                                      <p:cBhvr>
                                        <p:cTn id="69" dur="1" fill="hold">
                                          <p:stCondLst>
                                            <p:cond delay="0"/>
                                          </p:stCondLst>
                                        </p:cTn>
                                        <p:tgtEl>
                                          <p:spTgt spid="72"/>
                                        </p:tgtEl>
                                        <p:attrNameLst>
                                          <p:attrName>style.visibility</p:attrName>
                                        </p:attrNameLst>
                                      </p:cBhvr>
                                      <p:to>
                                        <p:strVal val="visible"/>
                                      </p:to>
                                    </p:set>
                                    <p:animEffect transition="in" filter="fade">
                                      <p:cBhvr>
                                        <p:cTn id="70" dur="500"/>
                                        <p:tgtEl>
                                          <p:spTgt spid="72"/>
                                        </p:tgtEl>
                                      </p:cBhvr>
                                    </p:animEffect>
                                  </p:childTnLst>
                                </p:cTn>
                              </p:par>
                              <p:par>
                                <p:cTn id="71" presetID="10" presetClass="entr" presetSubtype="0" fill="hold" grpId="0" nodeType="withEffect">
                                  <p:stCondLst>
                                    <p:cond delay="300"/>
                                  </p:stCondLst>
                                  <p:childTnLst>
                                    <p:set>
                                      <p:cBhvr>
                                        <p:cTn id="72" dur="1" fill="hold">
                                          <p:stCondLst>
                                            <p:cond delay="0"/>
                                          </p:stCondLst>
                                        </p:cTn>
                                        <p:tgtEl>
                                          <p:spTgt spid="75"/>
                                        </p:tgtEl>
                                        <p:attrNameLst>
                                          <p:attrName>style.visibility</p:attrName>
                                        </p:attrNameLst>
                                      </p:cBhvr>
                                      <p:to>
                                        <p:strVal val="visible"/>
                                      </p:to>
                                    </p:set>
                                    <p:animEffect transition="in" filter="fade">
                                      <p:cBhvr>
                                        <p:cTn id="73" dur="500"/>
                                        <p:tgtEl>
                                          <p:spTgt spid="75"/>
                                        </p:tgtEl>
                                      </p:cBhvr>
                                    </p:animEffect>
                                  </p:childTnLst>
                                </p:cTn>
                              </p:par>
                              <p:par>
                                <p:cTn id="74" presetID="10" presetClass="entr" presetSubtype="0" fill="hold" grpId="0" nodeType="withEffect">
                                  <p:stCondLst>
                                    <p:cond delay="350"/>
                                  </p:stCondLst>
                                  <p:childTnLst>
                                    <p:set>
                                      <p:cBhvr>
                                        <p:cTn id="75" dur="1" fill="hold">
                                          <p:stCondLst>
                                            <p:cond delay="0"/>
                                          </p:stCondLst>
                                        </p:cTn>
                                        <p:tgtEl>
                                          <p:spTgt spid="83"/>
                                        </p:tgtEl>
                                        <p:attrNameLst>
                                          <p:attrName>style.visibility</p:attrName>
                                        </p:attrNameLst>
                                      </p:cBhvr>
                                      <p:to>
                                        <p:strVal val="visible"/>
                                      </p:to>
                                    </p:set>
                                    <p:animEffect transition="in" filter="fade">
                                      <p:cBhvr>
                                        <p:cTn id="76" dur="500"/>
                                        <p:tgtEl>
                                          <p:spTgt spid="83"/>
                                        </p:tgtEl>
                                      </p:cBhvr>
                                    </p:animEffect>
                                  </p:childTnLst>
                                </p:cTn>
                              </p:par>
                              <p:par>
                                <p:cTn id="77" presetID="10" presetClass="entr" presetSubtype="0" fill="hold" grpId="0" nodeType="withEffect">
                                  <p:stCondLst>
                                    <p:cond delay="400"/>
                                  </p:stCondLst>
                                  <p:childTnLst>
                                    <p:set>
                                      <p:cBhvr>
                                        <p:cTn id="78" dur="1" fill="hold">
                                          <p:stCondLst>
                                            <p:cond delay="0"/>
                                          </p:stCondLst>
                                        </p:cTn>
                                        <p:tgtEl>
                                          <p:spTgt spid="82"/>
                                        </p:tgtEl>
                                        <p:attrNameLst>
                                          <p:attrName>style.visibility</p:attrName>
                                        </p:attrNameLst>
                                      </p:cBhvr>
                                      <p:to>
                                        <p:strVal val="visible"/>
                                      </p:to>
                                    </p:set>
                                    <p:animEffect transition="in" filter="fade">
                                      <p:cBhvr>
                                        <p:cTn id="79" dur="500"/>
                                        <p:tgtEl>
                                          <p:spTgt spid="82"/>
                                        </p:tgtEl>
                                      </p:cBhvr>
                                    </p:animEffect>
                                  </p:childTnLst>
                                </p:cTn>
                              </p:par>
                              <p:par>
                                <p:cTn id="80" presetID="10" presetClass="entr" presetSubtype="0" fill="hold" grpId="0" nodeType="withEffect">
                                  <p:stCondLst>
                                    <p:cond delay="450"/>
                                  </p:stCondLst>
                                  <p:childTnLst>
                                    <p:set>
                                      <p:cBhvr>
                                        <p:cTn id="81" dur="1" fill="hold">
                                          <p:stCondLst>
                                            <p:cond delay="0"/>
                                          </p:stCondLst>
                                        </p:cTn>
                                        <p:tgtEl>
                                          <p:spTgt spid="73"/>
                                        </p:tgtEl>
                                        <p:attrNameLst>
                                          <p:attrName>style.visibility</p:attrName>
                                        </p:attrNameLst>
                                      </p:cBhvr>
                                      <p:to>
                                        <p:strVal val="visible"/>
                                      </p:to>
                                    </p:set>
                                    <p:animEffect transition="in" filter="fade">
                                      <p:cBhvr>
                                        <p:cTn id="82" dur="500"/>
                                        <p:tgtEl>
                                          <p:spTgt spid="73"/>
                                        </p:tgtEl>
                                      </p:cBhvr>
                                    </p:animEffect>
                                  </p:childTnLst>
                                </p:cTn>
                              </p:par>
                              <p:par>
                                <p:cTn id="83" presetID="10" presetClass="entr" presetSubtype="0" fill="hold" grpId="0" nodeType="withEffect">
                                  <p:stCondLst>
                                    <p:cond delay="500"/>
                                  </p:stCondLst>
                                  <p:childTnLst>
                                    <p:set>
                                      <p:cBhvr>
                                        <p:cTn id="84" dur="1" fill="hold">
                                          <p:stCondLst>
                                            <p:cond delay="0"/>
                                          </p:stCondLst>
                                        </p:cTn>
                                        <p:tgtEl>
                                          <p:spTgt spid="74"/>
                                        </p:tgtEl>
                                        <p:attrNameLst>
                                          <p:attrName>style.visibility</p:attrName>
                                        </p:attrNameLst>
                                      </p:cBhvr>
                                      <p:to>
                                        <p:strVal val="visible"/>
                                      </p:to>
                                    </p:set>
                                    <p:animEffect transition="in" filter="fade">
                                      <p:cBhvr>
                                        <p:cTn id="85" dur="500"/>
                                        <p:tgtEl>
                                          <p:spTgt spid="74"/>
                                        </p:tgtEl>
                                      </p:cBhvr>
                                    </p:animEffect>
                                  </p:childTnLst>
                                </p:cTn>
                              </p:par>
                            </p:childTnLst>
                          </p:cTn>
                        </p:par>
                      </p:childTnLst>
                    </p:cTn>
                  </p:par>
                  <p:par>
                    <p:cTn id="86" fill="hold">
                      <p:stCondLst>
                        <p:cond delay="indefinite"/>
                      </p:stCondLst>
                      <p:childTnLst>
                        <p:par>
                          <p:cTn id="87" fill="hold">
                            <p:stCondLst>
                              <p:cond delay="0"/>
                            </p:stCondLst>
                            <p:childTnLst>
                              <p:par>
                                <p:cTn id="88" presetID="22" presetClass="exit" presetSubtype="1" fill="hold" grpId="2" nodeType="clickEffect">
                                  <p:stCondLst>
                                    <p:cond delay="0"/>
                                  </p:stCondLst>
                                  <p:childTnLst>
                                    <p:animEffect transition="out" filter="wipe(up)">
                                      <p:cBhvr>
                                        <p:cTn id="89" dur="500"/>
                                        <p:tgtEl>
                                          <p:spTgt spid="70"/>
                                        </p:tgtEl>
                                      </p:cBhvr>
                                    </p:animEffect>
                                    <p:set>
                                      <p:cBhvr>
                                        <p:cTn id="90" dur="1" fill="hold">
                                          <p:stCondLst>
                                            <p:cond delay="499"/>
                                          </p:stCondLst>
                                        </p:cTn>
                                        <p:tgtEl>
                                          <p:spTgt spid="70"/>
                                        </p:tgtEl>
                                        <p:attrNameLst>
                                          <p:attrName>style.visibility</p:attrName>
                                        </p:attrNameLst>
                                      </p:cBhvr>
                                      <p:to>
                                        <p:strVal val="hidden"/>
                                      </p:to>
                                    </p:set>
                                  </p:childTnLst>
                                </p:cTn>
                              </p:par>
                              <p:par>
                                <p:cTn id="91" presetID="22" presetClass="exit" presetSubtype="1" fill="hold" grpId="1" nodeType="withEffect">
                                  <p:stCondLst>
                                    <p:cond delay="0"/>
                                  </p:stCondLst>
                                  <p:childTnLst>
                                    <p:animEffect transition="out" filter="wipe(up)">
                                      <p:cBhvr>
                                        <p:cTn id="92" dur="500"/>
                                        <p:tgtEl>
                                          <p:spTgt spid="16"/>
                                        </p:tgtEl>
                                      </p:cBhvr>
                                    </p:animEffect>
                                    <p:set>
                                      <p:cBhvr>
                                        <p:cTn id="93" dur="1" fill="hold">
                                          <p:stCondLst>
                                            <p:cond delay="499"/>
                                          </p:stCondLst>
                                        </p:cTn>
                                        <p:tgtEl>
                                          <p:spTgt spid="16"/>
                                        </p:tgtEl>
                                        <p:attrNameLst>
                                          <p:attrName>style.visibility</p:attrName>
                                        </p:attrNameLst>
                                      </p:cBhvr>
                                      <p:to>
                                        <p:strVal val="hidden"/>
                                      </p:to>
                                    </p:set>
                                  </p:childTnLst>
                                </p:cTn>
                              </p:par>
                            </p:childTnLst>
                          </p:cTn>
                        </p:par>
                        <p:par>
                          <p:cTn id="94" fill="hold">
                            <p:stCondLst>
                              <p:cond delay="500"/>
                            </p:stCondLst>
                            <p:childTnLst>
                              <p:par>
                                <p:cTn id="95" presetID="42" presetClass="path" presetSubtype="0" accel="50000" decel="50000" fill="hold" grpId="1" nodeType="afterEffect">
                                  <p:stCondLst>
                                    <p:cond delay="0"/>
                                  </p:stCondLst>
                                  <p:childTnLst>
                                    <p:animMotion origin="layout" path="M 3.33333E-6 1.48148E-6 L -0.02969 0.38958 " pathEditMode="relative" rAng="0" ptsTypes="AA">
                                      <p:cBhvr>
                                        <p:cTn id="96" dur="1250" fill="hold"/>
                                        <p:tgtEl>
                                          <p:spTgt spid="77"/>
                                        </p:tgtEl>
                                        <p:attrNameLst>
                                          <p:attrName>ppt_x</p:attrName>
                                          <p:attrName>ppt_y</p:attrName>
                                        </p:attrNameLst>
                                      </p:cBhvr>
                                      <p:rCtr x="-1484" y="19468"/>
                                    </p:animMotion>
                                  </p:childTnLst>
                                </p:cTn>
                              </p:par>
                              <p:par>
                                <p:cTn id="97" presetID="42" presetClass="path" presetSubtype="0" accel="50000" decel="50000" fill="hold" grpId="1" nodeType="withEffect">
                                  <p:stCondLst>
                                    <p:cond delay="0"/>
                                  </p:stCondLst>
                                  <p:childTnLst>
                                    <p:animMotion origin="layout" path="M -8.33333E-7 -2.59259E-6 L -0.00443 0.54283 " pathEditMode="relative" rAng="0" ptsTypes="AA">
                                      <p:cBhvr>
                                        <p:cTn id="98" dur="1250" fill="hold"/>
                                        <p:tgtEl>
                                          <p:spTgt spid="94"/>
                                        </p:tgtEl>
                                        <p:attrNameLst>
                                          <p:attrName>ppt_x</p:attrName>
                                          <p:attrName>ppt_y</p:attrName>
                                        </p:attrNameLst>
                                      </p:cBhvr>
                                      <p:rCtr x="-221" y="27130"/>
                                    </p:animMotion>
                                  </p:childTnLst>
                                </p:cTn>
                              </p:par>
                              <p:par>
                                <p:cTn id="99" presetID="42" presetClass="path" presetSubtype="0" accel="50000" decel="50000" fill="hold" grpId="1" nodeType="withEffect">
                                  <p:stCondLst>
                                    <p:cond delay="0"/>
                                  </p:stCondLst>
                                  <p:childTnLst>
                                    <p:animMotion origin="layout" path="M 1.25E-6 -2.59259E-6 L 0.08138 0.41991 " pathEditMode="relative" rAng="0" ptsTypes="AA">
                                      <p:cBhvr>
                                        <p:cTn id="100" dur="1250" fill="hold"/>
                                        <p:tgtEl>
                                          <p:spTgt spid="78"/>
                                        </p:tgtEl>
                                        <p:attrNameLst>
                                          <p:attrName>ppt_x</p:attrName>
                                          <p:attrName>ppt_y</p:attrName>
                                        </p:attrNameLst>
                                      </p:cBhvr>
                                      <p:rCtr x="4062" y="20995"/>
                                    </p:animMotion>
                                  </p:childTnLst>
                                </p:cTn>
                              </p:par>
                              <p:par>
                                <p:cTn id="101" presetID="42" presetClass="path" presetSubtype="0" accel="50000" decel="50000" fill="hold" grpId="1" nodeType="withEffect">
                                  <p:stCondLst>
                                    <p:cond delay="0"/>
                                  </p:stCondLst>
                                  <p:childTnLst>
                                    <p:animMotion origin="layout" path="M 3.95833E-6 2.96296E-6 L 3.95833E-6 0.25 " pathEditMode="relative" rAng="0" ptsTypes="AA">
                                      <p:cBhvr>
                                        <p:cTn id="102" dur="1250" fill="hold"/>
                                        <p:tgtEl>
                                          <p:spTgt spid="79"/>
                                        </p:tgtEl>
                                        <p:attrNameLst>
                                          <p:attrName>ppt_x</p:attrName>
                                          <p:attrName>ppt_y</p:attrName>
                                        </p:attrNameLst>
                                      </p:cBhvr>
                                      <p:rCtr x="0" y="12500"/>
                                    </p:animMotion>
                                  </p:childTnLst>
                                </p:cTn>
                              </p:par>
                              <p:par>
                                <p:cTn id="103" presetID="42" presetClass="path" presetSubtype="0" accel="50000" decel="50000" fill="hold" grpId="1" nodeType="withEffect">
                                  <p:stCondLst>
                                    <p:cond delay="0"/>
                                  </p:stCondLst>
                                  <p:childTnLst>
                                    <p:animMotion origin="layout" path="M 4.16667E-7 -3.33333E-6 L 0.00469 0.2169 " pathEditMode="relative" rAng="0" ptsTypes="AA">
                                      <p:cBhvr>
                                        <p:cTn id="104" dur="1250" fill="hold"/>
                                        <p:tgtEl>
                                          <p:spTgt spid="80"/>
                                        </p:tgtEl>
                                        <p:attrNameLst>
                                          <p:attrName>ppt_x</p:attrName>
                                          <p:attrName>ppt_y</p:attrName>
                                        </p:attrNameLst>
                                      </p:cBhvr>
                                      <p:rCtr x="234" y="10833"/>
                                    </p:animMotion>
                                  </p:childTnLst>
                                </p:cTn>
                              </p:par>
                              <p:par>
                                <p:cTn id="105" presetID="42" presetClass="path" presetSubtype="0" accel="50000" decel="50000" fill="hold" grpId="1" nodeType="withEffect">
                                  <p:stCondLst>
                                    <p:cond delay="0"/>
                                  </p:stCondLst>
                                  <p:childTnLst>
                                    <p:animMotion origin="layout" path="M -4.79167E-6 -3.33333E-6 L 0.00704 0.26968 " pathEditMode="relative" rAng="0" ptsTypes="AA">
                                      <p:cBhvr>
                                        <p:cTn id="106" dur="1250" fill="hold"/>
                                        <p:tgtEl>
                                          <p:spTgt spid="81"/>
                                        </p:tgtEl>
                                        <p:attrNameLst>
                                          <p:attrName>ppt_x</p:attrName>
                                          <p:attrName>ppt_y</p:attrName>
                                        </p:attrNameLst>
                                      </p:cBhvr>
                                      <p:rCtr x="352" y="13472"/>
                                    </p:animMotion>
                                  </p:childTnLst>
                                </p:cTn>
                              </p:par>
                              <p:par>
                                <p:cTn id="107" presetID="42" presetClass="path" presetSubtype="0" accel="50000" decel="50000" fill="hold" grpId="1" nodeType="withEffect">
                                  <p:stCondLst>
                                    <p:cond delay="0"/>
                                  </p:stCondLst>
                                  <p:childTnLst>
                                    <p:animMotion origin="layout" path="M 3.125E-6 3.33333E-6 L 0.0332 0.23889 " pathEditMode="relative" rAng="0" ptsTypes="AA">
                                      <p:cBhvr>
                                        <p:cTn id="108" dur="1250" fill="hold"/>
                                        <p:tgtEl>
                                          <p:spTgt spid="83"/>
                                        </p:tgtEl>
                                        <p:attrNameLst>
                                          <p:attrName>ppt_x</p:attrName>
                                          <p:attrName>ppt_y</p:attrName>
                                        </p:attrNameLst>
                                      </p:cBhvr>
                                      <p:rCtr x="1654" y="11944"/>
                                    </p:animMotion>
                                  </p:childTnLst>
                                </p:cTn>
                              </p:par>
                              <p:par>
                                <p:cTn id="109" presetID="42" presetClass="path" presetSubtype="0" accel="50000" decel="50000" fill="hold" grpId="1" nodeType="withEffect">
                                  <p:stCondLst>
                                    <p:cond delay="0"/>
                                  </p:stCondLst>
                                  <p:childTnLst>
                                    <p:animMotion origin="layout" path="M 4.58333E-6 1.48148E-6 L 0.00533 0.23264 " pathEditMode="relative" rAng="0" ptsTypes="AA">
                                      <p:cBhvr>
                                        <p:cTn id="110" dur="1250" fill="hold"/>
                                        <p:tgtEl>
                                          <p:spTgt spid="82"/>
                                        </p:tgtEl>
                                        <p:attrNameLst>
                                          <p:attrName>ppt_x</p:attrName>
                                          <p:attrName>ppt_y</p:attrName>
                                        </p:attrNameLst>
                                      </p:cBhvr>
                                      <p:rCtr x="260" y="11620"/>
                                    </p:animMotion>
                                  </p:childTnLst>
                                </p:cTn>
                              </p:par>
                            </p:childTnLst>
                          </p:cTn>
                        </p:par>
                      </p:childTnLst>
                    </p:cTn>
                  </p:par>
                  <p:par>
                    <p:cTn id="111" fill="hold">
                      <p:stCondLst>
                        <p:cond delay="indefinite"/>
                      </p:stCondLst>
                      <p:childTnLst>
                        <p:par>
                          <p:cTn id="112" fill="hold">
                            <p:stCondLst>
                              <p:cond delay="0"/>
                            </p:stCondLst>
                            <p:childTnLst>
                              <p:par>
                                <p:cTn id="113" presetID="1" presetClass="entr" presetSubtype="0" fill="hold" grpId="0" nodeType="clickEffect">
                                  <p:stCondLst>
                                    <p:cond delay="0"/>
                                  </p:stCondLst>
                                  <p:childTnLst>
                                    <p:set>
                                      <p:cBhvr>
                                        <p:cTn id="1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6" grpId="0" animBg="1"/>
      <p:bldP spid="156" grpId="1" animBg="1"/>
      <p:bldP spid="70" grpId="0" animBg="1"/>
      <p:bldP spid="70" grpId="1" animBg="1"/>
      <p:bldP spid="70" grpId="2" animBg="1"/>
      <p:bldP spid="16" grpId="0" animBg="1"/>
      <p:bldP spid="16" grpId="1" animBg="1"/>
      <p:bldP spid="5" grpId="0"/>
      <p:bldP spid="5" grpId="1"/>
      <p:bldP spid="30" grpId="0" animBg="1"/>
      <p:bldP spid="30" grpId="1" animBg="1"/>
      <p:bldP spid="71" grpId="0" animBg="1"/>
      <p:bldP spid="71" grpId="1" animBg="1"/>
      <p:bldP spid="72" grpId="0" animBg="1"/>
      <p:bldP spid="73" grpId="0" animBg="1"/>
      <p:bldP spid="74" grpId="0" animBg="1"/>
      <p:bldP spid="75" grpId="0" animBg="1"/>
      <p:bldP spid="76" grpId="0" animBg="1"/>
      <p:bldP spid="77" grpId="0" animBg="1"/>
      <p:bldP spid="77" grpId="1" animBg="1"/>
      <p:bldP spid="78" grpId="0" animBg="1"/>
      <p:bldP spid="78" grpId="1" animBg="1"/>
      <p:bldP spid="79" grpId="0" animBg="1"/>
      <p:bldP spid="79" grpId="1" animBg="1"/>
      <p:bldP spid="80" grpId="0" animBg="1"/>
      <p:bldP spid="80" grpId="1" animBg="1"/>
      <p:bldP spid="81" grpId="0" animBg="1"/>
      <p:bldP spid="81" grpId="1" animBg="1"/>
      <p:bldP spid="82" grpId="0" animBg="1"/>
      <p:bldP spid="82" grpId="1" animBg="1"/>
      <p:bldP spid="83" grpId="0" animBg="1"/>
      <p:bldP spid="83" grpId="1" animBg="1"/>
      <p:bldP spid="94" grpId="0" animBg="1"/>
      <p:bldP spid="94" grpId="1" animBg="1"/>
      <p:bldP spid="3" grpId="0"/>
    </p:bld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42" name="Group 141">
            <a:extLst>
              <a:ext uri="{FF2B5EF4-FFF2-40B4-BE49-F238E27FC236}">
                <a16:creationId xmlns:a16="http://schemas.microsoft.com/office/drawing/2014/main" id="{FEE4D6E1-3767-4986-9622-1006DD5BBA9E}"/>
              </a:ext>
            </a:extLst>
          </p:cNvPr>
          <p:cNvGrpSpPr/>
          <p:nvPr/>
        </p:nvGrpSpPr>
        <p:grpSpPr>
          <a:xfrm>
            <a:off x="8709829" y="3552373"/>
            <a:ext cx="2899559" cy="2865890"/>
            <a:chOff x="8709829" y="3698423"/>
            <a:chExt cx="2899559" cy="2865890"/>
          </a:xfrm>
        </p:grpSpPr>
        <p:sp>
          <p:nvSpPr>
            <p:cNvPr id="122" name="Rounded Rectangle 5">
              <a:extLst>
                <a:ext uri="{FF2B5EF4-FFF2-40B4-BE49-F238E27FC236}">
                  <a16:creationId xmlns:a16="http://schemas.microsoft.com/office/drawing/2014/main" id="{940AC241-872C-4639-A2B9-12EDB6D82EB5}"/>
                </a:ext>
              </a:extLst>
            </p:cNvPr>
            <p:cNvSpPr/>
            <p:nvPr/>
          </p:nvSpPr>
          <p:spPr bwMode="auto">
            <a:xfrm>
              <a:off x="8709829" y="3698423"/>
              <a:ext cx="2899559" cy="2865890"/>
            </a:xfrm>
            <a:prstGeom prst="rect">
              <a:avLst/>
            </a:prstGeom>
            <a:solidFill>
              <a:schemeClr val="bg1">
                <a:lumMod val="95000"/>
              </a:schemeClr>
            </a:solidFill>
            <a:ln>
              <a:noFill/>
            </a:ln>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274320" tIns="182880" rIns="182880" bIns="18288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Pod Y</a:t>
              </a:r>
            </a:p>
          </p:txBody>
        </p:sp>
        <p:grpSp>
          <p:nvGrpSpPr>
            <p:cNvPr id="123" name="Group 122">
              <a:extLst>
                <a:ext uri="{FF2B5EF4-FFF2-40B4-BE49-F238E27FC236}">
                  <a16:creationId xmlns:a16="http://schemas.microsoft.com/office/drawing/2014/main" id="{9EA2A4B9-0E6C-4F91-9A87-423601899D83}"/>
                </a:ext>
              </a:extLst>
            </p:cNvPr>
            <p:cNvGrpSpPr/>
            <p:nvPr/>
          </p:nvGrpSpPr>
          <p:grpSpPr>
            <a:xfrm>
              <a:off x="8989716" y="4242287"/>
              <a:ext cx="2339785" cy="2044863"/>
              <a:chOff x="8909050" y="2608824"/>
              <a:chExt cx="2339785" cy="2044863"/>
            </a:xfrm>
          </p:grpSpPr>
          <p:grpSp>
            <p:nvGrpSpPr>
              <p:cNvPr id="124" name="Group 123">
                <a:extLst>
                  <a:ext uri="{FF2B5EF4-FFF2-40B4-BE49-F238E27FC236}">
                    <a16:creationId xmlns:a16="http://schemas.microsoft.com/office/drawing/2014/main" id="{1101A1AE-675C-4CC4-88BD-7550D0ECA8A4}"/>
                  </a:ext>
                </a:extLst>
              </p:cNvPr>
              <p:cNvGrpSpPr/>
              <p:nvPr/>
            </p:nvGrpSpPr>
            <p:grpSpPr>
              <a:xfrm>
                <a:off x="8909050" y="3140908"/>
                <a:ext cx="980695" cy="980695"/>
                <a:chOff x="7552123" y="135561"/>
                <a:chExt cx="1737360" cy="1737360"/>
              </a:xfrm>
            </p:grpSpPr>
            <p:sp>
              <p:nvSpPr>
                <p:cNvPr id="140" name="Rounded Rectangle 5">
                  <a:extLst>
                    <a:ext uri="{FF2B5EF4-FFF2-40B4-BE49-F238E27FC236}">
                      <a16:creationId xmlns:a16="http://schemas.microsoft.com/office/drawing/2014/main" id="{5EB8F836-6842-4588-8918-592EDB2D153E}"/>
                    </a:ext>
                  </a:extLst>
                </p:cNvPr>
                <p:cNvSpPr/>
                <p:nvPr/>
              </p:nvSpPr>
              <p:spPr bwMode="auto">
                <a:xfrm>
                  <a:off x="7552123" y="135561"/>
                  <a:ext cx="1737360" cy="1737360"/>
                </a:xfrm>
                <a:prstGeom prst="rect">
                  <a:avLst/>
                </a:prstGeom>
                <a:solidFill>
                  <a:schemeClr val="bg1"/>
                </a:solidFill>
                <a:ln>
                  <a:noFill/>
                </a:ln>
                <a:effectLst>
                  <a:outerShdw blurRad="1524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Semibold"/>
                    <a:ea typeface="+mn-ea"/>
                    <a:cs typeface="+mn-cs"/>
                  </a:endParaRPr>
                </a:p>
              </p:txBody>
            </p:sp>
            <p:pic>
              <p:nvPicPr>
                <p:cNvPr id="141" name="Graphic 140">
                  <a:extLst>
                    <a:ext uri="{FF2B5EF4-FFF2-40B4-BE49-F238E27FC236}">
                      <a16:creationId xmlns:a16="http://schemas.microsoft.com/office/drawing/2014/main" id="{20611849-613B-4685-BCC0-B2C7674970CF}"/>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9333" t="18330" r="9333" b="18330"/>
                <a:stretch/>
              </p:blipFill>
              <p:spPr>
                <a:xfrm>
                  <a:off x="7936554" y="635486"/>
                  <a:ext cx="968499" cy="754245"/>
                </a:xfrm>
                <a:prstGeom prst="rect">
                  <a:avLst/>
                </a:prstGeom>
              </p:spPr>
            </p:pic>
          </p:grpSp>
          <p:grpSp>
            <p:nvGrpSpPr>
              <p:cNvPr id="125" name="Group 124">
                <a:extLst>
                  <a:ext uri="{FF2B5EF4-FFF2-40B4-BE49-F238E27FC236}">
                    <a16:creationId xmlns:a16="http://schemas.microsoft.com/office/drawing/2014/main" id="{90431E4F-FBD0-4EE5-972A-EBB8A4CF0524}"/>
                  </a:ext>
                </a:extLst>
              </p:cNvPr>
              <p:cNvGrpSpPr/>
              <p:nvPr/>
            </p:nvGrpSpPr>
            <p:grpSpPr>
              <a:xfrm>
                <a:off x="10268140" y="2608824"/>
                <a:ext cx="980695" cy="2044863"/>
                <a:chOff x="10268140" y="2542149"/>
                <a:chExt cx="980695" cy="2044863"/>
              </a:xfrm>
            </p:grpSpPr>
            <p:grpSp>
              <p:nvGrpSpPr>
                <p:cNvPr id="126" name="Group 125">
                  <a:extLst>
                    <a:ext uri="{FF2B5EF4-FFF2-40B4-BE49-F238E27FC236}">
                      <a16:creationId xmlns:a16="http://schemas.microsoft.com/office/drawing/2014/main" id="{F7D2B44C-FE6A-40A0-BE02-13DA4764ADA3}"/>
                    </a:ext>
                  </a:extLst>
                </p:cNvPr>
                <p:cNvGrpSpPr/>
                <p:nvPr/>
              </p:nvGrpSpPr>
              <p:grpSpPr>
                <a:xfrm>
                  <a:off x="10268140" y="2542149"/>
                  <a:ext cx="980695" cy="980695"/>
                  <a:chOff x="0" y="7898135"/>
                  <a:chExt cx="1737360" cy="1737360"/>
                </a:xfrm>
              </p:grpSpPr>
              <p:sp>
                <p:nvSpPr>
                  <p:cNvPr id="134" name="Rounded Rectangle 5">
                    <a:extLst>
                      <a:ext uri="{FF2B5EF4-FFF2-40B4-BE49-F238E27FC236}">
                        <a16:creationId xmlns:a16="http://schemas.microsoft.com/office/drawing/2014/main" id="{6A8BBEE4-5D7B-49B3-9F4A-8C8D7A65D115}"/>
                      </a:ext>
                    </a:extLst>
                  </p:cNvPr>
                  <p:cNvSpPr/>
                  <p:nvPr/>
                </p:nvSpPr>
                <p:spPr bwMode="auto">
                  <a:xfrm>
                    <a:off x="0" y="7898135"/>
                    <a:ext cx="1737360" cy="1737360"/>
                  </a:xfrm>
                  <a:prstGeom prst="rect">
                    <a:avLst/>
                  </a:prstGeom>
                  <a:solidFill>
                    <a:schemeClr val="bg1">
                      <a:lumMod val="95000"/>
                    </a:schemeClr>
                  </a:solidFill>
                  <a:ln>
                    <a:noFill/>
                  </a:ln>
                  <a:effectLst>
                    <a:outerShdw blurRad="1524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457200"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Actor C</a:t>
                    </a:r>
                  </a:p>
                </p:txBody>
              </p:sp>
              <p:grpSp>
                <p:nvGrpSpPr>
                  <p:cNvPr id="135" name="app development" descr="application development">
                    <a:extLst>
                      <a:ext uri="{FF2B5EF4-FFF2-40B4-BE49-F238E27FC236}">
                        <a16:creationId xmlns:a16="http://schemas.microsoft.com/office/drawing/2014/main" id="{7BAE5F59-BFDC-4F82-A9DD-B9EF6C17F591}"/>
                      </a:ext>
                    </a:extLst>
                  </p:cNvPr>
                  <p:cNvGrpSpPr/>
                  <p:nvPr/>
                </p:nvGrpSpPr>
                <p:grpSpPr>
                  <a:xfrm>
                    <a:off x="618470" y="8439646"/>
                    <a:ext cx="500421" cy="301755"/>
                    <a:chOff x="1619314" y="4920550"/>
                    <a:chExt cx="500421" cy="301755"/>
                  </a:xfrm>
                </p:grpSpPr>
                <p:sp>
                  <p:nvSpPr>
                    <p:cNvPr id="136" name="Freeform: Shape 135">
                      <a:extLst>
                        <a:ext uri="{FF2B5EF4-FFF2-40B4-BE49-F238E27FC236}">
                          <a16:creationId xmlns:a16="http://schemas.microsoft.com/office/drawing/2014/main" id="{5F9EC395-BC75-4CCA-81C2-F9ADB4ECEAE2}"/>
                        </a:ext>
                      </a:extLst>
                    </p:cNvPr>
                    <p:cNvSpPr/>
                    <p:nvPr/>
                  </p:nvSpPr>
                  <p:spPr>
                    <a:xfrm>
                      <a:off x="1974276" y="4920997"/>
                      <a:ext cx="145459" cy="301308"/>
                    </a:xfrm>
                    <a:custGeom>
                      <a:avLst/>
                      <a:gdLst>
                        <a:gd name="connsiteX0" fmla="*/ 22237 w 145458"/>
                        <a:gd name="connsiteY0" fmla="*/ 300372 h 301307"/>
                        <a:gd name="connsiteX1" fmla="*/ 2089 w 145458"/>
                        <a:gd name="connsiteY1" fmla="*/ 283378 h 301307"/>
                        <a:gd name="connsiteX2" fmla="*/ 111941 w 145458"/>
                        <a:gd name="connsiteY2" fmla="*/ 153201 h 301307"/>
                        <a:gd name="connsiteX3" fmla="*/ 5505 w 145458"/>
                        <a:gd name="connsiteY3" fmla="*/ 18383 h 301307"/>
                        <a:gd name="connsiteX4" fmla="*/ 26092 w 145458"/>
                        <a:gd name="connsiteY4" fmla="*/ 2089 h 301307"/>
                        <a:gd name="connsiteX5" fmla="*/ 145843 w 145458"/>
                        <a:gd name="connsiteY5" fmla="*/ 153727 h 301307"/>
                        <a:gd name="connsiteX6" fmla="*/ 22237 w 145458"/>
                        <a:gd name="connsiteY6" fmla="*/ 300372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22237" y="300372"/>
                          </a:moveTo>
                          <a:lnTo>
                            <a:pt x="2089" y="283378"/>
                          </a:lnTo>
                          <a:lnTo>
                            <a:pt x="111941" y="153201"/>
                          </a:lnTo>
                          <a:lnTo>
                            <a:pt x="5505" y="18383"/>
                          </a:lnTo>
                          <a:lnTo>
                            <a:pt x="26092" y="2089"/>
                          </a:lnTo>
                          <a:lnTo>
                            <a:pt x="145843" y="153727"/>
                          </a:lnTo>
                          <a:lnTo>
                            <a:pt x="22237" y="300372"/>
                          </a:lnTo>
                          <a:close/>
                        </a:path>
                      </a:pathLst>
                    </a:custGeom>
                    <a:solidFill>
                      <a:srgbClr val="0078D4"/>
                    </a:solidFill>
                    <a:ln w="51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37" name="Freeform: Shape 136">
                      <a:extLst>
                        <a:ext uri="{FF2B5EF4-FFF2-40B4-BE49-F238E27FC236}">
                          <a16:creationId xmlns:a16="http://schemas.microsoft.com/office/drawing/2014/main" id="{A1A78304-953D-45DC-9333-B1674EC65F3D}"/>
                        </a:ext>
                      </a:extLst>
                    </p:cNvPr>
                    <p:cNvSpPr/>
                    <p:nvPr/>
                  </p:nvSpPr>
                  <p:spPr>
                    <a:xfrm>
                      <a:off x="1619314" y="4920550"/>
                      <a:ext cx="145459" cy="301308"/>
                    </a:xfrm>
                    <a:custGeom>
                      <a:avLst/>
                      <a:gdLst>
                        <a:gd name="connsiteX0" fmla="*/ 121840 w 145458"/>
                        <a:gd name="connsiteY0" fmla="*/ 300285 h 301307"/>
                        <a:gd name="connsiteX1" fmla="*/ 2089 w 145458"/>
                        <a:gd name="connsiteY1" fmla="*/ 148734 h 301307"/>
                        <a:gd name="connsiteX2" fmla="*/ 125782 w 145458"/>
                        <a:gd name="connsiteY2" fmla="*/ 2089 h 301307"/>
                        <a:gd name="connsiteX3" fmla="*/ 145843 w 145458"/>
                        <a:gd name="connsiteY3" fmla="*/ 18996 h 301307"/>
                        <a:gd name="connsiteX4" fmla="*/ 35991 w 145458"/>
                        <a:gd name="connsiteY4" fmla="*/ 149260 h 301307"/>
                        <a:gd name="connsiteX5" fmla="*/ 142427 w 145458"/>
                        <a:gd name="connsiteY5" fmla="*/ 283991 h 301307"/>
                        <a:gd name="connsiteX6" fmla="*/ 121840 w 145458"/>
                        <a:gd name="connsiteY6" fmla="*/ 300285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121840" y="300285"/>
                          </a:moveTo>
                          <a:lnTo>
                            <a:pt x="2089" y="148734"/>
                          </a:lnTo>
                          <a:lnTo>
                            <a:pt x="125782" y="2089"/>
                          </a:lnTo>
                          <a:lnTo>
                            <a:pt x="145843" y="18996"/>
                          </a:lnTo>
                          <a:lnTo>
                            <a:pt x="35991" y="149260"/>
                          </a:lnTo>
                          <a:lnTo>
                            <a:pt x="142427" y="283991"/>
                          </a:lnTo>
                          <a:lnTo>
                            <a:pt x="121840" y="300285"/>
                          </a:lnTo>
                          <a:close/>
                        </a:path>
                      </a:pathLst>
                    </a:custGeom>
                    <a:solidFill>
                      <a:srgbClr val="0078D4"/>
                    </a:solidFill>
                    <a:ln w="51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38" name="Freeform: Shape 137">
                      <a:extLst>
                        <a:ext uri="{FF2B5EF4-FFF2-40B4-BE49-F238E27FC236}">
                          <a16:creationId xmlns:a16="http://schemas.microsoft.com/office/drawing/2014/main" id="{622FD549-B314-4C3D-8E82-1E9AD9841C0C}"/>
                        </a:ext>
                      </a:extLst>
                    </p:cNvPr>
                    <p:cNvSpPr/>
                    <p:nvPr/>
                  </p:nvSpPr>
                  <p:spPr>
                    <a:xfrm>
                      <a:off x="1823511" y="5026804"/>
                      <a:ext cx="93509" cy="93509"/>
                    </a:xfrm>
                    <a:custGeom>
                      <a:avLst/>
                      <a:gdLst>
                        <a:gd name="connsiteX0" fmla="*/ 48693 w 93509"/>
                        <a:gd name="connsiteY0" fmla="*/ 95297 h 93509"/>
                        <a:gd name="connsiteX1" fmla="*/ 95297 w 93509"/>
                        <a:gd name="connsiteY1" fmla="*/ 48693 h 93509"/>
                        <a:gd name="connsiteX2" fmla="*/ 48693 w 93509"/>
                        <a:gd name="connsiteY2" fmla="*/ 2089 h 93509"/>
                        <a:gd name="connsiteX3" fmla="*/ 2089 w 93509"/>
                        <a:gd name="connsiteY3" fmla="*/ 48693 h 93509"/>
                        <a:gd name="connsiteX4" fmla="*/ 48693 w 93509"/>
                        <a:gd name="connsiteY4" fmla="*/ 95297 h 93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509" h="93509">
                          <a:moveTo>
                            <a:pt x="48693" y="95297"/>
                          </a:moveTo>
                          <a:cubicBezTo>
                            <a:pt x="74432" y="95297"/>
                            <a:pt x="95297" y="74431"/>
                            <a:pt x="95297" y="48693"/>
                          </a:cubicBezTo>
                          <a:cubicBezTo>
                            <a:pt x="95297" y="22954"/>
                            <a:pt x="74432" y="2089"/>
                            <a:pt x="48693" y="2089"/>
                          </a:cubicBezTo>
                          <a:cubicBezTo>
                            <a:pt x="22954" y="2089"/>
                            <a:pt x="2089" y="22954"/>
                            <a:pt x="2089" y="48693"/>
                          </a:cubicBezTo>
                          <a:cubicBezTo>
                            <a:pt x="2089" y="74431"/>
                            <a:pt x="22954" y="95297"/>
                            <a:pt x="48693" y="95297"/>
                          </a:cubicBezTo>
                          <a:close/>
                        </a:path>
                      </a:pathLst>
                    </a:custGeom>
                    <a:solidFill>
                      <a:srgbClr val="50E6FF"/>
                    </a:solidFill>
                    <a:ln w="51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39" name="Freeform: Shape 138">
                      <a:extLst>
                        <a:ext uri="{FF2B5EF4-FFF2-40B4-BE49-F238E27FC236}">
                          <a16:creationId xmlns:a16="http://schemas.microsoft.com/office/drawing/2014/main" id="{8DC3F4B7-B0C5-4C75-8CDF-C6B3433F0410}"/>
                        </a:ext>
                      </a:extLst>
                    </p:cNvPr>
                    <p:cNvSpPr/>
                    <p:nvPr/>
                  </p:nvSpPr>
                  <p:spPr>
                    <a:xfrm>
                      <a:off x="1746245" y="4950259"/>
                      <a:ext cx="249358" cy="244163"/>
                    </a:xfrm>
                    <a:custGeom>
                      <a:avLst/>
                      <a:gdLst>
                        <a:gd name="connsiteX0" fmla="*/ 245797 w 249358"/>
                        <a:gd name="connsiteY0" fmla="*/ 108787 h 244163"/>
                        <a:gd name="connsiteX1" fmla="*/ 210581 w 249358"/>
                        <a:gd name="connsiteY1" fmla="*/ 104670 h 244163"/>
                        <a:gd name="connsiteX2" fmla="*/ 209530 w 249358"/>
                        <a:gd name="connsiteY2" fmla="*/ 101079 h 244163"/>
                        <a:gd name="connsiteX3" fmla="*/ 201207 w 249358"/>
                        <a:gd name="connsiteY3" fmla="*/ 81631 h 244163"/>
                        <a:gd name="connsiteX4" fmla="*/ 199280 w 249358"/>
                        <a:gd name="connsiteY4" fmla="*/ 78302 h 244163"/>
                        <a:gd name="connsiteX5" fmla="*/ 218114 w 249358"/>
                        <a:gd name="connsiteY5" fmla="*/ 54562 h 244163"/>
                        <a:gd name="connsiteX6" fmla="*/ 218377 w 249358"/>
                        <a:gd name="connsiteY6" fmla="*/ 48868 h 244163"/>
                        <a:gd name="connsiteX7" fmla="*/ 200156 w 249358"/>
                        <a:gd name="connsiteY7" fmla="*/ 30647 h 244163"/>
                        <a:gd name="connsiteX8" fmla="*/ 194462 w 249358"/>
                        <a:gd name="connsiteY8" fmla="*/ 30909 h 244163"/>
                        <a:gd name="connsiteX9" fmla="*/ 170109 w 249358"/>
                        <a:gd name="connsiteY9" fmla="*/ 50182 h 244163"/>
                        <a:gd name="connsiteX10" fmla="*/ 166868 w 249358"/>
                        <a:gd name="connsiteY10" fmla="*/ 48430 h 244163"/>
                        <a:gd name="connsiteX11" fmla="*/ 147945 w 249358"/>
                        <a:gd name="connsiteY11" fmla="*/ 41159 h 244163"/>
                        <a:gd name="connsiteX12" fmla="*/ 144179 w 249358"/>
                        <a:gd name="connsiteY12" fmla="*/ 40195 h 244163"/>
                        <a:gd name="connsiteX13" fmla="*/ 140237 w 249358"/>
                        <a:gd name="connsiteY13" fmla="*/ 6293 h 244163"/>
                        <a:gd name="connsiteX14" fmla="*/ 136382 w 249358"/>
                        <a:gd name="connsiteY14" fmla="*/ 2089 h 244163"/>
                        <a:gd name="connsiteX15" fmla="*/ 110627 w 249358"/>
                        <a:gd name="connsiteY15" fmla="*/ 2089 h 244163"/>
                        <a:gd name="connsiteX16" fmla="*/ 106773 w 249358"/>
                        <a:gd name="connsiteY16" fmla="*/ 6293 h 244163"/>
                        <a:gd name="connsiteX17" fmla="*/ 102656 w 249358"/>
                        <a:gd name="connsiteY17" fmla="*/ 41422 h 244163"/>
                        <a:gd name="connsiteX18" fmla="*/ 99239 w 249358"/>
                        <a:gd name="connsiteY18" fmla="*/ 42561 h 244163"/>
                        <a:gd name="connsiteX19" fmla="*/ 81544 w 249358"/>
                        <a:gd name="connsiteY19" fmla="*/ 50707 h 244163"/>
                        <a:gd name="connsiteX20" fmla="*/ 78215 w 249358"/>
                        <a:gd name="connsiteY20" fmla="*/ 52722 h 244163"/>
                        <a:gd name="connsiteX21" fmla="*/ 52022 w 249358"/>
                        <a:gd name="connsiteY21" fmla="*/ 32049 h 244163"/>
                        <a:gd name="connsiteX22" fmla="*/ 46328 w 249358"/>
                        <a:gd name="connsiteY22" fmla="*/ 31786 h 244163"/>
                        <a:gd name="connsiteX23" fmla="*/ 28107 w 249358"/>
                        <a:gd name="connsiteY23" fmla="*/ 50006 h 244163"/>
                        <a:gd name="connsiteX24" fmla="*/ 28369 w 249358"/>
                        <a:gd name="connsiteY24" fmla="*/ 55701 h 244163"/>
                        <a:gd name="connsiteX25" fmla="*/ 50007 w 249358"/>
                        <a:gd name="connsiteY25" fmla="*/ 83120 h 244163"/>
                        <a:gd name="connsiteX26" fmla="*/ 48430 w 249358"/>
                        <a:gd name="connsiteY26" fmla="*/ 86361 h 244163"/>
                        <a:gd name="connsiteX27" fmla="*/ 42561 w 249358"/>
                        <a:gd name="connsiteY27" fmla="*/ 101254 h 244163"/>
                        <a:gd name="connsiteX28" fmla="*/ 41510 w 249358"/>
                        <a:gd name="connsiteY28" fmla="*/ 104845 h 244163"/>
                        <a:gd name="connsiteX29" fmla="*/ 6294 w 249358"/>
                        <a:gd name="connsiteY29" fmla="*/ 108963 h 244163"/>
                        <a:gd name="connsiteX30" fmla="*/ 2089 w 249358"/>
                        <a:gd name="connsiteY30" fmla="*/ 112817 h 244163"/>
                        <a:gd name="connsiteX31" fmla="*/ 2089 w 249358"/>
                        <a:gd name="connsiteY31" fmla="*/ 138572 h 244163"/>
                        <a:gd name="connsiteX32" fmla="*/ 6294 w 249358"/>
                        <a:gd name="connsiteY32" fmla="*/ 142426 h 244163"/>
                        <a:gd name="connsiteX33" fmla="*/ 41597 w 249358"/>
                        <a:gd name="connsiteY33" fmla="*/ 146544 h 244163"/>
                        <a:gd name="connsiteX34" fmla="*/ 42648 w 249358"/>
                        <a:gd name="connsiteY34" fmla="*/ 150135 h 244163"/>
                        <a:gd name="connsiteX35" fmla="*/ 48518 w 249358"/>
                        <a:gd name="connsiteY35" fmla="*/ 164765 h 244163"/>
                        <a:gd name="connsiteX36" fmla="*/ 50182 w 249358"/>
                        <a:gd name="connsiteY36" fmla="*/ 168006 h 244163"/>
                        <a:gd name="connsiteX37" fmla="*/ 28369 w 249358"/>
                        <a:gd name="connsiteY37" fmla="*/ 195600 h 244163"/>
                        <a:gd name="connsiteX38" fmla="*/ 28107 w 249358"/>
                        <a:gd name="connsiteY38" fmla="*/ 201295 h 244163"/>
                        <a:gd name="connsiteX39" fmla="*/ 46328 w 249358"/>
                        <a:gd name="connsiteY39" fmla="*/ 219516 h 244163"/>
                        <a:gd name="connsiteX40" fmla="*/ 52022 w 249358"/>
                        <a:gd name="connsiteY40" fmla="*/ 219253 h 244163"/>
                        <a:gd name="connsiteX41" fmla="*/ 78565 w 249358"/>
                        <a:gd name="connsiteY41" fmla="*/ 198229 h 244163"/>
                        <a:gd name="connsiteX42" fmla="*/ 81894 w 249358"/>
                        <a:gd name="connsiteY42" fmla="*/ 200244 h 244163"/>
                        <a:gd name="connsiteX43" fmla="*/ 98888 w 249358"/>
                        <a:gd name="connsiteY43" fmla="*/ 207952 h 244163"/>
                        <a:gd name="connsiteX44" fmla="*/ 102305 w 249358"/>
                        <a:gd name="connsiteY44" fmla="*/ 209091 h 244163"/>
                        <a:gd name="connsiteX45" fmla="*/ 106247 w 249358"/>
                        <a:gd name="connsiteY45" fmla="*/ 242818 h 244163"/>
                        <a:gd name="connsiteX46" fmla="*/ 110102 w 249358"/>
                        <a:gd name="connsiteY46" fmla="*/ 247023 h 244163"/>
                        <a:gd name="connsiteX47" fmla="*/ 135857 w 249358"/>
                        <a:gd name="connsiteY47" fmla="*/ 247023 h 244163"/>
                        <a:gd name="connsiteX48" fmla="*/ 139711 w 249358"/>
                        <a:gd name="connsiteY48" fmla="*/ 242818 h 244163"/>
                        <a:gd name="connsiteX49" fmla="*/ 143478 w 249358"/>
                        <a:gd name="connsiteY49" fmla="*/ 210581 h 244163"/>
                        <a:gd name="connsiteX50" fmla="*/ 147245 w 249358"/>
                        <a:gd name="connsiteY50" fmla="*/ 209617 h 244163"/>
                        <a:gd name="connsiteX51" fmla="*/ 166167 w 249358"/>
                        <a:gd name="connsiteY51" fmla="*/ 202433 h 244163"/>
                        <a:gd name="connsiteX52" fmla="*/ 169408 w 249358"/>
                        <a:gd name="connsiteY52" fmla="*/ 200769 h 244163"/>
                        <a:gd name="connsiteX53" fmla="*/ 193411 w 249358"/>
                        <a:gd name="connsiteY53" fmla="*/ 219779 h 244163"/>
                        <a:gd name="connsiteX54" fmla="*/ 199105 w 249358"/>
                        <a:gd name="connsiteY54" fmla="*/ 220042 h 244163"/>
                        <a:gd name="connsiteX55" fmla="*/ 217326 w 249358"/>
                        <a:gd name="connsiteY55" fmla="*/ 201820 h 244163"/>
                        <a:gd name="connsiteX56" fmla="*/ 217063 w 249358"/>
                        <a:gd name="connsiteY56" fmla="*/ 196126 h 244163"/>
                        <a:gd name="connsiteX57" fmla="*/ 198755 w 249358"/>
                        <a:gd name="connsiteY57" fmla="*/ 172999 h 244163"/>
                        <a:gd name="connsiteX58" fmla="*/ 200769 w 249358"/>
                        <a:gd name="connsiteY58" fmla="*/ 169670 h 244163"/>
                        <a:gd name="connsiteX59" fmla="*/ 209355 w 249358"/>
                        <a:gd name="connsiteY59" fmla="*/ 150135 h 244163"/>
                        <a:gd name="connsiteX60" fmla="*/ 210405 w 249358"/>
                        <a:gd name="connsiteY60" fmla="*/ 146544 h 244163"/>
                        <a:gd name="connsiteX61" fmla="*/ 245797 w 249358"/>
                        <a:gd name="connsiteY61" fmla="*/ 142426 h 244163"/>
                        <a:gd name="connsiteX62" fmla="*/ 250001 w 249358"/>
                        <a:gd name="connsiteY62" fmla="*/ 138572 h 244163"/>
                        <a:gd name="connsiteX63" fmla="*/ 250001 w 249358"/>
                        <a:gd name="connsiteY63" fmla="*/ 112817 h 244163"/>
                        <a:gd name="connsiteX64" fmla="*/ 245797 w 249358"/>
                        <a:gd name="connsiteY64" fmla="*/ 108787 h 244163"/>
                        <a:gd name="connsiteX65" fmla="*/ 125958 w 249358"/>
                        <a:gd name="connsiteY65" fmla="*/ 183161 h 244163"/>
                        <a:gd name="connsiteX66" fmla="*/ 68053 w 249358"/>
                        <a:gd name="connsiteY66" fmla="*/ 125256 h 244163"/>
                        <a:gd name="connsiteX67" fmla="*/ 125958 w 249358"/>
                        <a:gd name="connsiteY67" fmla="*/ 67352 h 244163"/>
                        <a:gd name="connsiteX68" fmla="*/ 183862 w 249358"/>
                        <a:gd name="connsiteY68" fmla="*/ 125256 h 244163"/>
                        <a:gd name="connsiteX69" fmla="*/ 125958 w 249358"/>
                        <a:gd name="connsiteY69" fmla="*/ 183161 h 244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49358" h="244163">
                          <a:moveTo>
                            <a:pt x="245797" y="108787"/>
                          </a:moveTo>
                          <a:lnTo>
                            <a:pt x="210581" y="104670"/>
                          </a:lnTo>
                          <a:lnTo>
                            <a:pt x="209530" y="101079"/>
                          </a:lnTo>
                          <a:cubicBezTo>
                            <a:pt x="207602" y="94333"/>
                            <a:pt x="204799" y="87763"/>
                            <a:pt x="201207" y="81631"/>
                          </a:cubicBezTo>
                          <a:lnTo>
                            <a:pt x="199280" y="78302"/>
                          </a:lnTo>
                          <a:lnTo>
                            <a:pt x="218114" y="54562"/>
                          </a:lnTo>
                          <a:cubicBezTo>
                            <a:pt x="219604" y="52635"/>
                            <a:pt x="219692" y="50182"/>
                            <a:pt x="218377" y="48868"/>
                          </a:cubicBezTo>
                          <a:lnTo>
                            <a:pt x="200156" y="30647"/>
                          </a:lnTo>
                          <a:cubicBezTo>
                            <a:pt x="198755" y="29245"/>
                            <a:pt x="196302" y="29333"/>
                            <a:pt x="194462" y="30909"/>
                          </a:cubicBezTo>
                          <a:lnTo>
                            <a:pt x="170109" y="50182"/>
                          </a:lnTo>
                          <a:lnTo>
                            <a:pt x="166868" y="48430"/>
                          </a:lnTo>
                          <a:cubicBezTo>
                            <a:pt x="161086" y="45364"/>
                            <a:pt x="154691" y="42911"/>
                            <a:pt x="147945" y="41159"/>
                          </a:cubicBezTo>
                          <a:lnTo>
                            <a:pt x="144179" y="40195"/>
                          </a:lnTo>
                          <a:lnTo>
                            <a:pt x="140237" y="6293"/>
                          </a:lnTo>
                          <a:cubicBezTo>
                            <a:pt x="139974" y="3928"/>
                            <a:pt x="138309" y="2089"/>
                            <a:pt x="136382" y="2089"/>
                          </a:cubicBezTo>
                          <a:lnTo>
                            <a:pt x="110627" y="2089"/>
                          </a:lnTo>
                          <a:cubicBezTo>
                            <a:pt x="108700" y="2089"/>
                            <a:pt x="107036" y="3928"/>
                            <a:pt x="106773" y="6293"/>
                          </a:cubicBezTo>
                          <a:lnTo>
                            <a:pt x="102656" y="41422"/>
                          </a:lnTo>
                          <a:lnTo>
                            <a:pt x="99239" y="42561"/>
                          </a:lnTo>
                          <a:cubicBezTo>
                            <a:pt x="93195" y="44488"/>
                            <a:pt x="87238" y="47203"/>
                            <a:pt x="81544" y="50707"/>
                          </a:cubicBezTo>
                          <a:lnTo>
                            <a:pt x="78215" y="52722"/>
                          </a:lnTo>
                          <a:lnTo>
                            <a:pt x="52022" y="32049"/>
                          </a:lnTo>
                          <a:cubicBezTo>
                            <a:pt x="50095" y="30559"/>
                            <a:pt x="47642" y="30471"/>
                            <a:pt x="46328" y="31786"/>
                          </a:cubicBezTo>
                          <a:lnTo>
                            <a:pt x="28107" y="50006"/>
                          </a:lnTo>
                          <a:cubicBezTo>
                            <a:pt x="26705" y="51408"/>
                            <a:pt x="26880" y="53861"/>
                            <a:pt x="28369" y="55701"/>
                          </a:cubicBezTo>
                          <a:lnTo>
                            <a:pt x="50007" y="83120"/>
                          </a:lnTo>
                          <a:lnTo>
                            <a:pt x="48430" y="86361"/>
                          </a:lnTo>
                          <a:cubicBezTo>
                            <a:pt x="45977" y="91180"/>
                            <a:pt x="44050" y="96173"/>
                            <a:pt x="42561" y="101254"/>
                          </a:cubicBezTo>
                          <a:lnTo>
                            <a:pt x="41510" y="104845"/>
                          </a:lnTo>
                          <a:lnTo>
                            <a:pt x="6294" y="108963"/>
                          </a:lnTo>
                          <a:cubicBezTo>
                            <a:pt x="3929" y="109225"/>
                            <a:pt x="2089" y="110890"/>
                            <a:pt x="2089" y="112817"/>
                          </a:cubicBezTo>
                          <a:lnTo>
                            <a:pt x="2089" y="138572"/>
                          </a:lnTo>
                          <a:cubicBezTo>
                            <a:pt x="2089" y="140499"/>
                            <a:pt x="3929" y="142163"/>
                            <a:pt x="6294" y="142426"/>
                          </a:cubicBezTo>
                          <a:lnTo>
                            <a:pt x="41597" y="146544"/>
                          </a:lnTo>
                          <a:lnTo>
                            <a:pt x="42648" y="150135"/>
                          </a:lnTo>
                          <a:cubicBezTo>
                            <a:pt x="44138" y="155041"/>
                            <a:pt x="46065" y="160034"/>
                            <a:pt x="48518" y="164765"/>
                          </a:cubicBezTo>
                          <a:lnTo>
                            <a:pt x="50182" y="168006"/>
                          </a:lnTo>
                          <a:lnTo>
                            <a:pt x="28369" y="195600"/>
                          </a:lnTo>
                          <a:cubicBezTo>
                            <a:pt x="26880" y="197528"/>
                            <a:pt x="26793" y="199981"/>
                            <a:pt x="28107" y="201295"/>
                          </a:cubicBezTo>
                          <a:lnTo>
                            <a:pt x="46328" y="219516"/>
                          </a:lnTo>
                          <a:cubicBezTo>
                            <a:pt x="47730" y="220918"/>
                            <a:pt x="50182" y="220742"/>
                            <a:pt x="52022" y="219253"/>
                          </a:cubicBezTo>
                          <a:lnTo>
                            <a:pt x="78565" y="198229"/>
                          </a:lnTo>
                          <a:lnTo>
                            <a:pt x="81894" y="200244"/>
                          </a:lnTo>
                          <a:cubicBezTo>
                            <a:pt x="87326" y="203485"/>
                            <a:pt x="93107" y="206113"/>
                            <a:pt x="98888" y="207952"/>
                          </a:cubicBezTo>
                          <a:lnTo>
                            <a:pt x="102305" y="209091"/>
                          </a:lnTo>
                          <a:lnTo>
                            <a:pt x="106247" y="242818"/>
                          </a:lnTo>
                          <a:cubicBezTo>
                            <a:pt x="106510" y="245183"/>
                            <a:pt x="108174" y="247023"/>
                            <a:pt x="110102" y="247023"/>
                          </a:cubicBezTo>
                          <a:lnTo>
                            <a:pt x="135857" y="247023"/>
                          </a:lnTo>
                          <a:cubicBezTo>
                            <a:pt x="137784" y="247023"/>
                            <a:pt x="139448" y="245183"/>
                            <a:pt x="139711" y="242818"/>
                          </a:cubicBezTo>
                          <a:lnTo>
                            <a:pt x="143478" y="210581"/>
                          </a:lnTo>
                          <a:lnTo>
                            <a:pt x="147245" y="209617"/>
                          </a:lnTo>
                          <a:cubicBezTo>
                            <a:pt x="153903" y="207952"/>
                            <a:pt x="160298" y="205499"/>
                            <a:pt x="166167" y="202433"/>
                          </a:cubicBezTo>
                          <a:lnTo>
                            <a:pt x="169408" y="200769"/>
                          </a:lnTo>
                          <a:lnTo>
                            <a:pt x="193411" y="219779"/>
                          </a:lnTo>
                          <a:cubicBezTo>
                            <a:pt x="195338" y="221268"/>
                            <a:pt x="197791" y="221355"/>
                            <a:pt x="199105" y="220042"/>
                          </a:cubicBezTo>
                          <a:lnTo>
                            <a:pt x="217326" y="201820"/>
                          </a:lnTo>
                          <a:cubicBezTo>
                            <a:pt x="218728" y="200419"/>
                            <a:pt x="218640" y="197966"/>
                            <a:pt x="217063" y="196126"/>
                          </a:cubicBezTo>
                          <a:lnTo>
                            <a:pt x="198755" y="172999"/>
                          </a:lnTo>
                          <a:lnTo>
                            <a:pt x="200769" y="169670"/>
                          </a:lnTo>
                          <a:cubicBezTo>
                            <a:pt x="204536" y="163363"/>
                            <a:pt x="207427" y="156793"/>
                            <a:pt x="209355" y="150135"/>
                          </a:cubicBezTo>
                          <a:lnTo>
                            <a:pt x="210405" y="146544"/>
                          </a:lnTo>
                          <a:lnTo>
                            <a:pt x="245797" y="142426"/>
                          </a:lnTo>
                          <a:cubicBezTo>
                            <a:pt x="248162" y="142163"/>
                            <a:pt x="250001" y="140499"/>
                            <a:pt x="250001" y="138572"/>
                          </a:cubicBezTo>
                          <a:lnTo>
                            <a:pt x="250001" y="112817"/>
                          </a:lnTo>
                          <a:cubicBezTo>
                            <a:pt x="250001" y="110715"/>
                            <a:pt x="248162" y="109050"/>
                            <a:pt x="245797" y="108787"/>
                          </a:cubicBezTo>
                          <a:close/>
                          <a:moveTo>
                            <a:pt x="125958" y="183161"/>
                          </a:moveTo>
                          <a:cubicBezTo>
                            <a:pt x="93983" y="183161"/>
                            <a:pt x="68053" y="157144"/>
                            <a:pt x="68053" y="125256"/>
                          </a:cubicBezTo>
                          <a:cubicBezTo>
                            <a:pt x="68053" y="93282"/>
                            <a:pt x="94071" y="67352"/>
                            <a:pt x="125958" y="67352"/>
                          </a:cubicBezTo>
                          <a:cubicBezTo>
                            <a:pt x="157844" y="67352"/>
                            <a:pt x="183862" y="93369"/>
                            <a:pt x="183862" y="125256"/>
                          </a:cubicBezTo>
                          <a:cubicBezTo>
                            <a:pt x="183862" y="157144"/>
                            <a:pt x="157844" y="183161"/>
                            <a:pt x="125958" y="183161"/>
                          </a:cubicBezTo>
                          <a:close/>
                        </a:path>
                      </a:pathLst>
                    </a:custGeom>
                    <a:solidFill>
                      <a:srgbClr val="0078D7"/>
                    </a:solidFill>
                    <a:ln w="51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127" name="Group 126">
                  <a:extLst>
                    <a:ext uri="{FF2B5EF4-FFF2-40B4-BE49-F238E27FC236}">
                      <a16:creationId xmlns:a16="http://schemas.microsoft.com/office/drawing/2014/main" id="{992BE083-9E65-4BDB-B156-D1B74CC85590}"/>
                    </a:ext>
                  </a:extLst>
                </p:cNvPr>
                <p:cNvGrpSpPr/>
                <p:nvPr/>
              </p:nvGrpSpPr>
              <p:grpSpPr>
                <a:xfrm>
                  <a:off x="10268140" y="3606317"/>
                  <a:ext cx="980695" cy="980695"/>
                  <a:chOff x="0" y="7898135"/>
                  <a:chExt cx="1737360" cy="1737360"/>
                </a:xfrm>
              </p:grpSpPr>
              <p:sp>
                <p:nvSpPr>
                  <p:cNvPr id="128" name="Rounded Rectangle 5">
                    <a:extLst>
                      <a:ext uri="{FF2B5EF4-FFF2-40B4-BE49-F238E27FC236}">
                        <a16:creationId xmlns:a16="http://schemas.microsoft.com/office/drawing/2014/main" id="{69DA2B07-C0A2-4F55-A641-B9B38BC3D48B}"/>
                      </a:ext>
                    </a:extLst>
                  </p:cNvPr>
                  <p:cNvSpPr/>
                  <p:nvPr/>
                </p:nvSpPr>
                <p:spPr bwMode="auto">
                  <a:xfrm>
                    <a:off x="0" y="7898135"/>
                    <a:ext cx="1737360" cy="1737360"/>
                  </a:xfrm>
                  <a:prstGeom prst="rect">
                    <a:avLst/>
                  </a:prstGeom>
                  <a:solidFill>
                    <a:schemeClr val="bg1">
                      <a:lumMod val="95000"/>
                    </a:schemeClr>
                  </a:solidFill>
                  <a:ln>
                    <a:noFill/>
                  </a:ln>
                  <a:effectLst>
                    <a:outerShdw blurRad="1524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457200"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Actor D</a:t>
                    </a:r>
                  </a:p>
                </p:txBody>
              </p:sp>
              <p:grpSp>
                <p:nvGrpSpPr>
                  <p:cNvPr id="129" name="app development" descr="application development">
                    <a:extLst>
                      <a:ext uri="{FF2B5EF4-FFF2-40B4-BE49-F238E27FC236}">
                        <a16:creationId xmlns:a16="http://schemas.microsoft.com/office/drawing/2014/main" id="{DD285B78-69A2-4119-92CD-D6580F6D61C8}"/>
                      </a:ext>
                    </a:extLst>
                  </p:cNvPr>
                  <p:cNvGrpSpPr/>
                  <p:nvPr/>
                </p:nvGrpSpPr>
                <p:grpSpPr>
                  <a:xfrm>
                    <a:off x="618470" y="8439646"/>
                    <a:ext cx="500421" cy="301755"/>
                    <a:chOff x="1619314" y="4920550"/>
                    <a:chExt cx="500421" cy="301755"/>
                  </a:xfrm>
                </p:grpSpPr>
                <p:sp>
                  <p:nvSpPr>
                    <p:cNvPr id="130" name="Freeform: Shape 129">
                      <a:extLst>
                        <a:ext uri="{FF2B5EF4-FFF2-40B4-BE49-F238E27FC236}">
                          <a16:creationId xmlns:a16="http://schemas.microsoft.com/office/drawing/2014/main" id="{3B98920B-13BF-445B-AD76-017AE89D872A}"/>
                        </a:ext>
                      </a:extLst>
                    </p:cNvPr>
                    <p:cNvSpPr/>
                    <p:nvPr/>
                  </p:nvSpPr>
                  <p:spPr>
                    <a:xfrm>
                      <a:off x="1974276" y="4920997"/>
                      <a:ext cx="145459" cy="301308"/>
                    </a:xfrm>
                    <a:custGeom>
                      <a:avLst/>
                      <a:gdLst>
                        <a:gd name="connsiteX0" fmla="*/ 22237 w 145458"/>
                        <a:gd name="connsiteY0" fmla="*/ 300372 h 301307"/>
                        <a:gd name="connsiteX1" fmla="*/ 2089 w 145458"/>
                        <a:gd name="connsiteY1" fmla="*/ 283378 h 301307"/>
                        <a:gd name="connsiteX2" fmla="*/ 111941 w 145458"/>
                        <a:gd name="connsiteY2" fmla="*/ 153201 h 301307"/>
                        <a:gd name="connsiteX3" fmla="*/ 5505 w 145458"/>
                        <a:gd name="connsiteY3" fmla="*/ 18383 h 301307"/>
                        <a:gd name="connsiteX4" fmla="*/ 26092 w 145458"/>
                        <a:gd name="connsiteY4" fmla="*/ 2089 h 301307"/>
                        <a:gd name="connsiteX5" fmla="*/ 145843 w 145458"/>
                        <a:gd name="connsiteY5" fmla="*/ 153727 h 301307"/>
                        <a:gd name="connsiteX6" fmla="*/ 22237 w 145458"/>
                        <a:gd name="connsiteY6" fmla="*/ 300372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22237" y="300372"/>
                          </a:moveTo>
                          <a:lnTo>
                            <a:pt x="2089" y="283378"/>
                          </a:lnTo>
                          <a:lnTo>
                            <a:pt x="111941" y="153201"/>
                          </a:lnTo>
                          <a:lnTo>
                            <a:pt x="5505" y="18383"/>
                          </a:lnTo>
                          <a:lnTo>
                            <a:pt x="26092" y="2089"/>
                          </a:lnTo>
                          <a:lnTo>
                            <a:pt x="145843" y="153727"/>
                          </a:lnTo>
                          <a:lnTo>
                            <a:pt x="22237" y="300372"/>
                          </a:lnTo>
                          <a:close/>
                        </a:path>
                      </a:pathLst>
                    </a:custGeom>
                    <a:solidFill>
                      <a:srgbClr val="0078D4"/>
                    </a:solidFill>
                    <a:ln w="51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31" name="Freeform: Shape 130">
                      <a:extLst>
                        <a:ext uri="{FF2B5EF4-FFF2-40B4-BE49-F238E27FC236}">
                          <a16:creationId xmlns:a16="http://schemas.microsoft.com/office/drawing/2014/main" id="{BA9D59A3-1A6D-4BA6-B3A8-DE473726AFBD}"/>
                        </a:ext>
                      </a:extLst>
                    </p:cNvPr>
                    <p:cNvSpPr/>
                    <p:nvPr/>
                  </p:nvSpPr>
                  <p:spPr>
                    <a:xfrm>
                      <a:off x="1619314" y="4920550"/>
                      <a:ext cx="145459" cy="301308"/>
                    </a:xfrm>
                    <a:custGeom>
                      <a:avLst/>
                      <a:gdLst>
                        <a:gd name="connsiteX0" fmla="*/ 121840 w 145458"/>
                        <a:gd name="connsiteY0" fmla="*/ 300285 h 301307"/>
                        <a:gd name="connsiteX1" fmla="*/ 2089 w 145458"/>
                        <a:gd name="connsiteY1" fmla="*/ 148734 h 301307"/>
                        <a:gd name="connsiteX2" fmla="*/ 125782 w 145458"/>
                        <a:gd name="connsiteY2" fmla="*/ 2089 h 301307"/>
                        <a:gd name="connsiteX3" fmla="*/ 145843 w 145458"/>
                        <a:gd name="connsiteY3" fmla="*/ 18996 h 301307"/>
                        <a:gd name="connsiteX4" fmla="*/ 35991 w 145458"/>
                        <a:gd name="connsiteY4" fmla="*/ 149260 h 301307"/>
                        <a:gd name="connsiteX5" fmla="*/ 142427 w 145458"/>
                        <a:gd name="connsiteY5" fmla="*/ 283991 h 301307"/>
                        <a:gd name="connsiteX6" fmla="*/ 121840 w 145458"/>
                        <a:gd name="connsiteY6" fmla="*/ 300285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121840" y="300285"/>
                          </a:moveTo>
                          <a:lnTo>
                            <a:pt x="2089" y="148734"/>
                          </a:lnTo>
                          <a:lnTo>
                            <a:pt x="125782" y="2089"/>
                          </a:lnTo>
                          <a:lnTo>
                            <a:pt x="145843" y="18996"/>
                          </a:lnTo>
                          <a:lnTo>
                            <a:pt x="35991" y="149260"/>
                          </a:lnTo>
                          <a:lnTo>
                            <a:pt x="142427" y="283991"/>
                          </a:lnTo>
                          <a:lnTo>
                            <a:pt x="121840" y="300285"/>
                          </a:lnTo>
                          <a:close/>
                        </a:path>
                      </a:pathLst>
                    </a:custGeom>
                    <a:solidFill>
                      <a:srgbClr val="0078D4"/>
                    </a:solidFill>
                    <a:ln w="51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32" name="Freeform: Shape 131">
                      <a:extLst>
                        <a:ext uri="{FF2B5EF4-FFF2-40B4-BE49-F238E27FC236}">
                          <a16:creationId xmlns:a16="http://schemas.microsoft.com/office/drawing/2014/main" id="{E84266EE-E141-44FA-9423-C835AD1F74F5}"/>
                        </a:ext>
                      </a:extLst>
                    </p:cNvPr>
                    <p:cNvSpPr/>
                    <p:nvPr/>
                  </p:nvSpPr>
                  <p:spPr>
                    <a:xfrm>
                      <a:off x="1823511" y="5026804"/>
                      <a:ext cx="93509" cy="93509"/>
                    </a:xfrm>
                    <a:custGeom>
                      <a:avLst/>
                      <a:gdLst>
                        <a:gd name="connsiteX0" fmla="*/ 48693 w 93509"/>
                        <a:gd name="connsiteY0" fmla="*/ 95297 h 93509"/>
                        <a:gd name="connsiteX1" fmla="*/ 95297 w 93509"/>
                        <a:gd name="connsiteY1" fmla="*/ 48693 h 93509"/>
                        <a:gd name="connsiteX2" fmla="*/ 48693 w 93509"/>
                        <a:gd name="connsiteY2" fmla="*/ 2089 h 93509"/>
                        <a:gd name="connsiteX3" fmla="*/ 2089 w 93509"/>
                        <a:gd name="connsiteY3" fmla="*/ 48693 h 93509"/>
                        <a:gd name="connsiteX4" fmla="*/ 48693 w 93509"/>
                        <a:gd name="connsiteY4" fmla="*/ 95297 h 93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509" h="93509">
                          <a:moveTo>
                            <a:pt x="48693" y="95297"/>
                          </a:moveTo>
                          <a:cubicBezTo>
                            <a:pt x="74432" y="95297"/>
                            <a:pt x="95297" y="74431"/>
                            <a:pt x="95297" y="48693"/>
                          </a:cubicBezTo>
                          <a:cubicBezTo>
                            <a:pt x="95297" y="22954"/>
                            <a:pt x="74432" y="2089"/>
                            <a:pt x="48693" y="2089"/>
                          </a:cubicBezTo>
                          <a:cubicBezTo>
                            <a:pt x="22954" y="2089"/>
                            <a:pt x="2089" y="22954"/>
                            <a:pt x="2089" y="48693"/>
                          </a:cubicBezTo>
                          <a:cubicBezTo>
                            <a:pt x="2089" y="74431"/>
                            <a:pt x="22954" y="95297"/>
                            <a:pt x="48693" y="95297"/>
                          </a:cubicBezTo>
                          <a:close/>
                        </a:path>
                      </a:pathLst>
                    </a:custGeom>
                    <a:solidFill>
                      <a:srgbClr val="50E6FF"/>
                    </a:solidFill>
                    <a:ln w="51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33" name="Freeform: Shape 132">
                      <a:extLst>
                        <a:ext uri="{FF2B5EF4-FFF2-40B4-BE49-F238E27FC236}">
                          <a16:creationId xmlns:a16="http://schemas.microsoft.com/office/drawing/2014/main" id="{87E30A57-B647-4D58-8FE8-ABD2209053C2}"/>
                        </a:ext>
                      </a:extLst>
                    </p:cNvPr>
                    <p:cNvSpPr/>
                    <p:nvPr/>
                  </p:nvSpPr>
                  <p:spPr>
                    <a:xfrm>
                      <a:off x="1746245" y="4950259"/>
                      <a:ext cx="249358" cy="244163"/>
                    </a:xfrm>
                    <a:custGeom>
                      <a:avLst/>
                      <a:gdLst>
                        <a:gd name="connsiteX0" fmla="*/ 245797 w 249358"/>
                        <a:gd name="connsiteY0" fmla="*/ 108787 h 244163"/>
                        <a:gd name="connsiteX1" fmla="*/ 210581 w 249358"/>
                        <a:gd name="connsiteY1" fmla="*/ 104670 h 244163"/>
                        <a:gd name="connsiteX2" fmla="*/ 209530 w 249358"/>
                        <a:gd name="connsiteY2" fmla="*/ 101079 h 244163"/>
                        <a:gd name="connsiteX3" fmla="*/ 201207 w 249358"/>
                        <a:gd name="connsiteY3" fmla="*/ 81631 h 244163"/>
                        <a:gd name="connsiteX4" fmla="*/ 199280 w 249358"/>
                        <a:gd name="connsiteY4" fmla="*/ 78302 h 244163"/>
                        <a:gd name="connsiteX5" fmla="*/ 218114 w 249358"/>
                        <a:gd name="connsiteY5" fmla="*/ 54562 h 244163"/>
                        <a:gd name="connsiteX6" fmla="*/ 218377 w 249358"/>
                        <a:gd name="connsiteY6" fmla="*/ 48868 h 244163"/>
                        <a:gd name="connsiteX7" fmla="*/ 200156 w 249358"/>
                        <a:gd name="connsiteY7" fmla="*/ 30647 h 244163"/>
                        <a:gd name="connsiteX8" fmla="*/ 194462 w 249358"/>
                        <a:gd name="connsiteY8" fmla="*/ 30909 h 244163"/>
                        <a:gd name="connsiteX9" fmla="*/ 170109 w 249358"/>
                        <a:gd name="connsiteY9" fmla="*/ 50182 h 244163"/>
                        <a:gd name="connsiteX10" fmla="*/ 166868 w 249358"/>
                        <a:gd name="connsiteY10" fmla="*/ 48430 h 244163"/>
                        <a:gd name="connsiteX11" fmla="*/ 147945 w 249358"/>
                        <a:gd name="connsiteY11" fmla="*/ 41159 h 244163"/>
                        <a:gd name="connsiteX12" fmla="*/ 144179 w 249358"/>
                        <a:gd name="connsiteY12" fmla="*/ 40195 h 244163"/>
                        <a:gd name="connsiteX13" fmla="*/ 140237 w 249358"/>
                        <a:gd name="connsiteY13" fmla="*/ 6293 h 244163"/>
                        <a:gd name="connsiteX14" fmla="*/ 136382 w 249358"/>
                        <a:gd name="connsiteY14" fmla="*/ 2089 h 244163"/>
                        <a:gd name="connsiteX15" fmla="*/ 110627 w 249358"/>
                        <a:gd name="connsiteY15" fmla="*/ 2089 h 244163"/>
                        <a:gd name="connsiteX16" fmla="*/ 106773 w 249358"/>
                        <a:gd name="connsiteY16" fmla="*/ 6293 h 244163"/>
                        <a:gd name="connsiteX17" fmla="*/ 102656 w 249358"/>
                        <a:gd name="connsiteY17" fmla="*/ 41422 h 244163"/>
                        <a:gd name="connsiteX18" fmla="*/ 99239 w 249358"/>
                        <a:gd name="connsiteY18" fmla="*/ 42561 h 244163"/>
                        <a:gd name="connsiteX19" fmla="*/ 81544 w 249358"/>
                        <a:gd name="connsiteY19" fmla="*/ 50707 h 244163"/>
                        <a:gd name="connsiteX20" fmla="*/ 78215 w 249358"/>
                        <a:gd name="connsiteY20" fmla="*/ 52722 h 244163"/>
                        <a:gd name="connsiteX21" fmla="*/ 52022 w 249358"/>
                        <a:gd name="connsiteY21" fmla="*/ 32049 h 244163"/>
                        <a:gd name="connsiteX22" fmla="*/ 46328 w 249358"/>
                        <a:gd name="connsiteY22" fmla="*/ 31786 h 244163"/>
                        <a:gd name="connsiteX23" fmla="*/ 28107 w 249358"/>
                        <a:gd name="connsiteY23" fmla="*/ 50006 h 244163"/>
                        <a:gd name="connsiteX24" fmla="*/ 28369 w 249358"/>
                        <a:gd name="connsiteY24" fmla="*/ 55701 h 244163"/>
                        <a:gd name="connsiteX25" fmla="*/ 50007 w 249358"/>
                        <a:gd name="connsiteY25" fmla="*/ 83120 h 244163"/>
                        <a:gd name="connsiteX26" fmla="*/ 48430 w 249358"/>
                        <a:gd name="connsiteY26" fmla="*/ 86361 h 244163"/>
                        <a:gd name="connsiteX27" fmla="*/ 42561 w 249358"/>
                        <a:gd name="connsiteY27" fmla="*/ 101254 h 244163"/>
                        <a:gd name="connsiteX28" fmla="*/ 41510 w 249358"/>
                        <a:gd name="connsiteY28" fmla="*/ 104845 h 244163"/>
                        <a:gd name="connsiteX29" fmla="*/ 6294 w 249358"/>
                        <a:gd name="connsiteY29" fmla="*/ 108963 h 244163"/>
                        <a:gd name="connsiteX30" fmla="*/ 2089 w 249358"/>
                        <a:gd name="connsiteY30" fmla="*/ 112817 h 244163"/>
                        <a:gd name="connsiteX31" fmla="*/ 2089 w 249358"/>
                        <a:gd name="connsiteY31" fmla="*/ 138572 h 244163"/>
                        <a:gd name="connsiteX32" fmla="*/ 6294 w 249358"/>
                        <a:gd name="connsiteY32" fmla="*/ 142426 h 244163"/>
                        <a:gd name="connsiteX33" fmla="*/ 41597 w 249358"/>
                        <a:gd name="connsiteY33" fmla="*/ 146544 h 244163"/>
                        <a:gd name="connsiteX34" fmla="*/ 42648 w 249358"/>
                        <a:gd name="connsiteY34" fmla="*/ 150135 h 244163"/>
                        <a:gd name="connsiteX35" fmla="*/ 48518 w 249358"/>
                        <a:gd name="connsiteY35" fmla="*/ 164765 h 244163"/>
                        <a:gd name="connsiteX36" fmla="*/ 50182 w 249358"/>
                        <a:gd name="connsiteY36" fmla="*/ 168006 h 244163"/>
                        <a:gd name="connsiteX37" fmla="*/ 28369 w 249358"/>
                        <a:gd name="connsiteY37" fmla="*/ 195600 h 244163"/>
                        <a:gd name="connsiteX38" fmla="*/ 28107 w 249358"/>
                        <a:gd name="connsiteY38" fmla="*/ 201295 h 244163"/>
                        <a:gd name="connsiteX39" fmla="*/ 46328 w 249358"/>
                        <a:gd name="connsiteY39" fmla="*/ 219516 h 244163"/>
                        <a:gd name="connsiteX40" fmla="*/ 52022 w 249358"/>
                        <a:gd name="connsiteY40" fmla="*/ 219253 h 244163"/>
                        <a:gd name="connsiteX41" fmla="*/ 78565 w 249358"/>
                        <a:gd name="connsiteY41" fmla="*/ 198229 h 244163"/>
                        <a:gd name="connsiteX42" fmla="*/ 81894 w 249358"/>
                        <a:gd name="connsiteY42" fmla="*/ 200244 h 244163"/>
                        <a:gd name="connsiteX43" fmla="*/ 98888 w 249358"/>
                        <a:gd name="connsiteY43" fmla="*/ 207952 h 244163"/>
                        <a:gd name="connsiteX44" fmla="*/ 102305 w 249358"/>
                        <a:gd name="connsiteY44" fmla="*/ 209091 h 244163"/>
                        <a:gd name="connsiteX45" fmla="*/ 106247 w 249358"/>
                        <a:gd name="connsiteY45" fmla="*/ 242818 h 244163"/>
                        <a:gd name="connsiteX46" fmla="*/ 110102 w 249358"/>
                        <a:gd name="connsiteY46" fmla="*/ 247023 h 244163"/>
                        <a:gd name="connsiteX47" fmla="*/ 135857 w 249358"/>
                        <a:gd name="connsiteY47" fmla="*/ 247023 h 244163"/>
                        <a:gd name="connsiteX48" fmla="*/ 139711 w 249358"/>
                        <a:gd name="connsiteY48" fmla="*/ 242818 h 244163"/>
                        <a:gd name="connsiteX49" fmla="*/ 143478 w 249358"/>
                        <a:gd name="connsiteY49" fmla="*/ 210581 h 244163"/>
                        <a:gd name="connsiteX50" fmla="*/ 147245 w 249358"/>
                        <a:gd name="connsiteY50" fmla="*/ 209617 h 244163"/>
                        <a:gd name="connsiteX51" fmla="*/ 166167 w 249358"/>
                        <a:gd name="connsiteY51" fmla="*/ 202433 h 244163"/>
                        <a:gd name="connsiteX52" fmla="*/ 169408 w 249358"/>
                        <a:gd name="connsiteY52" fmla="*/ 200769 h 244163"/>
                        <a:gd name="connsiteX53" fmla="*/ 193411 w 249358"/>
                        <a:gd name="connsiteY53" fmla="*/ 219779 h 244163"/>
                        <a:gd name="connsiteX54" fmla="*/ 199105 w 249358"/>
                        <a:gd name="connsiteY54" fmla="*/ 220042 h 244163"/>
                        <a:gd name="connsiteX55" fmla="*/ 217326 w 249358"/>
                        <a:gd name="connsiteY55" fmla="*/ 201820 h 244163"/>
                        <a:gd name="connsiteX56" fmla="*/ 217063 w 249358"/>
                        <a:gd name="connsiteY56" fmla="*/ 196126 h 244163"/>
                        <a:gd name="connsiteX57" fmla="*/ 198755 w 249358"/>
                        <a:gd name="connsiteY57" fmla="*/ 172999 h 244163"/>
                        <a:gd name="connsiteX58" fmla="*/ 200769 w 249358"/>
                        <a:gd name="connsiteY58" fmla="*/ 169670 h 244163"/>
                        <a:gd name="connsiteX59" fmla="*/ 209355 w 249358"/>
                        <a:gd name="connsiteY59" fmla="*/ 150135 h 244163"/>
                        <a:gd name="connsiteX60" fmla="*/ 210405 w 249358"/>
                        <a:gd name="connsiteY60" fmla="*/ 146544 h 244163"/>
                        <a:gd name="connsiteX61" fmla="*/ 245797 w 249358"/>
                        <a:gd name="connsiteY61" fmla="*/ 142426 h 244163"/>
                        <a:gd name="connsiteX62" fmla="*/ 250001 w 249358"/>
                        <a:gd name="connsiteY62" fmla="*/ 138572 h 244163"/>
                        <a:gd name="connsiteX63" fmla="*/ 250001 w 249358"/>
                        <a:gd name="connsiteY63" fmla="*/ 112817 h 244163"/>
                        <a:gd name="connsiteX64" fmla="*/ 245797 w 249358"/>
                        <a:gd name="connsiteY64" fmla="*/ 108787 h 244163"/>
                        <a:gd name="connsiteX65" fmla="*/ 125958 w 249358"/>
                        <a:gd name="connsiteY65" fmla="*/ 183161 h 244163"/>
                        <a:gd name="connsiteX66" fmla="*/ 68053 w 249358"/>
                        <a:gd name="connsiteY66" fmla="*/ 125256 h 244163"/>
                        <a:gd name="connsiteX67" fmla="*/ 125958 w 249358"/>
                        <a:gd name="connsiteY67" fmla="*/ 67352 h 244163"/>
                        <a:gd name="connsiteX68" fmla="*/ 183862 w 249358"/>
                        <a:gd name="connsiteY68" fmla="*/ 125256 h 244163"/>
                        <a:gd name="connsiteX69" fmla="*/ 125958 w 249358"/>
                        <a:gd name="connsiteY69" fmla="*/ 183161 h 244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49358" h="244163">
                          <a:moveTo>
                            <a:pt x="245797" y="108787"/>
                          </a:moveTo>
                          <a:lnTo>
                            <a:pt x="210581" y="104670"/>
                          </a:lnTo>
                          <a:lnTo>
                            <a:pt x="209530" y="101079"/>
                          </a:lnTo>
                          <a:cubicBezTo>
                            <a:pt x="207602" y="94333"/>
                            <a:pt x="204799" y="87763"/>
                            <a:pt x="201207" y="81631"/>
                          </a:cubicBezTo>
                          <a:lnTo>
                            <a:pt x="199280" y="78302"/>
                          </a:lnTo>
                          <a:lnTo>
                            <a:pt x="218114" y="54562"/>
                          </a:lnTo>
                          <a:cubicBezTo>
                            <a:pt x="219604" y="52635"/>
                            <a:pt x="219692" y="50182"/>
                            <a:pt x="218377" y="48868"/>
                          </a:cubicBezTo>
                          <a:lnTo>
                            <a:pt x="200156" y="30647"/>
                          </a:lnTo>
                          <a:cubicBezTo>
                            <a:pt x="198755" y="29245"/>
                            <a:pt x="196302" y="29333"/>
                            <a:pt x="194462" y="30909"/>
                          </a:cubicBezTo>
                          <a:lnTo>
                            <a:pt x="170109" y="50182"/>
                          </a:lnTo>
                          <a:lnTo>
                            <a:pt x="166868" y="48430"/>
                          </a:lnTo>
                          <a:cubicBezTo>
                            <a:pt x="161086" y="45364"/>
                            <a:pt x="154691" y="42911"/>
                            <a:pt x="147945" y="41159"/>
                          </a:cubicBezTo>
                          <a:lnTo>
                            <a:pt x="144179" y="40195"/>
                          </a:lnTo>
                          <a:lnTo>
                            <a:pt x="140237" y="6293"/>
                          </a:lnTo>
                          <a:cubicBezTo>
                            <a:pt x="139974" y="3928"/>
                            <a:pt x="138309" y="2089"/>
                            <a:pt x="136382" y="2089"/>
                          </a:cubicBezTo>
                          <a:lnTo>
                            <a:pt x="110627" y="2089"/>
                          </a:lnTo>
                          <a:cubicBezTo>
                            <a:pt x="108700" y="2089"/>
                            <a:pt x="107036" y="3928"/>
                            <a:pt x="106773" y="6293"/>
                          </a:cubicBezTo>
                          <a:lnTo>
                            <a:pt x="102656" y="41422"/>
                          </a:lnTo>
                          <a:lnTo>
                            <a:pt x="99239" y="42561"/>
                          </a:lnTo>
                          <a:cubicBezTo>
                            <a:pt x="93195" y="44488"/>
                            <a:pt x="87238" y="47203"/>
                            <a:pt x="81544" y="50707"/>
                          </a:cubicBezTo>
                          <a:lnTo>
                            <a:pt x="78215" y="52722"/>
                          </a:lnTo>
                          <a:lnTo>
                            <a:pt x="52022" y="32049"/>
                          </a:lnTo>
                          <a:cubicBezTo>
                            <a:pt x="50095" y="30559"/>
                            <a:pt x="47642" y="30471"/>
                            <a:pt x="46328" y="31786"/>
                          </a:cubicBezTo>
                          <a:lnTo>
                            <a:pt x="28107" y="50006"/>
                          </a:lnTo>
                          <a:cubicBezTo>
                            <a:pt x="26705" y="51408"/>
                            <a:pt x="26880" y="53861"/>
                            <a:pt x="28369" y="55701"/>
                          </a:cubicBezTo>
                          <a:lnTo>
                            <a:pt x="50007" y="83120"/>
                          </a:lnTo>
                          <a:lnTo>
                            <a:pt x="48430" y="86361"/>
                          </a:lnTo>
                          <a:cubicBezTo>
                            <a:pt x="45977" y="91180"/>
                            <a:pt x="44050" y="96173"/>
                            <a:pt x="42561" y="101254"/>
                          </a:cubicBezTo>
                          <a:lnTo>
                            <a:pt x="41510" y="104845"/>
                          </a:lnTo>
                          <a:lnTo>
                            <a:pt x="6294" y="108963"/>
                          </a:lnTo>
                          <a:cubicBezTo>
                            <a:pt x="3929" y="109225"/>
                            <a:pt x="2089" y="110890"/>
                            <a:pt x="2089" y="112817"/>
                          </a:cubicBezTo>
                          <a:lnTo>
                            <a:pt x="2089" y="138572"/>
                          </a:lnTo>
                          <a:cubicBezTo>
                            <a:pt x="2089" y="140499"/>
                            <a:pt x="3929" y="142163"/>
                            <a:pt x="6294" y="142426"/>
                          </a:cubicBezTo>
                          <a:lnTo>
                            <a:pt x="41597" y="146544"/>
                          </a:lnTo>
                          <a:lnTo>
                            <a:pt x="42648" y="150135"/>
                          </a:lnTo>
                          <a:cubicBezTo>
                            <a:pt x="44138" y="155041"/>
                            <a:pt x="46065" y="160034"/>
                            <a:pt x="48518" y="164765"/>
                          </a:cubicBezTo>
                          <a:lnTo>
                            <a:pt x="50182" y="168006"/>
                          </a:lnTo>
                          <a:lnTo>
                            <a:pt x="28369" y="195600"/>
                          </a:lnTo>
                          <a:cubicBezTo>
                            <a:pt x="26880" y="197528"/>
                            <a:pt x="26793" y="199981"/>
                            <a:pt x="28107" y="201295"/>
                          </a:cubicBezTo>
                          <a:lnTo>
                            <a:pt x="46328" y="219516"/>
                          </a:lnTo>
                          <a:cubicBezTo>
                            <a:pt x="47730" y="220918"/>
                            <a:pt x="50182" y="220742"/>
                            <a:pt x="52022" y="219253"/>
                          </a:cubicBezTo>
                          <a:lnTo>
                            <a:pt x="78565" y="198229"/>
                          </a:lnTo>
                          <a:lnTo>
                            <a:pt x="81894" y="200244"/>
                          </a:lnTo>
                          <a:cubicBezTo>
                            <a:pt x="87326" y="203485"/>
                            <a:pt x="93107" y="206113"/>
                            <a:pt x="98888" y="207952"/>
                          </a:cubicBezTo>
                          <a:lnTo>
                            <a:pt x="102305" y="209091"/>
                          </a:lnTo>
                          <a:lnTo>
                            <a:pt x="106247" y="242818"/>
                          </a:lnTo>
                          <a:cubicBezTo>
                            <a:pt x="106510" y="245183"/>
                            <a:pt x="108174" y="247023"/>
                            <a:pt x="110102" y="247023"/>
                          </a:cubicBezTo>
                          <a:lnTo>
                            <a:pt x="135857" y="247023"/>
                          </a:lnTo>
                          <a:cubicBezTo>
                            <a:pt x="137784" y="247023"/>
                            <a:pt x="139448" y="245183"/>
                            <a:pt x="139711" y="242818"/>
                          </a:cubicBezTo>
                          <a:lnTo>
                            <a:pt x="143478" y="210581"/>
                          </a:lnTo>
                          <a:lnTo>
                            <a:pt x="147245" y="209617"/>
                          </a:lnTo>
                          <a:cubicBezTo>
                            <a:pt x="153903" y="207952"/>
                            <a:pt x="160298" y="205499"/>
                            <a:pt x="166167" y="202433"/>
                          </a:cubicBezTo>
                          <a:lnTo>
                            <a:pt x="169408" y="200769"/>
                          </a:lnTo>
                          <a:lnTo>
                            <a:pt x="193411" y="219779"/>
                          </a:lnTo>
                          <a:cubicBezTo>
                            <a:pt x="195338" y="221268"/>
                            <a:pt x="197791" y="221355"/>
                            <a:pt x="199105" y="220042"/>
                          </a:cubicBezTo>
                          <a:lnTo>
                            <a:pt x="217326" y="201820"/>
                          </a:lnTo>
                          <a:cubicBezTo>
                            <a:pt x="218728" y="200419"/>
                            <a:pt x="218640" y="197966"/>
                            <a:pt x="217063" y="196126"/>
                          </a:cubicBezTo>
                          <a:lnTo>
                            <a:pt x="198755" y="172999"/>
                          </a:lnTo>
                          <a:lnTo>
                            <a:pt x="200769" y="169670"/>
                          </a:lnTo>
                          <a:cubicBezTo>
                            <a:pt x="204536" y="163363"/>
                            <a:pt x="207427" y="156793"/>
                            <a:pt x="209355" y="150135"/>
                          </a:cubicBezTo>
                          <a:lnTo>
                            <a:pt x="210405" y="146544"/>
                          </a:lnTo>
                          <a:lnTo>
                            <a:pt x="245797" y="142426"/>
                          </a:lnTo>
                          <a:cubicBezTo>
                            <a:pt x="248162" y="142163"/>
                            <a:pt x="250001" y="140499"/>
                            <a:pt x="250001" y="138572"/>
                          </a:cubicBezTo>
                          <a:lnTo>
                            <a:pt x="250001" y="112817"/>
                          </a:lnTo>
                          <a:cubicBezTo>
                            <a:pt x="250001" y="110715"/>
                            <a:pt x="248162" y="109050"/>
                            <a:pt x="245797" y="108787"/>
                          </a:cubicBezTo>
                          <a:close/>
                          <a:moveTo>
                            <a:pt x="125958" y="183161"/>
                          </a:moveTo>
                          <a:cubicBezTo>
                            <a:pt x="93983" y="183161"/>
                            <a:pt x="68053" y="157144"/>
                            <a:pt x="68053" y="125256"/>
                          </a:cubicBezTo>
                          <a:cubicBezTo>
                            <a:pt x="68053" y="93282"/>
                            <a:pt x="94071" y="67352"/>
                            <a:pt x="125958" y="67352"/>
                          </a:cubicBezTo>
                          <a:cubicBezTo>
                            <a:pt x="157844" y="67352"/>
                            <a:pt x="183862" y="93369"/>
                            <a:pt x="183862" y="125256"/>
                          </a:cubicBezTo>
                          <a:cubicBezTo>
                            <a:pt x="183862" y="157144"/>
                            <a:pt x="157844" y="183161"/>
                            <a:pt x="125958" y="183161"/>
                          </a:cubicBezTo>
                          <a:close/>
                        </a:path>
                      </a:pathLst>
                    </a:custGeom>
                    <a:solidFill>
                      <a:srgbClr val="0078D7"/>
                    </a:solidFill>
                    <a:ln w="51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grpSp>
        </p:grpSp>
      </p:grpSp>
      <p:sp>
        <p:nvSpPr>
          <p:cNvPr id="171" name="Rectangle 170">
            <a:extLst>
              <a:ext uri="{FF2B5EF4-FFF2-40B4-BE49-F238E27FC236}">
                <a16:creationId xmlns:a16="http://schemas.microsoft.com/office/drawing/2014/main" id="{CC3D8377-4BC6-4BFB-94FE-A1A7989E9C0A}"/>
              </a:ext>
            </a:extLst>
          </p:cNvPr>
          <p:cNvSpPr/>
          <p:nvPr/>
        </p:nvSpPr>
        <p:spPr bwMode="auto">
          <a:xfrm>
            <a:off x="8591550" y="3438526"/>
            <a:ext cx="3200400" cy="3048000"/>
          </a:xfrm>
          <a:prstGeom prst="rect">
            <a:avLst/>
          </a:prstGeom>
          <a:solidFill>
            <a:schemeClr val="bg1">
              <a:alpha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68" name="Group 167">
            <a:extLst>
              <a:ext uri="{FF2B5EF4-FFF2-40B4-BE49-F238E27FC236}">
                <a16:creationId xmlns:a16="http://schemas.microsoft.com/office/drawing/2014/main" id="{5FAAAB9A-21F1-4314-92A6-A63B48591BE8}"/>
              </a:ext>
            </a:extLst>
          </p:cNvPr>
          <p:cNvGrpSpPr/>
          <p:nvPr/>
        </p:nvGrpSpPr>
        <p:grpSpPr>
          <a:xfrm>
            <a:off x="8709829" y="439738"/>
            <a:ext cx="2899559" cy="2865890"/>
            <a:chOff x="8709829" y="439738"/>
            <a:chExt cx="2899559" cy="2865890"/>
          </a:xfrm>
        </p:grpSpPr>
        <p:sp>
          <p:nvSpPr>
            <p:cNvPr id="4" name="Rounded Rectangle 5">
              <a:extLst>
                <a:ext uri="{FF2B5EF4-FFF2-40B4-BE49-F238E27FC236}">
                  <a16:creationId xmlns:a16="http://schemas.microsoft.com/office/drawing/2014/main" id="{2B7D0215-44A1-4B2F-AE8F-44683C0E0F54}"/>
                </a:ext>
              </a:extLst>
            </p:cNvPr>
            <p:cNvSpPr/>
            <p:nvPr/>
          </p:nvSpPr>
          <p:spPr bwMode="auto">
            <a:xfrm>
              <a:off x="8709829" y="439738"/>
              <a:ext cx="2899559" cy="2865890"/>
            </a:xfrm>
            <a:prstGeom prst="rect">
              <a:avLst/>
            </a:prstGeom>
            <a:solidFill>
              <a:schemeClr val="bg1">
                <a:lumMod val="95000"/>
              </a:schemeClr>
            </a:solidFill>
            <a:ln>
              <a:noFill/>
            </a:ln>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274320" tIns="182880" rIns="182880" bIns="18288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Pod X</a:t>
              </a:r>
            </a:p>
          </p:txBody>
        </p:sp>
        <p:grpSp>
          <p:nvGrpSpPr>
            <p:cNvPr id="98" name="Group 97">
              <a:extLst>
                <a:ext uri="{FF2B5EF4-FFF2-40B4-BE49-F238E27FC236}">
                  <a16:creationId xmlns:a16="http://schemas.microsoft.com/office/drawing/2014/main" id="{01DF323B-F431-424D-A8CA-E239B24A8C2B}"/>
                </a:ext>
              </a:extLst>
            </p:cNvPr>
            <p:cNvGrpSpPr/>
            <p:nvPr/>
          </p:nvGrpSpPr>
          <p:grpSpPr>
            <a:xfrm>
              <a:off x="8989716" y="1515686"/>
              <a:ext cx="980695" cy="980695"/>
              <a:chOff x="7552123" y="135561"/>
              <a:chExt cx="1737360" cy="1737360"/>
            </a:xfrm>
          </p:grpSpPr>
          <p:sp>
            <p:nvSpPr>
              <p:cNvPr id="100" name="Rounded Rectangle 5">
                <a:extLst>
                  <a:ext uri="{FF2B5EF4-FFF2-40B4-BE49-F238E27FC236}">
                    <a16:creationId xmlns:a16="http://schemas.microsoft.com/office/drawing/2014/main" id="{93C0C07B-EFAC-41A5-ADB8-F1EEEF0079E5}"/>
                  </a:ext>
                </a:extLst>
              </p:cNvPr>
              <p:cNvSpPr/>
              <p:nvPr/>
            </p:nvSpPr>
            <p:spPr bwMode="auto">
              <a:xfrm>
                <a:off x="7552123" y="135561"/>
                <a:ext cx="1737360" cy="1737360"/>
              </a:xfrm>
              <a:prstGeom prst="rect">
                <a:avLst/>
              </a:prstGeom>
              <a:solidFill>
                <a:schemeClr val="bg1"/>
              </a:solidFill>
              <a:ln>
                <a:noFill/>
              </a:ln>
              <a:effectLst>
                <a:outerShdw blurRad="1524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Semibold"/>
                  <a:ea typeface="+mn-ea"/>
                  <a:cs typeface="+mn-cs"/>
                </a:endParaRPr>
              </a:p>
            </p:txBody>
          </p:sp>
          <p:pic>
            <p:nvPicPr>
              <p:cNvPr id="101" name="Graphic 100">
                <a:extLst>
                  <a:ext uri="{FF2B5EF4-FFF2-40B4-BE49-F238E27FC236}">
                    <a16:creationId xmlns:a16="http://schemas.microsoft.com/office/drawing/2014/main" id="{93C4DE8D-EF9C-4712-A592-46247ECC7858}"/>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9333" t="18330" r="9333" b="18330"/>
              <a:stretch/>
            </p:blipFill>
            <p:spPr>
              <a:xfrm>
                <a:off x="7936554" y="635486"/>
                <a:ext cx="968499" cy="754245"/>
              </a:xfrm>
              <a:prstGeom prst="rect">
                <a:avLst/>
              </a:prstGeom>
            </p:spPr>
          </p:pic>
        </p:grpSp>
        <p:grpSp>
          <p:nvGrpSpPr>
            <p:cNvPr id="120" name="Group 119">
              <a:extLst>
                <a:ext uri="{FF2B5EF4-FFF2-40B4-BE49-F238E27FC236}">
                  <a16:creationId xmlns:a16="http://schemas.microsoft.com/office/drawing/2014/main" id="{3C2CEC6E-6568-4747-9074-F6A69692049B}"/>
                </a:ext>
              </a:extLst>
            </p:cNvPr>
            <p:cNvGrpSpPr/>
            <p:nvPr/>
          </p:nvGrpSpPr>
          <p:grpSpPr>
            <a:xfrm>
              <a:off x="10348806" y="983602"/>
              <a:ext cx="980695" cy="2044863"/>
              <a:chOff x="10268140" y="2542149"/>
              <a:chExt cx="980695" cy="2044863"/>
            </a:xfrm>
          </p:grpSpPr>
          <p:grpSp>
            <p:nvGrpSpPr>
              <p:cNvPr id="105" name="Group 104">
                <a:extLst>
                  <a:ext uri="{FF2B5EF4-FFF2-40B4-BE49-F238E27FC236}">
                    <a16:creationId xmlns:a16="http://schemas.microsoft.com/office/drawing/2014/main" id="{4E5E1150-2BE1-4D69-8737-5011D8FD0BE3}"/>
                  </a:ext>
                </a:extLst>
              </p:cNvPr>
              <p:cNvGrpSpPr/>
              <p:nvPr/>
            </p:nvGrpSpPr>
            <p:grpSpPr>
              <a:xfrm>
                <a:off x="10268140" y="2542149"/>
                <a:ext cx="980695" cy="980695"/>
                <a:chOff x="0" y="7898135"/>
                <a:chExt cx="1737360" cy="1737360"/>
              </a:xfrm>
            </p:grpSpPr>
            <p:sp>
              <p:nvSpPr>
                <p:cNvPr id="106" name="Rounded Rectangle 5">
                  <a:extLst>
                    <a:ext uri="{FF2B5EF4-FFF2-40B4-BE49-F238E27FC236}">
                      <a16:creationId xmlns:a16="http://schemas.microsoft.com/office/drawing/2014/main" id="{8F1FFD19-3867-4F06-BFA6-F957FEDAA12F}"/>
                    </a:ext>
                  </a:extLst>
                </p:cNvPr>
                <p:cNvSpPr/>
                <p:nvPr/>
              </p:nvSpPr>
              <p:spPr bwMode="auto">
                <a:xfrm>
                  <a:off x="0" y="7898135"/>
                  <a:ext cx="1737360" cy="1737360"/>
                </a:xfrm>
                <a:prstGeom prst="rect">
                  <a:avLst/>
                </a:prstGeom>
                <a:solidFill>
                  <a:schemeClr val="accent6">
                    <a:lumMod val="20000"/>
                    <a:lumOff val="80000"/>
                  </a:schemeClr>
                </a:solidFill>
                <a:ln>
                  <a:noFill/>
                </a:ln>
                <a:effectLst>
                  <a:outerShdw blurRad="1524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457200"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Actor A</a:t>
                  </a:r>
                </a:p>
              </p:txBody>
            </p:sp>
            <p:grpSp>
              <p:nvGrpSpPr>
                <p:cNvPr id="107" name="app development" descr="application development">
                  <a:extLst>
                    <a:ext uri="{FF2B5EF4-FFF2-40B4-BE49-F238E27FC236}">
                      <a16:creationId xmlns:a16="http://schemas.microsoft.com/office/drawing/2014/main" id="{22BE0249-F9AF-4685-A58D-3FA3DA3906BB}"/>
                    </a:ext>
                  </a:extLst>
                </p:cNvPr>
                <p:cNvGrpSpPr/>
                <p:nvPr/>
              </p:nvGrpSpPr>
              <p:grpSpPr>
                <a:xfrm>
                  <a:off x="618470" y="8439646"/>
                  <a:ext cx="500421" cy="301755"/>
                  <a:chOff x="1619314" y="4920550"/>
                  <a:chExt cx="500421" cy="301755"/>
                </a:xfrm>
              </p:grpSpPr>
              <p:sp>
                <p:nvSpPr>
                  <p:cNvPr id="108" name="Freeform: Shape 107">
                    <a:extLst>
                      <a:ext uri="{FF2B5EF4-FFF2-40B4-BE49-F238E27FC236}">
                        <a16:creationId xmlns:a16="http://schemas.microsoft.com/office/drawing/2014/main" id="{0ED83235-9128-431B-9B84-4280102C1420}"/>
                      </a:ext>
                    </a:extLst>
                  </p:cNvPr>
                  <p:cNvSpPr/>
                  <p:nvPr/>
                </p:nvSpPr>
                <p:spPr>
                  <a:xfrm>
                    <a:off x="1974276" y="4920997"/>
                    <a:ext cx="145459" cy="301308"/>
                  </a:xfrm>
                  <a:custGeom>
                    <a:avLst/>
                    <a:gdLst>
                      <a:gd name="connsiteX0" fmla="*/ 22237 w 145458"/>
                      <a:gd name="connsiteY0" fmla="*/ 300372 h 301307"/>
                      <a:gd name="connsiteX1" fmla="*/ 2089 w 145458"/>
                      <a:gd name="connsiteY1" fmla="*/ 283378 h 301307"/>
                      <a:gd name="connsiteX2" fmla="*/ 111941 w 145458"/>
                      <a:gd name="connsiteY2" fmla="*/ 153201 h 301307"/>
                      <a:gd name="connsiteX3" fmla="*/ 5505 w 145458"/>
                      <a:gd name="connsiteY3" fmla="*/ 18383 h 301307"/>
                      <a:gd name="connsiteX4" fmla="*/ 26092 w 145458"/>
                      <a:gd name="connsiteY4" fmla="*/ 2089 h 301307"/>
                      <a:gd name="connsiteX5" fmla="*/ 145843 w 145458"/>
                      <a:gd name="connsiteY5" fmla="*/ 153727 h 301307"/>
                      <a:gd name="connsiteX6" fmla="*/ 22237 w 145458"/>
                      <a:gd name="connsiteY6" fmla="*/ 300372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22237" y="300372"/>
                        </a:moveTo>
                        <a:lnTo>
                          <a:pt x="2089" y="283378"/>
                        </a:lnTo>
                        <a:lnTo>
                          <a:pt x="111941" y="153201"/>
                        </a:lnTo>
                        <a:lnTo>
                          <a:pt x="5505" y="18383"/>
                        </a:lnTo>
                        <a:lnTo>
                          <a:pt x="26092" y="2089"/>
                        </a:lnTo>
                        <a:lnTo>
                          <a:pt x="145843" y="153727"/>
                        </a:lnTo>
                        <a:lnTo>
                          <a:pt x="22237" y="300372"/>
                        </a:lnTo>
                        <a:close/>
                      </a:path>
                    </a:pathLst>
                  </a:custGeom>
                  <a:solidFill>
                    <a:srgbClr val="0078D4"/>
                  </a:solidFill>
                  <a:ln w="51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09" name="Freeform: Shape 108">
                    <a:extLst>
                      <a:ext uri="{FF2B5EF4-FFF2-40B4-BE49-F238E27FC236}">
                        <a16:creationId xmlns:a16="http://schemas.microsoft.com/office/drawing/2014/main" id="{7ADB147C-451B-4A14-B29A-104827C628CE}"/>
                      </a:ext>
                    </a:extLst>
                  </p:cNvPr>
                  <p:cNvSpPr/>
                  <p:nvPr/>
                </p:nvSpPr>
                <p:spPr>
                  <a:xfrm>
                    <a:off x="1619314" y="4920550"/>
                    <a:ext cx="145459" cy="301308"/>
                  </a:xfrm>
                  <a:custGeom>
                    <a:avLst/>
                    <a:gdLst>
                      <a:gd name="connsiteX0" fmla="*/ 121840 w 145458"/>
                      <a:gd name="connsiteY0" fmla="*/ 300285 h 301307"/>
                      <a:gd name="connsiteX1" fmla="*/ 2089 w 145458"/>
                      <a:gd name="connsiteY1" fmla="*/ 148734 h 301307"/>
                      <a:gd name="connsiteX2" fmla="*/ 125782 w 145458"/>
                      <a:gd name="connsiteY2" fmla="*/ 2089 h 301307"/>
                      <a:gd name="connsiteX3" fmla="*/ 145843 w 145458"/>
                      <a:gd name="connsiteY3" fmla="*/ 18996 h 301307"/>
                      <a:gd name="connsiteX4" fmla="*/ 35991 w 145458"/>
                      <a:gd name="connsiteY4" fmla="*/ 149260 h 301307"/>
                      <a:gd name="connsiteX5" fmla="*/ 142427 w 145458"/>
                      <a:gd name="connsiteY5" fmla="*/ 283991 h 301307"/>
                      <a:gd name="connsiteX6" fmla="*/ 121840 w 145458"/>
                      <a:gd name="connsiteY6" fmla="*/ 300285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121840" y="300285"/>
                        </a:moveTo>
                        <a:lnTo>
                          <a:pt x="2089" y="148734"/>
                        </a:lnTo>
                        <a:lnTo>
                          <a:pt x="125782" y="2089"/>
                        </a:lnTo>
                        <a:lnTo>
                          <a:pt x="145843" y="18996"/>
                        </a:lnTo>
                        <a:lnTo>
                          <a:pt x="35991" y="149260"/>
                        </a:lnTo>
                        <a:lnTo>
                          <a:pt x="142427" y="283991"/>
                        </a:lnTo>
                        <a:lnTo>
                          <a:pt x="121840" y="300285"/>
                        </a:lnTo>
                        <a:close/>
                      </a:path>
                    </a:pathLst>
                  </a:custGeom>
                  <a:solidFill>
                    <a:srgbClr val="0078D4"/>
                  </a:solidFill>
                  <a:ln w="51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10" name="Freeform: Shape 109">
                    <a:extLst>
                      <a:ext uri="{FF2B5EF4-FFF2-40B4-BE49-F238E27FC236}">
                        <a16:creationId xmlns:a16="http://schemas.microsoft.com/office/drawing/2014/main" id="{EFB9663E-E2E9-41DF-A118-0464ED344E6C}"/>
                      </a:ext>
                    </a:extLst>
                  </p:cNvPr>
                  <p:cNvSpPr/>
                  <p:nvPr/>
                </p:nvSpPr>
                <p:spPr>
                  <a:xfrm>
                    <a:off x="1823511" y="5026804"/>
                    <a:ext cx="93509" cy="93509"/>
                  </a:xfrm>
                  <a:custGeom>
                    <a:avLst/>
                    <a:gdLst>
                      <a:gd name="connsiteX0" fmla="*/ 48693 w 93509"/>
                      <a:gd name="connsiteY0" fmla="*/ 95297 h 93509"/>
                      <a:gd name="connsiteX1" fmla="*/ 95297 w 93509"/>
                      <a:gd name="connsiteY1" fmla="*/ 48693 h 93509"/>
                      <a:gd name="connsiteX2" fmla="*/ 48693 w 93509"/>
                      <a:gd name="connsiteY2" fmla="*/ 2089 h 93509"/>
                      <a:gd name="connsiteX3" fmla="*/ 2089 w 93509"/>
                      <a:gd name="connsiteY3" fmla="*/ 48693 h 93509"/>
                      <a:gd name="connsiteX4" fmla="*/ 48693 w 93509"/>
                      <a:gd name="connsiteY4" fmla="*/ 95297 h 93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509" h="93509">
                        <a:moveTo>
                          <a:pt x="48693" y="95297"/>
                        </a:moveTo>
                        <a:cubicBezTo>
                          <a:pt x="74432" y="95297"/>
                          <a:pt x="95297" y="74431"/>
                          <a:pt x="95297" y="48693"/>
                        </a:cubicBezTo>
                        <a:cubicBezTo>
                          <a:pt x="95297" y="22954"/>
                          <a:pt x="74432" y="2089"/>
                          <a:pt x="48693" y="2089"/>
                        </a:cubicBezTo>
                        <a:cubicBezTo>
                          <a:pt x="22954" y="2089"/>
                          <a:pt x="2089" y="22954"/>
                          <a:pt x="2089" y="48693"/>
                        </a:cubicBezTo>
                        <a:cubicBezTo>
                          <a:pt x="2089" y="74431"/>
                          <a:pt x="22954" y="95297"/>
                          <a:pt x="48693" y="95297"/>
                        </a:cubicBezTo>
                        <a:close/>
                      </a:path>
                    </a:pathLst>
                  </a:custGeom>
                  <a:solidFill>
                    <a:srgbClr val="50E6FF"/>
                  </a:solidFill>
                  <a:ln w="51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11" name="Freeform: Shape 110">
                    <a:extLst>
                      <a:ext uri="{FF2B5EF4-FFF2-40B4-BE49-F238E27FC236}">
                        <a16:creationId xmlns:a16="http://schemas.microsoft.com/office/drawing/2014/main" id="{0B4BDAB3-BA47-463A-BBE5-050425431530}"/>
                      </a:ext>
                    </a:extLst>
                  </p:cNvPr>
                  <p:cNvSpPr/>
                  <p:nvPr/>
                </p:nvSpPr>
                <p:spPr>
                  <a:xfrm>
                    <a:off x="1746245" y="4950259"/>
                    <a:ext cx="249358" cy="244163"/>
                  </a:xfrm>
                  <a:custGeom>
                    <a:avLst/>
                    <a:gdLst>
                      <a:gd name="connsiteX0" fmla="*/ 245797 w 249358"/>
                      <a:gd name="connsiteY0" fmla="*/ 108787 h 244163"/>
                      <a:gd name="connsiteX1" fmla="*/ 210581 w 249358"/>
                      <a:gd name="connsiteY1" fmla="*/ 104670 h 244163"/>
                      <a:gd name="connsiteX2" fmla="*/ 209530 w 249358"/>
                      <a:gd name="connsiteY2" fmla="*/ 101079 h 244163"/>
                      <a:gd name="connsiteX3" fmla="*/ 201207 w 249358"/>
                      <a:gd name="connsiteY3" fmla="*/ 81631 h 244163"/>
                      <a:gd name="connsiteX4" fmla="*/ 199280 w 249358"/>
                      <a:gd name="connsiteY4" fmla="*/ 78302 h 244163"/>
                      <a:gd name="connsiteX5" fmla="*/ 218114 w 249358"/>
                      <a:gd name="connsiteY5" fmla="*/ 54562 h 244163"/>
                      <a:gd name="connsiteX6" fmla="*/ 218377 w 249358"/>
                      <a:gd name="connsiteY6" fmla="*/ 48868 h 244163"/>
                      <a:gd name="connsiteX7" fmla="*/ 200156 w 249358"/>
                      <a:gd name="connsiteY7" fmla="*/ 30647 h 244163"/>
                      <a:gd name="connsiteX8" fmla="*/ 194462 w 249358"/>
                      <a:gd name="connsiteY8" fmla="*/ 30909 h 244163"/>
                      <a:gd name="connsiteX9" fmla="*/ 170109 w 249358"/>
                      <a:gd name="connsiteY9" fmla="*/ 50182 h 244163"/>
                      <a:gd name="connsiteX10" fmla="*/ 166868 w 249358"/>
                      <a:gd name="connsiteY10" fmla="*/ 48430 h 244163"/>
                      <a:gd name="connsiteX11" fmla="*/ 147945 w 249358"/>
                      <a:gd name="connsiteY11" fmla="*/ 41159 h 244163"/>
                      <a:gd name="connsiteX12" fmla="*/ 144179 w 249358"/>
                      <a:gd name="connsiteY12" fmla="*/ 40195 h 244163"/>
                      <a:gd name="connsiteX13" fmla="*/ 140237 w 249358"/>
                      <a:gd name="connsiteY13" fmla="*/ 6293 h 244163"/>
                      <a:gd name="connsiteX14" fmla="*/ 136382 w 249358"/>
                      <a:gd name="connsiteY14" fmla="*/ 2089 h 244163"/>
                      <a:gd name="connsiteX15" fmla="*/ 110627 w 249358"/>
                      <a:gd name="connsiteY15" fmla="*/ 2089 h 244163"/>
                      <a:gd name="connsiteX16" fmla="*/ 106773 w 249358"/>
                      <a:gd name="connsiteY16" fmla="*/ 6293 h 244163"/>
                      <a:gd name="connsiteX17" fmla="*/ 102656 w 249358"/>
                      <a:gd name="connsiteY17" fmla="*/ 41422 h 244163"/>
                      <a:gd name="connsiteX18" fmla="*/ 99239 w 249358"/>
                      <a:gd name="connsiteY18" fmla="*/ 42561 h 244163"/>
                      <a:gd name="connsiteX19" fmla="*/ 81544 w 249358"/>
                      <a:gd name="connsiteY19" fmla="*/ 50707 h 244163"/>
                      <a:gd name="connsiteX20" fmla="*/ 78215 w 249358"/>
                      <a:gd name="connsiteY20" fmla="*/ 52722 h 244163"/>
                      <a:gd name="connsiteX21" fmla="*/ 52022 w 249358"/>
                      <a:gd name="connsiteY21" fmla="*/ 32049 h 244163"/>
                      <a:gd name="connsiteX22" fmla="*/ 46328 w 249358"/>
                      <a:gd name="connsiteY22" fmla="*/ 31786 h 244163"/>
                      <a:gd name="connsiteX23" fmla="*/ 28107 w 249358"/>
                      <a:gd name="connsiteY23" fmla="*/ 50006 h 244163"/>
                      <a:gd name="connsiteX24" fmla="*/ 28369 w 249358"/>
                      <a:gd name="connsiteY24" fmla="*/ 55701 h 244163"/>
                      <a:gd name="connsiteX25" fmla="*/ 50007 w 249358"/>
                      <a:gd name="connsiteY25" fmla="*/ 83120 h 244163"/>
                      <a:gd name="connsiteX26" fmla="*/ 48430 w 249358"/>
                      <a:gd name="connsiteY26" fmla="*/ 86361 h 244163"/>
                      <a:gd name="connsiteX27" fmla="*/ 42561 w 249358"/>
                      <a:gd name="connsiteY27" fmla="*/ 101254 h 244163"/>
                      <a:gd name="connsiteX28" fmla="*/ 41510 w 249358"/>
                      <a:gd name="connsiteY28" fmla="*/ 104845 h 244163"/>
                      <a:gd name="connsiteX29" fmla="*/ 6294 w 249358"/>
                      <a:gd name="connsiteY29" fmla="*/ 108963 h 244163"/>
                      <a:gd name="connsiteX30" fmla="*/ 2089 w 249358"/>
                      <a:gd name="connsiteY30" fmla="*/ 112817 h 244163"/>
                      <a:gd name="connsiteX31" fmla="*/ 2089 w 249358"/>
                      <a:gd name="connsiteY31" fmla="*/ 138572 h 244163"/>
                      <a:gd name="connsiteX32" fmla="*/ 6294 w 249358"/>
                      <a:gd name="connsiteY32" fmla="*/ 142426 h 244163"/>
                      <a:gd name="connsiteX33" fmla="*/ 41597 w 249358"/>
                      <a:gd name="connsiteY33" fmla="*/ 146544 h 244163"/>
                      <a:gd name="connsiteX34" fmla="*/ 42648 w 249358"/>
                      <a:gd name="connsiteY34" fmla="*/ 150135 h 244163"/>
                      <a:gd name="connsiteX35" fmla="*/ 48518 w 249358"/>
                      <a:gd name="connsiteY35" fmla="*/ 164765 h 244163"/>
                      <a:gd name="connsiteX36" fmla="*/ 50182 w 249358"/>
                      <a:gd name="connsiteY36" fmla="*/ 168006 h 244163"/>
                      <a:gd name="connsiteX37" fmla="*/ 28369 w 249358"/>
                      <a:gd name="connsiteY37" fmla="*/ 195600 h 244163"/>
                      <a:gd name="connsiteX38" fmla="*/ 28107 w 249358"/>
                      <a:gd name="connsiteY38" fmla="*/ 201295 h 244163"/>
                      <a:gd name="connsiteX39" fmla="*/ 46328 w 249358"/>
                      <a:gd name="connsiteY39" fmla="*/ 219516 h 244163"/>
                      <a:gd name="connsiteX40" fmla="*/ 52022 w 249358"/>
                      <a:gd name="connsiteY40" fmla="*/ 219253 h 244163"/>
                      <a:gd name="connsiteX41" fmla="*/ 78565 w 249358"/>
                      <a:gd name="connsiteY41" fmla="*/ 198229 h 244163"/>
                      <a:gd name="connsiteX42" fmla="*/ 81894 w 249358"/>
                      <a:gd name="connsiteY42" fmla="*/ 200244 h 244163"/>
                      <a:gd name="connsiteX43" fmla="*/ 98888 w 249358"/>
                      <a:gd name="connsiteY43" fmla="*/ 207952 h 244163"/>
                      <a:gd name="connsiteX44" fmla="*/ 102305 w 249358"/>
                      <a:gd name="connsiteY44" fmla="*/ 209091 h 244163"/>
                      <a:gd name="connsiteX45" fmla="*/ 106247 w 249358"/>
                      <a:gd name="connsiteY45" fmla="*/ 242818 h 244163"/>
                      <a:gd name="connsiteX46" fmla="*/ 110102 w 249358"/>
                      <a:gd name="connsiteY46" fmla="*/ 247023 h 244163"/>
                      <a:gd name="connsiteX47" fmla="*/ 135857 w 249358"/>
                      <a:gd name="connsiteY47" fmla="*/ 247023 h 244163"/>
                      <a:gd name="connsiteX48" fmla="*/ 139711 w 249358"/>
                      <a:gd name="connsiteY48" fmla="*/ 242818 h 244163"/>
                      <a:gd name="connsiteX49" fmla="*/ 143478 w 249358"/>
                      <a:gd name="connsiteY49" fmla="*/ 210581 h 244163"/>
                      <a:gd name="connsiteX50" fmla="*/ 147245 w 249358"/>
                      <a:gd name="connsiteY50" fmla="*/ 209617 h 244163"/>
                      <a:gd name="connsiteX51" fmla="*/ 166167 w 249358"/>
                      <a:gd name="connsiteY51" fmla="*/ 202433 h 244163"/>
                      <a:gd name="connsiteX52" fmla="*/ 169408 w 249358"/>
                      <a:gd name="connsiteY52" fmla="*/ 200769 h 244163"/>
                      <a:gd name="connsiteX53" fmla="*/ 193411 w 249358"/>
                      <a:gd name="connsiteY53" fmla="*/ 219779 h 244163"/>
                      <a:gd name="connsiteX54" fmla="*/ 199105 w 249358"/>
                      <a:gd name="connsiteY54" fmla="*/ 220042 h 244163"/>
                      <a:gd name="connsiteX55" fmla="*/ 217326 w 249358"/>
                      <a:gd name="connsiteY55" fmla="*/ 201820 h 244163"/>
                      <a:gd name="connsiteX56" fmla="*/ 217063 w 249358"/>
                      <a:gd name="connsiteY56" fmla="*/ 196126 h 244163"/>
                      <a:gd name="connsiteX57" fmla="*/ 198755 w 249358"/>
                      <a:gd name="connsiteY57" fmla="*/ 172999 h 244163"/>
                      <a:gd name="connsiteX58" fmla="*/ 200769 w 249358"/>
                      <a:gd name="connsiteY58" fmla="*/ 169670 h 244163"/>
                      <a:gd name="connsiteX59" fmla="*/ 209355 w 249358"/>
                      <a:gd name="connsiteY59" fmla="*/ 150135 h 244163"/>
                      <a:gd name="connsiteX60" fmla="*/ 210405 w 249358"/>
                      <a:gd name="connsiteY60" fmla="*/ 146544 h 244163"/>
                      <a:gd name="connsiteX61" fmla="*/ 245797 w 249358"/>
                      <a:gd name="connsiteY61" fmla="*/ 142426 h 244163"/>
                      <a:gd name="connsiteX62" fmla="*/ 250001 w 249358"/>
                      <a:gd name="connsiteY62" fmla="*/ 138572 h 244163"/>
                      <a:gd name="connsiteX63" fmla="*/ 250001 w 249358"/>
                      <a:gd name="connsiteY63" fmla="*/ 112817 h 244163"/>
                      <a:gd name="connsiteX64" fmla="*/ 245797 w 249358"/>
                      <a:gd name="connsiteY64" fmla="*/ 108787 h 244163"/>
                      <a:gd name="connsiteX65" fmla="*/ 125958 w 249358"/>
                      <a:gd name="connsiteY65" fmla="*/ 183161 h 244163"/>
                      <a:gd name="connsiteX66" fmla="*/ 68053 w 249358"/>
                      <a:gd name="connsiteY66" fmla="*/ 125256 h 244163"/>
                      <a:gd name="connsiteX67" fmla="*/ 125958 w 249358"/>
                      <a:gd name="connsiteY67" fmla="*/ 67352 h 244163"/>
                      <a:gd name="connsiteX68" fmla="*/ 183862 w 249358"/>
                      <a:gd name="connsiteY68" fmla="*/ 125256 h 244163"/>
                      <a:gd name="connsiteX69" fmla="*/ 125958 w 249358"/>
                      <a:gd name="connsiteY69" fmla="*/ 183161 h 244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49358" h="244163">
                        <a:moveTo>
                          <a:pt x="245797" y="108787"/>
                        </a:moveTo>
                        <a:lnTo>
                          <a:pt x="210581" y="104670"/>
                        </a:lnTo>
                        <a:lnTo>
                          <a:pt x="209530" y="101079"/>
                        </a:lnTo>
                        <a:cubicBezTo>
                          <a:pt x="207602" y="94333"/>
                          <a:pt x="204799" y="87763"/>
                          <a:pt x="201207" y="81631"/>
                        </a:cubicBezTo>
                        <a:lnTo>
                          <a:pt x="199280" y="78302"/>
                        </a:lnTo>
                        <a:lnTo>
                          <a:pt x="218114" y="54562"/>
                        </a:lnTo>
                        <a:cubicBezTo>
                          <a:pt x="219604" y="52635"/>
                          <a:pt x="219692" y="50182"/>
                          <a:pt x="218377" y="48868"/>
                        </a:cubicBezTo>
                        <a:lnTo>
                          <a:pt x="200156" y="30647"/>
                        </a:lnTo>
                        <a:cubicBezTo>
                          <a:pt x="198755" y="29245"/>
                          <a:pt x="196302" y="29333"/>
                          <a:pt x="194462" y="30909"/>
                        </a:cubicBezTo>
                        <a:lnTo>
                          <a:pt x="170109" y="50182"/>
                        </a:lnTo>
                        <a:lnTo>
                          <a:pt x="166868" y="48430"/>
                        </a:lnTo>
                        <a:cubicBezTo>
                          <a:pt x="161086" y="45364"/>
                          <a:pt x="154691" y="42911"/>
                          <a:pt x="147945" y="41159"/>
                        </a:cubicBezTo>
                        <a:lnTo>
                          <a:pt x="144179" y="40195"/>
                        </a:lnTo>
                        <a:lnTo>
                          <a:pt x="140237" y="6293"/>
                        </a:lnTo>
                        <a:cubicBezTo>
                          <a:pt x="139974" y="3928"/>
                          <a:pt x="138309" y="2089"/>
                          <a:pt x="136382" y="2089"/>
                        </a:cubicBezTo>
                        <a:lnTo>
                          <a:pt x="110627" y="2089"/>
                        </a:lnTo>
                        <a:cubicBezTo>
                          <a:pt x="108700" y="2089"/>
                          <a:pt x="107036" y="3928"/>
                          <a:pt x="106773" y="6293"/>
                        </a:cubicBezTo>
                        <a:lnTo>
                          <a:pt x="102656" y="41422"/>
                        </a:lnTo>
                        <a:lnTo>
                          <a:pt x="99239" y="42561"/>
                        </a:lnTo>
                        <a:cubicBezTo>
                          <a:pt x="93195" y="44488"/>
                          <a:pt x="87238" y="47203"/>
                          <a:pt x="81544" y="50707"/>
                        </a:cubicBezTo>
                        <a:lnTo>
                          <a:pt x="78215" y="52722"/>
                        </a:lnTo>
                        <a:lnTo>
                          <a:pt x="52022" y="32049"/>
                        </a:lnTo>
                        <a:cubicBezTo>
                          <a:pt x="50095" y="30559"/>
                          <a:pt x="47642" y="30471"/>
                          <a:pt x="46328" y="31786"/>
                        </a:cubicBezTo>
                        <a:lnTo>
                          <a:pt x="28107" y="50006"/>
                        </a:lnTo>
                        <a:cubicBezTo>
                          <a:pt x="26705" y="51408"/>
                          <a:pt x="26880" y="53861"/>
                          <a:pt x="28369" y="55701"/>
                        </a:cubicBezTo>
                        <a:lnTo>
                          <a:pt x="50007" y="83120"/>
                        </a:lnTo>
                        <a:lnTo>
                          <a:pt x="48430" y="86361"/>
                        </a:lnTo>
                        <a:cubicBezTo>
                          <a:pt x="45977" y="91180"/>
                          <a:pt x="44050" y="96173"/>
                          <a:pt x="42561" y="101254"/>
                        </a:cubicBezTo>
                        <a:lnTo>
                          <a:pt x="41510" y="104845"/>
                        </a:lnTo>
                        <a:lnTo>
                          <a:pt x="6294" y="108963"/>
                        </a:lnTo>
                        <a:cubicBezTo>
                          <a:pt x="3929" y="109225"/>
                          <a:pt x="2089" y="110890"/>
                          <a:pt x="2089" y="112817"/>
                        </a:cubicBezTo>
                        <a:lnTo>
                          <a:pt x="2089" y="138572"/>
                        </a:lnTo>
                        <a:cubicBezTo>
                          <a:pt x="2089" y="140499"/>
                          <a:pt x="3929" y="142163"/>
                          <a:pt x="6294" y="142426"/>
                        </a:cubicBezTo>
                        <a:lnTo>
                          <a:pt x="41597" y="146544"/>
                        </a:lnTo>
                        <a:lnTo>
                          <a:pt x="42648" y="150135"/>
                        </a:lnTo>
                        <a:cubicBezTo>
                          <a:pt x="44138" y="155041"/>
                          <a:pt x="46065" y="160034"/>
                          <a:pt x="48518" y="164765"/>
                        </a:cubicBezTo>
                        <a:lnTo>
                          <a:pt x="50182" y="168006"/>
                        </a:lnTo>
                        <a:lnTo>
                          <a:pt x="28369" y="195600"/>
                        </a:lnTo>
                        <a:cubicBezTo>
                          <a:pt x="26880" y="197528"/>
                          <a:pt x="26793" y="199981"/>
                          <a:pt x="28107" y="201295"/>
                        </a:cubicBezTo>
                        <a:lnTo>
                          <a:pt x="46328" y="219516"/>
                        </a:lnTo>
                        <a:cubicBezTo>
                          <a:pt x="47730" y="220918"/>
                          <a:pt x="50182" y="220742"/>
                          <a:pt x="52022" y="219253"/>
                        </a:cubicBezTo>
                        <a:lnTo>
                          <a:pt x="78565" y="198229"/>
                        </a:lnTo>
                        <a:lnTo>
                          <a:pt x="81894" y="200244"/>
                        </a:lnTo>
                        <a:cubicBezTo>
                          <a:pt x="87326" y="203485"/>
                          <a:pt x="93107" y="206113"/>
                          <a:pt x="98888" y="207952"/>
                        </a:cubicBezTo>
                        <a:lnTo>
                          <a:pt x="102305" y="209091"/>
                        </a:lnTo>
                        <a:lnTo>
                          <a:pt x="106247" y="242818"/>
                        </a:lnTo>
                        <a:cubicBezTo>
                          <a:pt x="106510" y="245183"/>
                          <a:pt x="108174" y="247023"/>
                          <a:pt x="110102" y="247023"/>
                        </a:cubicBezTo>
                        <a:lnTo>
                          <a:pt x="135857" y="247023"/>
                        </a:lnTo>
                        <a:cubicBezTo>
                          <a:pt x="137784" y="247023"/>
                          <a:pt x="139448" y="245183"/>
                          <a:pt x="139711" y="242818"/>
                        </a:cubicBezTo>
                        <a:lnTo>
                          <a:pt x="143478" y="210581"/>
                        </a:lnTo>
                        <a:lnTo>
                          <a:pt x="147245" y="209617"/>
                        </a:lnTo>
                        <a:cubicBezTo>
                          <a:pt x="153903" y="207952"/>
                          <a:pt x="160298" y="205499"/>
                          <a:pt x="166167" y="202433"/>
                        </a:cubicBezTo>
                        <a:lnTo>
                          <a:pt x="169408" y="200769"/>
                        </a:lnTo>
                        <a:lnTo>
                          <a:pt x="193411" y="219779"/>
                        </a:lnTo>
                        <a:cubicBezTo>
                          <a:pt x="195338" y="221268"/>
                          <a:pt x="197791" y="221355"/>
                          <a:pt x="199105" y="220042"/>
                        </a:cubicBezTo>
                        <a:lnTo>
                          <a:pt x="217326" y="201820"/>
                        </a:lnTo>
                        <a:cubicBezTo>
                          <a:pt x="218728" y="200419"/>
                          <a:pt x="218640" y="197966"/>
                          <a:pt x="217063" y="196126"/>
                        </a:cubicBezTo>
                        <a:lnTo>
                          <a:pt x="198755" y="172999"/>
                        </a:lnTo>
                        <a:lnTo>
                          <a:pt x="200769" y="169670"/>
                        </a:lnTo>
                        <a:cubicBezTo>
                          <a:pt x="204536" y="163363"/>
                          <a:pt x="207427" y="156793"/>
                          <a:pt x="209355" y="150135"/>
                        </a:cubicBezTo>
                        <a:lnTo>
                          <a:pt x="210405" y="146544"/>
                        </a:lnTo>
                        <a:lnTo>
                          <a:pt x="245797" y="142426"/>
                        </a:lnTo>
                        <a:cubicBezTo>
                          <a:pt x="248162" y="142163"/>
                          <a:pt x="250001" y="140499"/>
                          <a:pt x="250001" y="138572"/>
                        </a:cubicBezTo>
                        <a:lnTo>
                          <a:pt x="250001" y="112817"/>
                        </a:lnTo>
                        <a:cubicBezTo>
                          <a:pt x="250001" y="110715"/>
                          <a:pt x="248162" y="109050"/>
                          <a:pt x="245797" y="108787"/>
                        </a:cubicBezTo>
                        <a:close/>
                        <a:moveTo>
                          <a:pt x="125958" y="183161"/>
                        </a:moveTo>
                        <a:cubicBezTo>
                          <a:pt x="93983" y="183161"/>
                          <a:pt x="68053" y="157144"/>
                          <a:pt x="68053" y="125256"/>
                        </a:cubicBezTo>
                        <a:cubicBezTo>
                          <a:pt x="68053" y="93282"/>
                          <a:pt x="94071" y="67352"/>
                          <a:pt x="125958" y="67352"/>
                        </a:cubicBezTo>
                        <a:cubicBezTo>
                          <a:pt x="157844" y="67352"/>
                          <a:pt x="183862" y="93369"/>
                          <a:pt x="183862" y="125256"/>
                        </a:cubicBezTo>
                        <a:cubicBezTo>
                          <a:pt x="183862" y="157144"/>
                          <a:pt x="157844" y="183161"/>
                          <a:pt x="125958" y="183161"/>
                        </a:cubicBezTo>
                        <a:close/>
                      </a:path>
                    </a:pathLst>
                  </a:custGeom>
                  <a:solidFill>
                    <a:srgbClr val="0078D7"/>
                  </a:solidFill>
                  <a:ln w="51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113" name="Group 112">
                <a:extLst>
                  <a:ext uri="{FF2B5EF4-FFF2-40B4-BE49-F238E27FC236}">
                    <a16:creationId xmlns:a16="http://schemas.microsoft.com/office/drawing/2014/main" id="{9C26952F-517C-4831-95BA-7924ADB3BC14}"/>
                  </a:ext>
                </a:extLst>
              </p:cNvPr>
              <p:cNvGrpSpPr/>
              <p:nvPr/>
            </p:nvGrpSpPr>
            <p:grpSpPr>
              <a:xfrm>
                <a:off x="10268140" y="3606317"/>
                <a:ext cx="980695" cy="980695"/>
                <a:chOff x="0" y="7898135"/>
                <a:chExt cx="1737360" cy="1737360"/>
              </a:xfrm>
            </p:grpSpPr>
            <p:sp>
              <p:nvSpPr>
                <p:cNvPr id="114" name="Rounded Rectangle 5">
                  <a:extLst>
                    <a:ext uri="{FF2B5EF4-FFF2-40B4-BE49-F238E27FC236}">
                      <a16:creationId xmlns:a16="http://schemas.microsoft.com/office/drawing/2014/main" id="{76922F06-C7C8-47E2-A10E-09BF1FFF4D87}"/>
                    </a:ext>
                  </a:extLst>
                </p:cNvPr>
                <p:cNvSpPr/>
                <p:nvPr/>
              </p:nvSpPr>
              <p:spPr bwMode="auto">
                <a:xfrm>
                  <a:off x="0" y="7898135"/>
                  <a:ext cx="1737360" cy="1737360"/>
                </a:xfrm>
                <a:prstGeom prst="rect">
                  <a:avLst/>
                </a:prstGeom>
                <a:solidFill>
                  <a:schemeClr val="accent6">
                    <a:lumMod val="20000"/>
                    <a:lumOff val="80000"/>
                  </a:schemeClr>
                </a:solidFill>
                <a:ln>
                  <a:noFill/>
                </a:ln>
                <a:effectLst>
                  <a:outerShdw blurRad="1524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457200"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Actor B</a:t>
                  </a:r>
                </a:p>
              </p:txBody>
            </p:sp>
            <p:grpSp>
              <p:nvGrpSpPr>
                <p:cNvPr id="115" name="app development" descr="application development">
                  <a:extLst>
                    <a:ext uri="{FF2B5EF4-FFF2-40B4-BE49-F238E27FC236}">
                      <a16:creationId xmlns:a16="http://schemas.microsoft.com/office/drawing/2014/main" id="{E69BA2F6-A947-459B-9DEF-AB68EC28EBB3}"/>
                    </a:ext>
                  </a:extLst>
                </p:cNvPr>
                <p:cNvGrpSpPr/>
                <p:nvPr/>
              </p:nvGrpSpPr>
              <p:grpSpPr>
                <a:xfrm>
                  <a:off x="618470" y="8439646"/>
                  <a:ext cx="500421" cy="301755"/>
                  <a:chOff x="1619314" y="4920550"/>
                  <a:chExt cx="500421" cy="301755"/>
                </a:xfrm>
              </p:grpSpPr>
              <p:sp>
                <p:nvSpPr>
                  <p:cNvPr id="116" name="Freeform: Shape 115">
                    <a:extLst>
                      <a:ext uri="{FF2B5EF4-FFF2-40B4-BE49-F238E27FC236}">
                        <a16:creationId xmlns:a16="http://schemas.microsoft.com/office/drawing/2014/main" id="{E853D7E4-8666-475C-9F5D-7CF64E9237F7}"/>
                      </a:ext>
                    </a:extLst>
                  </p:cNvPr>
                  <p:cNvSpPr/>
                  <p:nvPr/>
                </p:nvSpPr>
                <p:spPr>
                  <a:xfrm>
                    <a:off x="1974276" y="4920997"/>
                    <a:ext cx="145459" cy="301308"/>
                  </a:xfrm>
                  <a:custGeom>
                    <a:avLst/>
                    <a:gdLst>
                      <a:gd name="connsiteX0" fmla="*/ 22237 w 145458"/>
                      <a:gd name="connsiteY0" fmla="*/ 300372 h 301307"/>
                      <a:gd name="connsiteX1" fmla="*/ 2089 w 145458"/>
                      <a:gd name="connsiteY1" fmla="*/ 283378 h 301307"/>
                      <a:gd name="connsiteX2" fmla="*/ 111941 w 145458"/>
                      <a:gd name="connsiteY2" fmla="*/ 153201 h 301307"/>
                      <a:gd name="connsiteX3" fmla="*/ 5505 w 145458"/>
                      <a:gd name="connsiteY3" fmla="*/ 18383 h 301307"/>
                      <a:gd name="connsiteX4" fmla="*/ 26092 w 145458"/>
                      <a:gd name="connsiteY4" fmla="*/ 2089 h 301307"/>
                      <a:gd name="connsiteX5" fmla="*/ 145843 w 145458"/>
                      <a:gd name="connsiteY5" fmla="*/ 153727 h 301307"/>
                      <a:gd name="connsiteX6" fmla="*/ 22237 w 145458"/>
                      <a:gd name="connsiteY6" fmla="*/ 300372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22237" y="300372"/>
                        </a:moveTo>
                        <a:lnTo>
                          <a:pt x="2089" y="283378"/>
                        </a:lnTo>
                        <a:lnTo>
                          <a:pt x="111941" y="153201"/>
                        </a:lnTo>
                        <a:lnTo>
                          <a:pt x="5505" y="18383"/>
                        </a:lnTo>
                        <a:lnTo>
                          <a:pt x="26092" y="2089"/>
                        </a:lnTo>
                        <a:lnTo>
                          <a:pt x="145843" y="153727"/>
                        </a:lnTo>
                        <a:lnTo>
                          <a:pt x="22237" y="300372"/>
                        </a:lnTo>
                        <a:close/>
                      </a:path>
                    </a:pathLst>
                  </a:custGeom>
                  <a:solidFill>
                    <a:srgbClr val="0078D4"/>
                  </a:solidFill>
                  <a:ln w="51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17" name="Freeform: Shape 116">
                    <a:extLst>
                      <a:ext uri="{FF2B5EF4-FFF2-40B4-BE49-F238E27FC236}">
                        <a16:creationId xmlns:a16="http://schemas.microsoft.com/office/drawing/2014/main" id="{0DC981EA-C498-4CD2-A767-97346E68A447}"/>
                      </a:ext>
                    </a:extLst>
                  </p:cNvPr>
                  <p:cNvSpPr/>
                  <p:nvPr/>
                </p:nvSpPr>
                <p:spPr>
                  <a:xfrm>
                    <a:off x="1619314" y="4920550"/>
                    <a:ext cx="145459" cy="301308"/>
                  </a:xfrm>
                  <a:custGeom>
                    <a:avLst/>
                    <a:gdLst>
                      <a:gd name="connsiteX0" fmla="*/ 121840 w 145458"/>
                      <a:gd name="connsiteY0" fmla="*/ 300285 h 301307"/>
                      <a:gd name="connsiteX1" fmla="*/ 2089 w 145458"/>
                      <a:gd name="connsiteY1" fmla="*/ 148734 h 301307"/>
                      <a:gd name="connsiteX2" fmla="*/ 125782 w 145458"/>
                      <a:gd name="connsiteY2" fmla="*/ 2089 h 301307"/>
                      <a:gd name="connsiteX3" fmla="*/ 145843 w 145458"/>
                      <a:gd name="connsiteY3" fmla="*/ 18996 h 301307"/>
                      <a:gd name="connsiteX4" fmla="*/ 35991 w 145458"/>
                      <a:gd name="connsiteY4" fmla="*/ 149260 h 301307"/>
                      <a:gd name="connsiteX5" fmla="*/ 142427 w 145458"/>
                      <a:gd name="connsiteY5" fmla="*/ 283991 h 301307"/>
                      <a:gd name="connsiteX6" fmla="*/ 121840 w 145458"/>
                      <a:gd name="connsiteY6" fmla="*/ 300285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121840" y="300285"/>
                        </a:moveTo>
                        <a:lnTo>
                          <a:pt x="2089" y="148734"/>
                        </a:lnTo>
                        <a:lnTo>
                          <a:pt x="125782" y="2089"/>
                        </a:lnTo>
                        <a:lnTo>
                          <a:pt x="145843" y="18996"/>
                        </a:lnTo>
                        <a:lnTo>
                          <a:pt x="35991" y="149260"/>
                        </a:lnTo>
                        <a:lnTo>
                          <a:pt x="142427" y="283991"/>
                        </a:lnTo>
                        <a:lnTo>
                          <a:pt x="121840" y="300285"/>
                        </a:lnTo>
                        <a:close/>
                      </a:path>
                    </a:pathLst>
                  </a:custGeom>
                  <a:solidFill>
                    <a:srgbClr val="0078D4"/>
                  </a:solidFill>
                  <a:ln w="51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18" name="Freeform: Shape 117">
                    <a:extLst>
                      <a:ext uri="{FF2B5EF4-FFF2-40B4-BE49-F238E27FC236}">
                        <a16:creationId xmlns:a16="http://schemas.microsoft.com/office/drawing/2014/main" id="{4CC95700-7939-40E9-B7BD-7440E8324E9E}"/>
                      </a:ext>
                    </a:extLst>
                  </p:cNvPr>
                  <p:cNvSpPr/>
                  <p:nvPr/>
                </p:nvSpPr>
                <p:spPr>
                  <a:xfrm>
                    <a:off x="1823511" y="5026804"/>
                    <a:ext cx="93509" cy="93509"/>
                  </a:xfrm>
                  <a:custGeom>
                    <a:avLst/>
                    <a:gdLst>
                      <a:gd name="connsiteX0" fmla="*/ 48693 w 93509"/>
                      <a:gd name="connsiteY0" fmla="*/ 95297 h 93509"/>
                      <a:gd name="connsiteX1" fmla="*/ 95297 w 93509"/>
                      <a:gd name="connsiteY1" fmla="*/ 48693 h 93509"/>
                      <a:gd name="connsiteX2" fmla="*/ 48693 w 93509"/>
                      <a:gd name="connsiteY2" fmla="*/ 2089 h 93509"/>
                      <a:gd name="connsiteX3" fmla="*/ 2089 w 93509"/>
                      <a:gd name="connsiteY3" fmla="*/ 48693 h 93509"/>
                      <a:gd name="connsiteX4" fmla="*/ 48693 w 93509"/>
                      <a:gd name="connsiteY4" fmla="*/ 95297 h 93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509" h="93509">
                        <a:moveTo>
                          <a:pt x="48693" y="95297"/>
                        </a:moveTo>
                        <a:cubicBezTo>
                          <a:pt x="74432" y="95297"/>
                          <a:pt x="95297" y="74431"/>
                          <a:pt x="95297" y="48693"/>
                        </a:cubicBezTo>
                        <a:cubicBezTo>
                          <a:pt x="95297" y="22954"/>
                          <a:pt x="74432" y="2089"/>
                          <a:pt x="48693" y="2089"/>
                        </a:cubicBezTo>
                        <a:cubicBezTo>
                          <a:pt x="22954" y="2089"/>
                          <a:pt x="2089" y="22954"/>
                          <a:pt x="2089" y="48693"/>
                        </a:cubicBezTo>
                        <a:cubicBezTo>
                          <a:pt x="2089" y="74431"/>
                          <a:pt x="22954" y="95297"/>
                          <a:pt x="48693" y="95297"/>
                        </a:cubicBezTo>
                        <a:close/>
                      </a:path>
                    </a:pathLst>
                  </a:custGeom>
                  <a:solidFill>
                    <a:srgbClr val="50E6FF"/>
                  </a:solidFill>
                  <a:ln w="51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19" name="Freeform: Shape 118">
                    <a:extLst>
                      <a:ext uri="{FF2B5EF4-FFF2-40B4-BE49-F238E27FC236}">
                        <a16:creationId xmlns:a16="http://schemas.microsoft.com/office/drawing/2014/main" id="{1B0DE2A6-4509-4A68-8CA8-57A7FD48982D}"/>
                      </a:ext>
                    </a:extLst>
                  </p:cNvPr>
                  <p:cNvSpPr/>
                  <p:nvPr/>
                </p:nvSpPr>
                <p:spPr>
                  <a:xfrm>
                    <a:off x="1746245" y="4950259"/>
                    <a:ext cx="249358" cy="244163"/>
                  </a:xfrm>
                  <a:custGeom>
                    <a:avLst/>
                    <a:gdLst>
                      <a:gd name="connsiteX0" fmla="*/ 245797 w 249358"/>
                      <a:gd name="connsiteY0" fmla="*/ 108787 h 244163"/>
                      <a:gd name="connsiteX1" fmla="*/ 210581 w 249358"/>
                      <a:gd name="connsiteY1" fmla="*/ 104670 h 244163"/>
                      <a:gd name="connsiteX2" fmla="*/ 209530 w 249358"/>
                      <a:gd name="connsiteY2" fmla="*/ 101079 h 244163"/>
                      <a:gd name="connsiteX3" fmla="*/ 201207 w 249358"/>
                      <a:gd name="connsiteY3" fmla="*/ 81631 h 244163"/>
                      <a:gd name="connsiteX4" fmla="*/ 199280 w 249358"/>
                      <a:gd name="connsiteY4" fmla="*/ 78302 h 244163"/>
                      <a:gd name="connsiteX5" fmla="*/ 218114 w 249358"/>
                      <a:gd name="connsiteY5" fmla="*/ 54562 h 244163"/>
                      <a:gd name="connsiteX6" fmla="*/ 218377 w 249358"/>
                      <a:gd name="connsiteY6" fmla="*/ 48868 h 244163"/>
                      <a:gd name="connsiteX7" fmla="*/ 200156 w 249358"/>
                      <a:gd name="connsiteY7" fmla="*/ 30647 h 244163"/>
                      <a:gd name="connsiteX8" fmla="*/ 194462 w 249358"/>
                      <a:gd name="connsiteY8" fmla="*/ 30909 h 244163"/>
                      <a:gd name="connsiteX9" fmla="*/ 170109 w 249358"/>
                      <a:gd name="connsiteY9" fmla="*/ 50182 h 244163"/>
                      <a:gd name="connsiteX10" fmla="*/ 166868 w 249358"/>
                      <a:gd name="connsiteY10" fmla="*/ 48430 h 244163"/>
                      <a:gd name="connsiteX11" fmla="*/ 147945 w 249358"/>
                      <a:gd name="connsiteY11" fmla="*/ 41159 h 244163"/>
                      <a:gd name="connsiteX12" fmla="*/ 144179 w 249358"/>
                      <a:gd name="connsiteY12" fmla="*/ 40195 h 244163"/>
                      <a:gd name="connsiteX13" fmla="*/ 140237 w 249358"/>
                      <a:gd name="connsiteY13" fmla="*/ 6293 h 244163"/>
                      <a:gd name="connsiteX14" fmla="*/ 136382 w 249358"/>
                      <a:gd name="connsiteY14" fmla="*/ 2089 h 244163"/>
                      <a:gd name="connsiteX15" fmla="*/ 110627 w 249358"/>
                      <a:gd name="connsiteY15" fmla="*/ 2089 h 244163"/>
                      <a:gd name="connsiteX16" fmla="*/ 106773 w 249358"/>
                      <a:gd name="connsiteY16" fmla="*/ 6293 h 244163"/>
                      <a:gd name="connsiteX17" fmla="*/ 102656 w 249358"/>
                      <a:gd name="connsiteY17" fmla="*/ 41422 h 244163"/>
                      <a:gd name="connsiteX18" fmla="*/ 99239 w 249358"/>
                      <a:gd name="connsiteY18" fmla="*/ 42561 h 244163"/>
                      <a:gd name="connsiteX19" fmla="*/ 81544 w 249358"/>
                      <a:gd name="connsiteY19" fmla="*/ 50707 h 244163"/>
                      <a:gd name="connsiteX20" fmla="*/ 78215 w 249358"/>
                      <a:gd name="connsiteY20" fmla="*/ 52722 h 244163"/>
                      <a:gd name="connsiteX21" fmla="*/ 52022 w 249358"/>
                      <a:gd name="connsiteY21" fmla="*/ 32049 h 244163"/>
                      <a:gd name="connsiteX22" fmla="*/ 46328 w 249358"/>
                      <a:gd name="connsiteY22" fmla="*/ 31786 h 244163"/>
                      <a:gd name="connsiteX23" fmla="*/ 28107 w 249358"/>
                      <a:gd name="connsiteY23" fmla="*/ 50006 h 244163"/>
                      <a:gd name="connsiteX24" fmla="*/ 28369 w 249358"/>
                      <a:gd name="connsiteY24" fmla="*/ 55701 h 244163"/>
                      <a:gd name="connsiteX25" fmla="*/ 50007 w 249358"/>
                      <a:gd name="connsiteY25" fmla="*/ 83120 h 244163"/>
                      <a:gd name="connsiteX26" fmla="*/ 48430 w 249358"/>
                      <a:gd name="connsiteY26" fmla="*/ 86361 h 244163"/>
                      <a:gd name="connsiteX27" fmla="*/ 42561 w 249358"/>
                      <a:gd name="connsiteY27" fmla="*/ 101254 h 244163"/>
                      <a:gd name="connsiteX28" fmla="*/ 41510 w 249358"/>
                      <a:gd name="connsiteY28" fmla="*/ 104845 h 244163"/>
                      <a:gd name="connsiteX29" fmla="*/ 6294 w 249358"/>
                      <a:gd name="connsiteY29" fmla="*/ 108963 h 244163"/>
                      <a:gd name="connsiteX30" fmla="*/ 2089 w 249358"/>
                      <a:gd name="connsiteY30" fmla="*/ 112817 h 244163"/>
                      <a:gd name="connsiteX31" fmla="*/ 2089 w 249358"/>
                      <a:gd name="connsiteY31" fmla="*/ 138572 h 244163"/>
                      <a:gd name="connsiteX32" fmla="*/ 6294 w 249358"/>
                      <a:gd name="connsiteY32" fmla="*/ 142426 h 244163"/>
                      <a:gd name="connsiteX33" fmla="*/ 41597 w 249358"/>
                      <a:gd name="connsiteY33" fmla="*/ 146544 h 244163"/>
                      <a:gd name="connsiteX34" fmla="*/ 42648 w 249358"/>
                      <a:gd name="connsiteY34" fmla="*/ 150135 h 244163"/>
                      <a:gd name="connsiteX35" fmla="*/ 48518 w 249358"/>
                      <a:gd name="connsiteY35" fmla="*/ 164765 h 244163"/>
                      <a:gd name="connsiteX36" fmla="*/ 50182 w 249358"/>
                      <a:gd name="connsiteY36" fmla="*/ 168006 h 244163"/>
                      <a:gd name="connsiteX37" fmla="*/ 28369 w 249358"/>
                      <a:gd name="connsiteY37" fmla="*/ 195600 h 244163"/>
                      <a:gd name="connsiteX38" fmla="*/ 28107 w 249358"/>
                      <a:gd name="connsiteY38" fmla="*/ 201295 h 244163"/>
                      <a:gd name="connsiteX39" fmla="*/ 46328 w 249358"/>
                      <a:gd name="connsiteY39" fmla="*/ 219516 h 244163"/>
                      <a:gd name="connsiteX40" fmla="*/ 52022 w 249358"/>
                      <a:gd name="connsiteY40" fmla="*/ 219253 h 244163"/>
                      <a:gd name="connsiteX41" fmla="*/ 78565 w 249358"/>
                      <a:gd name="connsiteY41" fmla="*/ 198229 h 244163"/>
                      <a:gd name="connsiteX42" fmla="*/ 81894 w 249358"/>
                      <a:gd name="connsiteY42" fmla="*/ 200244 h 244163"/>
                      <a:gd name="connsiteX43" fmla="*/ 98888 w 249358"/>
                      <a:gd name="connsiteY43" fmla="*/ 207952 h 244163"/>
                      <a:gd name="connsiteX44" fmla="*/ 102305 w 249358"/>
                      <a:gd name="connsiteY44" fmla="*/ 209091 h 244163"/>
                      <a:gd name="connsiteX45" fmla="*/ 106247 w 249358"/>
                      <a:gd name="connsiteY45" fmla="*/ 242818 h 244163"/>
                      <a:gd name="connsiteX46" fmla="*/ 110102 w 249358"/>
                      <a:gd name="connsiteY46" fmla="*/ 247023 h 244163"/>
                      <a:gd name="connsiteX47" fmla="*/ 135857 w 249358"/>
                      <a:gd name="connsiteY47" fmla="*/ 247023 h 244163"/>
                      <a:gd name="connsiteX48" fmla="*/ 139711 w 249358"/>
                      <a:gd name="connsiteY48" fmla="*/ 242818 h 244163"/>
                      <a:gd name="connsiteX49" fmla="*/ 143478 w 249358"/>
                      <a:gd name="connsiteY49" fmla="*/ 210581 h 244163"/>
                      <a:gd name="connsiteX50" fmla="*/ 147245 w 249358"/>
                      <a:gd name="connsiteY50" fmla="*/ 209617 h 244163"/>
                      <a:gd name="connsiteX51" fmla="*/ 166167 w 249358"/>
                      <a:gd name="connsiteY51" fmla="*/ 202433 h 244163"/>
                      <a:gd name="connsiteX52" fmla="*/ 169408 w 249358"/>
                      <a:gd name="connsiteY52" fmla="*/ 200769 h 244163"/>
                      <a:gd name="connsiteX53" fmla="*/ 193411 w 249358"/>
                      <a:gd name="connsiteY53" fmla="*/ 219779 h 244163"/>
                      <a:gd name="connsiteX54" fmla="*/ 199105 w 249358"/>
                      <a:gd name="connsiteY54" fmla="*/ 220042 h 244163"/>
                      <a:gd name="connsiteX55" fmla="*/ 217326 w 249358"/>
                      <a:gd name="connsiteY55" fmla="*/ 201820 h 244163"/>
                      <a:gd name="connsiteX56" fmla="*/ 217063 w 249358"/>
                      <a:gd name="connsiteY56" fmla="*/ 196126 h 244163"/>
                      <a:gd name="connsiteX57" fmla="*/ 198755 w 249358"/>
                      <a:gd name="connsiteY57" fmla="*/ 172999 h 244163"/>
                      <a:gd name="connsiteX58" fmla="*/ 200769 w 249358"/>
                      <a:gd name="connsiteY58" fmla="*/ 169670 h 244163"/>
                      <a:gd name="connsiteX59" fmla="*/ 209355 w 249358"/>
                      <a:gd name="connsiteY59" fmla="*/ 150135 h 244163"/>
                      <a:gd name="connsiteX60" fmla="*/ 210405 w 249358"/>
                      <a:gd name="connsiteY60" fmla="*/ 146544 h 244163"/>
                      <a:gd name="connsiteX61" fmla="*/ 245797 w 249358"/>
                      <a:gd name="connsiteY61" fmla="*/ 142426 h 244163"/>
                      <a:gd name="connsiteX62" fmla="*/ 250001 w 249358"/>
                      <a:gd name="connsiteY62" fmla="*/ 138572 h 244163"/>
                      <a:gd name="connsiteX63" fmla="*/ 250001 w 249358"/>
                      <a:gd name="connsiteY63" fmla="*/ 112817 h 244163"/>
                      <a:gd name="connsiteX64" fmla="*/ 245797 w 249358"/>
                      <a:gd name="connsiteY64" fmla="*/ 108787 h 244163"/>
                      <a:gd name="connsiteX65" fmla="*/ 125958 w 249358"/>
                      <a:gd name="connsiteY65" fmla="*/ 183161 h 244163"/>
                      <a:gd name="connsiteX66" fmla="*/ 68053 w 249358"/>
                      <a:gd name="connsiteY66" fmla="*/ 125256 h 244163"/>
                      <a:gd name="connsiteX67" fmla="*/ 125958 w 249358"/>
                      <a:gd name="connsiteY67" fmla="*/ 67352 h 244163"/>
                      <a:gd name="connsiteX68" fmla="*/ 183862 w 249358"/>
                      <a:gd name="connsiteY68" fmla="*/ 125256 h 244163"/>
                      <a:gd name="connsiteX69" fmla="*/ 125958 w 249358"/>
                      <a:gd name="connsiteY69" fmla="*/ 183161 h 244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49358" h="244163">
                        <a:moveTo>
                          <a:pt x="245797" y="108787"/>
                        </a:moveTo>
                        <a:lnTo>
                          <a:pt x="210581" y="104670"/>
                        </a:lnTo>
                        <a:lnTo>
                          <a:pt x="209530" y="101079"/>
                        </a:lnTo>
                        <a:cubicBezTo>
                          <a:pt x="207602" y="94333"/>
                          <a:pt x="204799" y="87763"/>
                          <a:pt x="201207" y="81631"/>
                        </a:cubicBezTo>
                        <a:lnTo>
                          <a:pt x="199280" y="78302"/>
                        </a:lnTo>
                        <a:lnTo>
                          <a:pt x="218114" y="54562"/>
                        </a:lnTo>
                        <a:cubicBezTo>
                          <a:pt x="219604" y="52635"/>
                          <a:pt x="219692" y="50182"/>
                          <a:pt x="218377" y="48868"/>
                        </a:cubicBezTo>
                        <a:lnTo>
                          <a:pt x="200156" y="30647"/>
                        </a:lnTo>
                        <a:cubicBezTo>
                          <a:pt x="198755" y="29245"/>
                          <a:pt x="196302" y="29333"/>
                          <a:pt x="194462" y="30909"/>
                        </a:cubicBezTo>
                        <a:lnTo>
                          <a:pt x="170109" y="50182"/>
                        </a:lnTo>
                        <a:lnTo>
                          <a:pt x="166868" y="48430"/>
                        </a:lnTo>
                        <a:cubicBezTo>
                          <a:pt x="161086" y="45364"/>
                          <a:pt x="154691" y="42911"/>
                          <a:pt x="147945" y="41159"/>
                        </a:cubicBezTo>
                        <a:lnTo>
                          <a:pt x="144179" y="40195"/>
                        </a:lnTo>
                        <a:lnTo>
                          <a:pt x="140237" y="6293"/>
                        </a:lnTo>
                        <a:cubicBezTo>
                          <a:pt x="139974" y="3928"/>
                          <a:pt x="138309" y="2089"/>
                          <a:pt x="136382" y="2089"/>
                        </a:cubicBezTo>
                        <a:lnTo>
                          <a:pt x="110627" y="2089"/>
                        </a:lnTo>
                        <a:cubicBezTo>
                          <a:pt x="108700" y="2089"/>
                          <a:pt x="107036" y="3928"/>
                          <a:pt x="106773" y="6293"/>
                        </a:cubicBezTo>
                        <a:lnTo>
                          <a:pt x="102656" y="41422"/>
                        </a:lnTo>
                        <a:lnTo>
                          <a:pt x="99239" y="42561"/>
                        </a:lnTo>
                        <a:cubicBezTo>
                          <a:pt x="93195" y="44488"/>
                          <a:pt x="87238" y="47203"/>
                          <a:pt x="81544" y="50707"/>
                        </a:cubicBezTo>
                        <a:lnTo>
                          <a:pt x="78215" y="52722"/>
                        </a:lnTo>
                        <a:lnTo>
                          <a:pt x="52022" y="32049"/>
                        </a:lnTo>
                        <a:cubicBezTo>
                          <a:pt x="50095" y="30559"/>
                          <a:pt x="47642" y="30471"/>
                          <a:pt x="46328" y="31786"/>
                        </a:cubicBezTo>
                        <a:lnTo>
                          <a:pt x="28107" y="50006"/>
                        </a:lnTo>
                        <a:cubicBezTo>
                          <a:pt x="26705" y="51408"/>
                          <a:pt x="26880" y="53861"/>
                          <a:pt x="28369" y="55701"/>
                        </a:cubicBezTo>
                        <a:lnTo>
                          <a:pt x="50007" y="83120"/>
                        </a:lnTo>
                        <a:lnTo>
                          <a:pt x="48430" y="86361"/>
                        </a:lnTo>
                        <a:cubicBezTo>
                          <a:pt x="45977" y="91180"/>
                          <a:pt x="44050" y="96173"/>
                          <a:pt x="42561" y="101254"/>
                        </a:cubicBezTo>
                        <a:lnTo>
                          <a:pt x="41510" y="104845"/>
                        </a:lnTo>
                        <a:lnTo>
                          <a:pt x="6294" y="108963"/>
                        </a:lnTo>
                        <a:cubicBezTo>
                          <a:pt x="3929" y="109225"/>
                          <a:pt x="2089" y="110890"/>
                          <a:pt x="2089" y="112817"/>
                        </a:cubicBezTo>
                        <a:lnTo>
                          <a:pt x="2089" y="138572"/>
                        </a:lnTo>
                        <a:cubicBezTo>
                          <a:pt x="2089" y="140499"/>
                          <a:pt x="3929" y="142163"/>
                          <a:pt x="6294" y="142426"/>
                        </a:cubicBezTo>
                        <a:lnTo>
                          <a:pt x="41597" y="146544"/>
                        </a:lnTo>
                        <a:lnTo>
                          <a:pt x="42648" y="150135"/>
                        </a:lnTo>
                        <a:cubicBezTo>
                          <a:pt x="44138" y="155041"/>
                          <a:pt x="46065" y="160034"/>
                          <a:pt x="48518" y="164765"/>
                        </a:cubicBezTo>
                        <a:lnTo>
                          <a:pt x="50182" y="168006"/>
                        </a:lnTo>
                        <a:lnTo>
                          <a:pt x="28369" y="195600"/>
                        </a:lnTo>
                        <a:cubicBezTo>
                          <a:pt x="26880" y="197528"/>
                          <a:pt x="26793" y="199981"/>
                          <a:pt x="28107" y="201295"/>
                        </a:cubicBezTo>
                        <a:lnTo>
                          <a:pt x="46328" y="219516"/>
                        </a:lnTo>
                        <a:cubicBezTo>
                          <a:pt x="47730" y="220918"/>
                          <a:pt x="50182" y="220742"/>
                          <a:pt x="52022" y="219253"/>
                        </a:cubicBezTo>
                        <a:lnTo>
                          <a:pt x="78565" y="198229"/>
                        </a:lnTo>
                        <a:lnTo>
                          <a:pt x="81894" y="200244"/>
                        </a:lnTo>
                        <a:cubicBezTo>
                          <a:pt x="87326" y="203485"/>
                          <a:pt x="93107" y="206113"/>
                          <a:pt x="98888" y="207952"/>
                        </a:cubicBezTo>
                        <a:lnTo>
                          <a:pt x="102305" y="209091"/>
                        </a:lnTo>
                        <a:lnTo>
                          <a:pt x="106247" y="242818"/>
                        </a:lnTo>
                        <a:cubicBezTo>
                          <a:pt x="106510" y="245183"/>
                          <a:pt x="108174" y="247023"/>
                          <a:pt x="110102" y="247023"/>
                        </a:cubicBezTo>
                        <a:lnTo>
                          <a:pt x="135857" y="247023"/>
                        </a:lnTo>
                        <a:cubicBezTo>
                          <a:pt x="137784" y="247023"/>
                          <a:pt x="139448" y="245183"/>
                          <a:pt x="139711" y="242818"/>
                        </a:cubicBezTo>
                        <a:lnTo>
                          <a:pt x="143478" y="210581"/>
                        </a:lnTo>
                        <a:lnTo>
                          <a:pt x="147245" y="209617"/>
                        </a:lnTo>
                        <a:cubicBezTo>
                          <a:pt x="153903" y="207952"/>
                          <a:pt x="160298" y="205499"/>
                          <a:pt x="166167" y="202433"/>
                        </a:cubicBezTo>
                        <a:lnTo>
                          <a:pt x="169408" y="200769"/>
                        </a:lnTo>
                        <a:lnTo>
                          <a:pt x="193411" y="219779"/>
                        </a:lnTo>
                        <a:cubicBezTo>
                          <a:pt x="195338" y="221268"/>
                          <a:pt x="197791" y="221355"/>
                          <a:pt x="199105" y="220042"/>
                        </a:cubicBezTo>
                        <a:lnTo>
                          <a:pt x="217326" y="201820"/>
                        </a:lnTo>
                        <a:cubicBezTo>
                          <a:pt x="218728" y="200419"/>
                          <a:pt x="218640" y="197966"/>
                          <a:pt x="217063" y="196126"/>
                        </a:cubicBezTo>
                        <a:lnTo>
                          <a:pt x="198755" y="172999"/>
                        </a:lnTo>
                        <a:lnTo>
                          <a:pt x="200769" y="169670"/>
                        </a:lnTo>
                        <a:cubicBezTo>
                          <a:pt x="204536" y="163363"/>
                          <a:pt x="207427" y="156793"/>
                          <a:pt x="209355" y="150135"/>
                        </a:cubicBezTo>
                        <a:lnTo>
                          <a:pt x="210405" y="146544"/>
                        </a:lnTo>
                        <a:lnTo>
                          <a:pt x="245797" y="142426"/>
                        </a:lnTo>
                        <a:cubicBezTo>
                          <a:pt x="248162" y="142163"/>
                          <a:pt x="250001" y="140499"/>
                          <a:pt x="250001" y="138572"/>
                        </a:cubicBezTo>
                        <a:lnTo>
                          <a:pt x="250001" y="112817"/>
                        </a:lnTo>
                        <a:cubicBezTo>
                          <a:pt x="250001" y="110715"/>
                          <a:pt x="248162" y="109050"/>
                          <a:pt x="245797" y="108787"/>
                        </a:cubicBezTo>
                        <a:close/>
                        <a:moveTo>
                          <a:pt x="125958" y="183161"/>
                        </a:moveTo>
                        <a:cubicBezTo>
                          <a:pt x="93983" y="183161"/>
                          <a:pt x="68053" y="157144"/>
                          <a:pt x="68053" y="125256"/>
                        </a:cubicBezTo>
                        <a:cubicBezTo>
                          <a:pt x="68053" y="93282"/>
                          <a:pt x="94071" y="67352"/>
                          <a:pt x="125958" y="67352"/>
                        </a:cubicBezTo>
                        <a:cubicBezTo>
                          <a:pt x="157844" y="67352"/>
                          <a:pt x="183862" y="93369"/>
                          <a:pt x="183862" y="125256"/>
                        </a:cubicBezTo>
                        <a:cubicBezTo>
                          <a:pt x="183862" y="157144"/>
                          <a:pt x="157844" y="183161"/>
                          <a:pt x="125958" y="183161"/>
                        </a:cubicBezTo>
                        <a:close/>
                      </a:path>
                    </a:pathLst>
                  </a:custGeom>
                  <a:solidFill>
                    <a:srgbClr val="0078D7"/>
                  </a:solidFill>
                  <a:ln w="51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grpSp>
        <p:cxnSp>
          <p:nvCxnSpPr>
            <p:cNvPr id="163" name="Straight Arrow Connector 66">
              <a:extLst>
                <a:ext uri="{FF2B5EF4-FFF2-40B4-BE49-F238E27FC236}">
                  <a16:creationId xmlns:a16="http://schemas.microsoft.com/office/drawing/2014/main" id="{3258208B-D151-4ACF-9494-521F26C7A921}"/>
                </a:ext>
              </a:extLst>
            </p:cNvPr>
            <p:cNvCxnSpPr>
              <a:cxnSpLocks/>
              <a:stCxn id="100" idx="0"/>
            </p:cNvCxnSpPr>
            <p:nvPr/>
          </p:nvCxnSpPr>
          <p:spPr>
            <a:xfrm rot="5400000" flipH="1" flipV="1">
              <a:off x="9769579" y="944925"/>
              <a:ext cx="281246" cy="860276"/>
            </a:xfrm>
            <a:prstGeom prst="bentConnector2">
              <a:avLst/>
            </a:prstGeom>
            <a:ln w="19050">
              <a:solidFill>
                <a:schemeClr val="accent1"/>
              </a:solidFill>
              <a:headEnd type="none"/>
              <a:tailEnd type="arrow" w="lg" len="med"/>
            </a:ln>
          </p:spPr>
          <p:style>
            <a:lnRef idx="1">
              <a:schemeClr val="accent1"/>
            </a:lnRef>
            <a:fillRef idx="0">
              <a:schemeClr val="accent1"/>
            </a:fillRef>
            <a:effectRef idx="0">
              <a:schemeClr val="accent1"/>
            </a:effectRef>
            <a:fontRef idx="minor">
              <a:schemeClr val="tx1"/>
            </a:fontRef>
          </p:style>
        </p:cxnSp>
      </p:grpSp>
      <p:grpSp>
        <p:nvGrpSpPr>
          <p:cNvPr id="2" name="Group 1">
            <a:extLst>
              <a:ext uri="{FF2B5EF4-FFF2-40B4-BE49-F238E27FC236}">
                <a16:creationId xmlns:a16="http://schemas.microsoft.com/office/drawing/2014/main" id="{78276E00-FE31-4C58-A1B7-77A6EE17E7FE}"/>
              </a:ext>
            </a:extLst>
          </p:cNvPr>
          <p:cNvGrpSpPr/>
          <p:nvPr/>
        </p:nvGrpSpPr>
        <p:grpSpPr>
          <a:xfrm>
            <a:off x="818729" y="5126964"/>
            <a:ext cx="4387740" cy="1291299"/>
            <a:chOff x="1074215" y="2331301"/>
            <a:chExt cx="4387740" cy="1291299"/>
          </a:xfrm>
        </p:grpSpPr>
        <p:sp>
          <p:nvSpPr>
            <p:cNvPr id="48" name="TextBox 47">
              <a:extLst>
                <a:ext uri="{FF2B5EF4-FFF2-40B4-BE49-F238E27FC236}">
                  <a16:creationId xmlns:a16="http://schemas.microsoft.com/office/drawing/2014/main" id="{A5C8F78D-A200-48F5-838B-A34693C50734}"/>
                </a:ext>
              </a:extLst>
            </p:cNvPr>
            <p:cNvSpPr txBox="1"/>
            <p:nvPr/>
          </p:nvSpPr>
          <p:spPr>
            <a:xfrm>
              <a:off x="1074215" y="2331301"/>
              <a:ext cx="4387740" cy="523220"/>
            </a:xfrm>
            <a:prstGeom prst="rect">
              <a:avLst/>
            </a:prstGeom>
            <a:noFill/>
          </p:spPr>
          <p:txBody>
            <a:bodyPr wrap="non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0000"/>
                  </a:solidFill>
                  <a:effectLst/>
                  <a:uLnTx/>
                  <a:uFillTx/>
                  <a:latin typeface="Segoe UI Semibold"/>
                  <a:ea typeface="+mn-ea"/>
                  <a:cs typeface="+mn-cs"/>
                </a:rPr>
                <a:t>Post</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4"/>
                  </a:solidFill>
                  <a:effectLst/>
                  <a:uLnTx/>
                  <a:uFillTx/>
                  <a:latin typeface="Segoe UI"/>
                  <a:ea typeface="+mn-ea"/>
                  <a:cs typeface="+mn-cs"/>
                </a:rPr>
                <a:t>http://localhost:3500/v1.0/actors/MyActors/A/method/update</a:t>
              </a:r>
            </a:p>
          </p:txBody>
        </p:sp>
        <p:sp>
          <p:nvSpPr>
            <p:cNvPr id="53" name="Rectangle 52">
              <a:extLst>
                <a:ext uri="{FF2B5EF4-FFF2-40B4-BE49-F238E27FC236}">
                  <a16:creationId xmlns:a16="http://schemas.microsoft.com/office/drawing/2014/main" id="{AE18FDA1-4771-4580-A37E-18E1D808F321}"/>
                </a:ext>
              </a:extLst>
            </p:cNvPr>
            <p:cNvSpPr/>
            <p:nvPr/>
          </p:nvSpPr>
          <p:spPr bwMode="auto">
            <a:xfrm>
              <a:off x="2569786" y="2884373"/>
              <a:ext cx="1396599" cy="738227"/>
            </a:xfrm>
            <a:prstGeom prst="rect">
              <a:avLst/>
            </a:prstGeom>
            <a:solidFill>
              <a:schemeClr val="bg1"/>
            </a:solidFill>
            <a:ln w="7710" cap="flat">
              <a:noFill/>
              <a:prstDash val="solid"/>
              <a:miter/>
            </a:ln>
            <a:effectLst>
              <a:outerShdw blurRad="152400" sx="101000" sy="101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onsolas" panose="020B0609020204030204" pitchFamily="49" charset="0"/>
                  <a:ea typeface="Segoe UI Symbol"/>
                  <a:cs typeface="+mn-cs"/>
                </a:rPr>
                <a:t>{</a:t>
              </a:r>
            </a:p>
            <a:p>
              <a:pPr marL="0" marR="0" lvl="0" indent="0" algn="l" defTabSz="932472" rtl="0" eaLnBrk="1" fontAlgn="base"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onsolas" panose="020B0609020204030204" pitchFamily="49" charset="0"/>
                  <a:ea typeface="Segoe UI Symbol"/>
                  <a:cs typeface="+mn-cs"/>
                </a:rPr>
                <a:t>  "speed":"1"</a:t>
              </a:r>
            </a:p>
            <a:p>
              <a:pPr marL="0" marR="0" lvl="0" indent="0" algn="l" defTabSz="932472" rtl="0" eaLnBrk="1" fontAlgn="base"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onsolas" panose="020B0609020204030204" pitchFamily="49" charset="0"/>
                  <a:ea typeface="Segoe UI Symbol"/>
                  <a:cs typeface="+mn-cs"/>
                </a:rPr>
                <a:t>}</a:t>
              </a:r>
            </a:p>
          </p:txBody>
        </p:sp>
      </p:grpSp>
      <p:sp>
        <p:nvSpPr>
          <p:cNvPr id="62" name="Freeform: Shape 61">
            <a:extLst>
              <a:ext uri="{FF2B5EF4-FFF2-40B4-BE49-F238E27FC236}">
                <a16:creationId xmlns:a16="http://schemas.microsoft.com/office/drawing/2014/main" id="{99795230-B52B-4625-B6AA-2F1CAEB55326}"/>
              </a:ext>
            </a:extLst>
          </p:cNvPr>
          <p:cNvSpPr/>
          <p:nvPr/>
        </p:nvSpPr>
        <p:spPr>
          <a:xfrm>
            <a:off x="584200" y="855663"/>
            <a:ext cx="4424364" cy="332399"/>
          </a:xfrm>
          <a:custGeom>
            <a:avLst/>
            <a:gdLst>
              <a:gd name="connsiteX0" fmla="*/ 0 w 4732020"/>
              <a:gd name="connsiteY0" fmla="*/ 0 h 1164569"/>
              <a:gd name="connsiteX1" fmla="*/ 4732020 w 4732020"/>
              <a:gd name="connsiteY1" fmla="*/ 0 h 1164569"/>
              <a:gd name="connsiteX2" fmla="*/ 4732020 w 4732020"/>
              <a:gd name="connsiteY2" fmla="*/ 1164569 h 1164569"/>
              <a:gd name="connsiteX3" fmla="*/ 0 w 4732020"/>
              <a:gd name="connsiteY3" fmla="*/ 1164569 h 1164569"/>
              <a:gd name="connsiteX4" fmla="*/ 0 w 4732020"/>
              <a:gd name="connsiteY4" fmla="*/ 0 h 1164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2020" h="1164569">
                <a:moveTo>
                  <a:pt x="0" y="0"/>
                </a:moveTo>
                <a:lnTo>
                  <a:pt x="4732020" y="0"/>
                </a:lnTo>
                <a:lnTo>
                  <a:pt x="4732020" y="1164569"/>
                </a:lnTo>
                <a:lnTo>
                  <a:pt x="0" y="116456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spAutoFit/>
          </a:bodyPr>
          <a:lstStyle/>
          <a:p>
            <a:pPr marL="0" marR="0" lvl="0" indent="0" algn="l" defTabSz="1422400" rtl="0" eaLnBrk="1" fontAlgn="auto" latinLnBrk="0" hangingPunct="1">
              <a:lnSpc>
                <a:spcPct val="90000"/>
              </a:lnSpc>
              <a:spcBef>
                <a:spcPct val="0"/>
              </a:spcBef>
              <a:spcAft>
                <a:spcPts val="600"/>
              </a:spcAft>
              <a:buClrTx/>
              <a:buSzTx/>
              <a:buFontTx/>
              <a:buNone/>
              <a:tabLst/>
              <a:defRPr/>
            </a:pPr>
            <a:r>
              <a:rPr kumimoji="0" lang="en-US" sz="2400" b="0" i="0" u="none" strike="noStrike" kern="1200" cap="none" spc="0" normalizeH="0" baseline="0" noProof="0">
                <a:ln>
                  <a:noFill/>
                </a:ln>
                <a:solidFill>
                  <a:srgbClr val="0078D4"/>
                </a:solidFill>
                <a:effectLst/>
                <a:uLnTx/>
                <a:uFillTx/>
                <a:latin typeface="Segoe UI Semibold"/>
                <a:ea typeface="+mn-ea"/>
                <a:cs typeface="+mn-cs"/>
              </a:rPr>
              <a:t>Actors</a:t>
            </a:r>
          </a:p>
        </p:txBody>
      </p:sp>
      <p:sp>
        <p:nvSpPr>
          <p:cNvPr id="63" name="Freeform: Shape 62">
            <a:extLst>
              <a:ext uri="{FF2B5EF4-FFF2-40B4-BE49-F238E27FC236}">
                <a16:creationId xmlns:a16="http://schemas.microsoft.com/office/drawing/2014/main" id="{ECF6C4CB-2172-47C6-8218-D44BB7112A9A}"/>
              </a:ext>
            </a:extLst>
          </p:cNvPr>
          <p:cNvSpPr/>
          <p:nvPr/>
        </p:nvSpPr>
        <p:spPr>
          <a:xfrm>
            <a:off x="584200" y="585788"/>
            <a:ext cx="2828926" cy="221599"/>
          </a:xfrm>
          <a:custGeom>
            <a:avLst/>
            <a:gdLst>
              <a:gd name="connsiteX0" fmla="*/ 0 w 4732020"/>
              <a:gd name="connsiteY0" fmla="*/ 0 h 1164569"/>
              <a:gd name="connsiteX1" fmla="*/ 4732020 w 4732020"/>
              <a:gd name="connsiteY1" fmla="*/ 0 h 1164569"/>
              <a:gd name="connsiteX2" fmla="*/ 4732020 w 4732020"/>
              <a:gd name="connsiteY2" fmla="*/ 1164569 h 1164569"/>
              <a:gd name="connsiteX3" fmla="*/ 0 w 4732020"/>
              <a:gd name="connsiteY3" fmla="*/ 1164569 h 1164569"/>
              <a:gd name="connsiteX4" fmla="*/ 0 w 4732020"/>
              <a:gd name="connsiteY4" fmla="*/ 0 h 1164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2020" h="1164569">
                <a:moveTo>
                  <a:pt x="0" y="0"/>
                </a:moveTo>
                <a:lnTo>
                  <a:pt x="4732020" y="0"/>
                </a:lnTo>
                <a:lnTo>
                  <a:pt x="4732020" y="1164569"/>
                </a:lnTo>
                <a:lnTo>
                  <a:pt x="0" y="116456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spAutoFit/>
          </a:bodyPr>
          <a:lstStyle/>
          <a:p>
            <a:pPr marL="0" marR="0" lvl="0" indent="0" algn="l" defTabSz="1422400" rtl="0" eaLnBrk="1" fontAlgn="auto" latinLnBrk="0" hangingPunct="1">
              <a:lnSpc>
                <a:spcPct val="90000"/>
              </a:lnSpc>
              <a:spcBef>
                <a:spcPct val="0"/>
              </a:spcBef>
              <a:spcAft>
                <a:spcPts val="60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Microservice building blocks</a:t>
            </a:r>
          </a:p>
        </p:txBody>
      </p:sp>
      <p:grpSp>
        <p:nvGrpSpPr>
          <p:cNvPr id="72" name="Group 71">
            <a:extLst>
              <a:ext uri="{FF2B5EF4-FFF2-40B4-BE49-F238E27FC236}">
                <a16:creationId xmlns:a16="http://schemas.microsoft.com/office/drawing/2014/main" id="{69B39B1B-9B4A-4DD4-AD51-D5B649FA0363}"/>
              </a:ext>
            </a:extLst>
          </p:cNvPr>
          <p:cNvGrpSpPr/>
          <p:nvPr/>
        </p:nvGrpSpPr>
        <p:grpSpPr>
          <a:xfrm>
            <a:off x="584200" y="3331603"/>
            <a:ext cx="1737360" cy="1737360"/>
            <a:chOff x="1486507" y="2197346"/>
            <a:chExt cx="1737360" cy="1737360"/>
          </a:xfrm>
        </p:grpSpPr>
        <p:sp>
          <p:nvSpPr>
            <p:cNvPr id="73" name="Rounded Rectangle 5">
              <a:extLst>
                <a:ext uri="{FF2B5EF4-FFF2-40B4-BE49-F238E27FC236}">
                  <a16:creationId xmlns:a16="http://schemas.microsoft.com/office/drawing/2014/main" id="{76C43FCA-C78D-4D27-872D-D93CF98CF536}"/>
                </a:ext>
              </a:extLst>
            </p:cNvPr>
            <p:cNvSpPr/>
            <p:nvPr/>
          </p:nvSpPr>
          <p:spPr bwMode="auto">
            <a:xfrm>
              <a:off x="1486507" y="2197346"/>
              <a:ext cx="1737360" cy="1737360"/>
            </a:xfrm>
            <a:prstGeom prst="rect">
              <a:avLst/>
            </a:prstGeom>
            <a:solidFill>
              <a:schemeClr val="accent6">
                <a:lumMod val="20000"/>
                <a:lumOff val="80000"/>
              </a:schemeClr>
            </a:solidFill>
            <a:ln>
              <a:noFill/>
            </a:ln>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457200"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App</a:t>
              </a:r>
            </a:p>
          </p:txBody>
        </p:sp>
        <p:grpSp>
          <p:nvGrpSpPr>
            <p:cNvPr id="74" name="app development" descr="application development">
              <a:extLst>
                <a:ext uri="{FF2B5EF4-FFF2-40B4-BE49-F238E27FC236}">
                  <a16:creationId xmlns:a16="http://schemas.microsoft.com/office/drawing/2014/main" id="{A0F6425E-E0CA-40CD-A2A6-BA209624F8BC}"/>
                </a:ext>
              </a:extLst>
            </p:cNvPr>
            <p:cNvGrpSpPr/>
            <p:nvPr/>
          </p:nvGrpSpPr>
          <p:grpSpPr>
            <a:xfrm>
              <a:off x="2101544" y="2754418"/>
              <a:ext cx="500421" cy="301755"/>
              <a:chOff x="1619314" y="4920550"/>
              <a:chExt cx="500421" cy="301755"/>
            </a:xfrm>
          </p:grpSpPr>
          <p:sp>
            <p:nvSpPr>
              <p:cNvPr id="75" name="Freeform: Shape 74">
                <a:extLst>
                  <a:ext uri="{FF2B5EF4-FFF2-40B4-BE49-F238E27FC236}">
                    <a16:creationId xmlns:a16="http://schemas.microsoft.com/office/drawing/2014/main" id="{2FD1DCB8-709F-46A9-A3F3-F4F8F687824D}"/>
                  </a:ext>
                </a:extLst>
              </p:cNvPr>
              <p:cNvSpPr/>
              <p:nvPr/>
            </p:nvSpPr>
            <p:spPr>
              <a:xfrm>
                <a:off x="1974276" y="4920997"/>
                <a:ext cx="145459" cy="301308"/>
              </a:xfrm>
              <a:custGeom>
                <a:avLst/>
                <a:gdLst>
                  <a:gd name="connsiteX0" fmla="*/ 22237 w 145458"/>
                  <a:gd name="connsiteY0" fmla="*/ 300372 h 301307"/>
                  <a:gd name="connsiteX1" fmla="*/ 2089 w 145458"/>
                  <a:gd name="connsiteY1" fmla="*/ 283378 h 301307"/>
                  <a:gd name="connsiteX2" fmla="*/ 111941 w 145458"/>
                  <a:gd name="connsiteY2" fmla="*/ 153201 h 301307"/>
                  <a:gd name="connsiteX3" fmla="*/ 5505 w 145458"/>
                  <a:gd name="connsiteY3" fmla="*/ 18383 h 301307"/>
                  <a:gd name="connsiteX4" fmla="*/ 26092 w 145458"/>
                  <a:gd name="connsiteY4" fmla="*/ 2089 h 301307"/>
                  <a:gd name="connsiteX5" fmla="*/ 145843 w 145458"/>
                  <a:gd name="connsiteY5" fmla="*/ 153727 h 301307"/>
                  <a:gd name="connsiteX6" fmla="*/ 22237 w 145458"/>
                  <a:gd name="connsiteY6" fmla="*/ 300372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22237" y="300372"/>
                    </a:moveTo>
                    <a:lnTo>
                      <a:pt x="2089" y="283378"/>
                    </a:lnTo>
                    <a:lnTo>
                      <a:pt x="111941" y="153201"/>
                    </a:lnTo>
                    <a:lnTo>
                      <a:pt x="5505" y="18383"/>
                    </a:lnTo>
                    <a:lnTo>
                      <a:pt x="26092" y="2089"/>
                    </a:lnTo>
                    <a:lnTo>
                      <a:pt x="145843" y="153727"/>
                    </a:lnTo>
                    <a:lnTo>
                      <a:pt x="22237" y="300372"/>
                    </a:lnTo>
                    <a:close/>
                  </a:path>
                </a:pathLst>
              </a:custGeom>
              <a:solidFill>
                <a:srgbClr val="0078D4"/>
              </a:solidFill>
              <a:ln w="51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76" name="Freeform: Shape 75">
                <a:extLst>
                  <a:ext uri="{FF2B5EF4-FFF2-40B4-BE49-F238E27FC236}">
                    <a16:creationId xmlns:a16="http://schemas.microsoft.com/office/drawing/2014/main" id="{0AC0886B-1DBF-41FA-BDCA-7AF1767E43EA}"/>
                  </a:ext>
                </a:extLst>
              </p:cNvPr>
              <p:cNvSpPr/>
              <p:nvPr/>
            </p:nvSpPr>
            <p:spPr>
              <a:xfrm>
                <a:off x="1619314" y="4920550"/>
                <a:ext cx="145459" cy="301308"/>
              </a:xfrm>
              <a:custGeom>
                <a:avLst/>
                <a:gdLst>
                  <a:gd name="connsiteX0" fmla="*/ 121840 w 145458"/>
                  <a:gd name="connsiteY0" fmla="*/ 300285 h 301307"/>
                  <a:gd name="connsiteX1" fmla="*/ 2089 w 145458"/>
                  <a:gd name="connsiteY1" fmla="*/ 148734 h 301307"/>
                  <a:gd name="connsiteX2" fmla="*/ 125782 w 145458"/>
                  <a:gd name="connsiteY2" fmla="*/ 2089 h 301307"/>
                  <a:gd name="connsiteX3" fmla="*/ 145843 w 145458"/>
                  <a:gd name="connsiteY3" fmla="*/ 18996 h 301307"/>
                  <a:gd name="connsiteX4" fmla="*/ 35991 w 145458"/>
                  <a:gd name="connsiteY4" fmla="*/ 149260 h 301307"/>
                  <a:gd name="connsiteX5" fmla="*/ 142427 w 145458"/>
                  <a:gd name="connsiteY5" fmla="*/ 283991 h 301307"/>
                  <a:gd name="connsiteX6" fmla="*/ 121840 w 145458"/>
                  <a:gd name="connsiteY6" fmla="*/ 300285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121840" y="300285"/>
                    </a:moveTo>
                    <a:lnTo>
                      <a:pt x="2089" y="148734"/>
                    </a:lnTo>
                    <a:lnTo>
                      <a:pt x="125782" y="2089"/>
                    </a:lnTo>
                    <a:lnTo>
                      <a:pt x="145843" y="18996"/>
                    </a:lnTo>
                    <a:lnTo>
                      <a:pt x="35991" y="149260"/>
                    </a:lnTo>
                    <a:lnTo>
                      <a:pt x="142427" y="283991"/>
                    </a:lnTo>
                    <a:lnTo>
                      <a:pt x="121840" y="300285"/>
                    </a:lnTo>
                    <a:close/>
                  </a:path>
                </a:pathLst>
              </a:custGeom>
              <a:solidFill>
                <a:srgbClr val="0078D4"/>
              </a:solidFill>
              <a:ln w="51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77" name="Freeform: Shape 76">
                <a:extLst>
                  <a:ext uri="{FF2B5EF4-FFF2-40B4-BE49-F238E27FC236}">
                    <a16:creationId xmlns:a16="http://schemas.microsoft.com/office/drawing/2014/main" id="{7C80E6BE-6013-4186-A8A2-98333DDBB815}"/>
                  </a:ext>
                </a:extLst>
              </p:cNvPr>
              <p:cNvSpPr/>
              <p:nvPr/>
            </p:nvSpPr>
            <p:spPr>
              <a:xfrm>
                <a:off x="1823511" y="5026804"/>
                <a:ext cx="93509" cy="93509"/>
              </a:xfrm>
              <a:custGeom>
                <a:avLst/>
                <a:gdLst>
                  <a:gd name="connsiteX0" fmla="*/ 48693 w 93509"/>
                  <a:gd name="connsiteY0" fmla="*/ 95297 h 93509"/>
                  <a:gd name="connsiteX1" fmla="*/ 95297 w 93509"/>
                  <a:gd name="connsiteY1" fmla="*/ 48693 h 93509"/>
                  <a:gd name="connsiteX2" fmla="*/ 48693 w 93509"/>
                  <a:gd name="connsiteY2" fmla="*/ 2089 h 93509"/>
                  <a:gd name="connsiteX3" fmla="*/ 2089 w 93509"/>
                  <a:gd name="connsiteY3" fmla="*/ 48693 h 93509"/>
                  <a:gd name="connsiteX4" fmla="*/ 48693 w 93509"/>
                  <a:gd name="connsiteY4" fmla="*/ 95297 h 93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509" h="93509">
                    <a:moveTo>
                      <a:pt x="48693" y="95297"/>
                    </a:moveTo>
                    <a:cubicBezTo>
                      <a:pt x="74432" y="95297"/>
                      <a:pt x="95297" y="74431"/>
                      <a:pt x="95297" y="48693"/>
                    </a:cubicBezTo>
                    <a:cubicBezTo>
                      <a:pt x="95297" y="22954"/>
                      <a:pt x="74432" y="2089"/>
                      <a:pt x="48693" y="2089"/>
                    </a:cubicBezTo>
                    <a:cubicBezTo>
                      <a:pt x="22954" y="2089"/>
                      <a:pt x="2089" y="22954"/>
                      <a:pt x="2089" y="48693"/>
                    </a:cubicBezTo>
                    <a:cubicBezTo>
                      <a:pt x="2089" y="74431"/>
                      <a:pt x="22954" y="95297"/>
                      <a:pt x="48693" y="95297"/>
                    </a:cubicBezTo>
                    <a:close/>
                  </a:path>
                </a:pathLst>
              </a:custGeom>
              <a:solidFill>
                <a:srgbClr val="50E6FF"/>
              </a:solidFill>
              <a:ln w="51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78" name="Freeform: Shape 77">
                <a:extLst>
                  <a:ext uri="{FF2B5EF4-FFF2-40B4-BE49-F238E27FC236}">
                    <a16:creationId xmlns:a16="http://schemas.microsoft.com/office/drawing/2014/main" id="{863CA3E1-DE3D-4869-B0E3-A7BF1A73F9F1}"/>
                  </a:ext>
                </a:extLst>
              </p:cNvPr>
              <p:cNvSpPr/>
              <p:nvPr/>
            </p:nvSpPr>
            <p:spPr>
              <a:xfrm>
                <a:off x="1746245" y="4950259"/>
                <a:ext cx="249358" cy="244163"/>
              </a:xfrm>
              <a:custGeom>
                <a:avLst/>
                <a:gdLst>
                  <a:gd name="connsiteX0" fmla="*/ 245797 w 249358"/>
                  <a:gd name="connsiteY0" fmla="*/ 108787 h 244163"/>
                  <a:gd name="connsiteX1" fmla="*/ 210581 w 249358"/>
                  <a:gd name="connsiteY1" fmla="*/ 104670 h 244163"/>
                  <a:gd name="connsiteX2" fmla="*/ 209530 w 249358"/>
                  <a:gd name="connsiteY2" fmla="*/ 101079 h 244163"/>
                  <a:gd name="connsiteX3" fmla="*/ 201207 w 249358"/>
                  <a:gd name="connsiteY3" fmla="*/ 81631 h 244163"/>
                  <a:gd name="connsiteX4" fmla="*/ 199280 w 249358"/>
                  <a:gd name="connsiteY4" fmla="*/ 78302 h 244163"/>
                  <a:gd name="connsiteX5" fmla="*/ 218114 w 249358"/>
                  <a:gd name="connsiteY5" fmla="*/ 54562 h 244163"/>
                  <a:gd name="connsiteX6" fmla="*/ 218377 w 249358"/>
                  <a:gd name="connsiteY6" fmla="*/ 48868 h 244163"/>
                  <a:gd name="connsiteX7" fmla="*/ 200156 w 249358"/>
                  <a:gd name="connsiteY7" fmla="*/ 30647 h 244163"/>
                  <a:gd name="connsiteX8" fmla="*/ 194462 w 249358"/>
                  <a:gd name="connsiteY8" fmla="*/ 30909 h 244163"/>
                  <a:gd name="connsiteX9" fmla="*/ 170109 w 249358"/>
                  <a:gd name="connsiteY9" fmla="*/ 50182 h 244163"/>
                  <a:gd name="connsiteX10" fmla="*/ 166868 w 249358"/>
                  <a:gd name="connsiteY10" fmla="*/ 48430 h 244163"/>
                  <a:gd name="connsiteX11" fmla="*/ 147945 w 249358"/>
                  <a:gd name="connsiteY11" fmla="*/ 41159 h 244163"/>
                  <a:gd name="connsiteX12" fmla="*/ 144179 w 249358"/>
                  <a:gd name="connsiteY12" fmla="*/ 40195 h 244163"/>
                  <a:gd name="connsiteX13" fmla="*/ 140237 w 249358"/>
                  <a:gd name="connsiteY13" fmla="*/ 6293 h 244163"/>
                  <a:gd name="connsiteX14" fmla="*/ 136382 w 249358"/>
                  <a:gd name="connsiteY14" fmla="*/ 2089 h 244163"/>
                  <a:gd name="connsiteX15" fmla="*/ 110627 w 249358"/>
                  <a:gd name="connsiteY15" fmla="*/ 2089 h 244163"/>
                  <a:gd name="connsiteX16" fmla="*/ 106773 w 249358"/>
                  <a:gd name="connsiteY16" fmla="*/ 6293 h 244163"/>
                  <a:gd name="connsiteX17" fmla="*/ 102656 w 249358"/>
                  <a:gd name="connsiteY17" fmla="*/ 41422 h 244163"/>
                  <a:gd name="connsiteX18" fmla="*/ 99239 w 249358"/>
                  <a:gd name="connsiteY18" fmla="*/ 42561 h 244163"/>
                  <a:gd name="connsiteX19" fmla="*/ 81544 w 249358"/>
                  <a:gd name="connsiteY19" fmla="*/ 50707 h 244163"/>
                  <a:gd name="connsiteX20" fmla="*/ 78215 w 249358"/>
                  <a:gd name="connsiteY20" fmla="*/ 52722 h 244163"/>
                  <a:gd name="connsiteX21" fmla="*/ 52022 w 249358"/>
                  <a:gd name="connsiteY21" fmla="*/ 32049 h 244163"/>
                  <a:gd name="connsiteX22" fmla="*/ 46328 w 249358"/>
                  <a:gd name="connsiteY22" fmla="*/ 31786 h 244163"/>
                  <a:gd name="connsiteX23" fmla="*/ 28107 w 249358"/>
                  <a:gd name="connsiteY23" fmla="*/ 50006 h 244163"/>
                  <a:gd name="connsiteX24" fmla="*/ 28369 w 249358"/>
                  <a:gd name="connsiteY24" fmla="*/ 55701 h 244163"/>
                  <a:gd name="connsiteX25" fmla="*/ 50007 w 249358"/>
                  <a:gd name="connsiteY25" fmla="*/ 83120 h 244163"/>
                  <a:gd name="connsiteX26" fmla="*/ 48430 w 249358"/>
                  <a:gd name="connsiteY26" fmla="*/ 86361 h 244163"/>
                  <a:gd name="connsiteX27" fmla="*/ 42561 w 249358"/>
                  <a:gd name="connsiteY27" fmla="*/ 101254 h 244163"/>
                  <a:gd name="connsiteX28" fmla="*/ 41510 w 249358"/>
                  <a:gd name="connsiteY28" fmla="*/ 104845 h 244163"/>
                  <a:gd name="connsiteX29" fmla="*/ 6294 w 249358"/>
                  <a:gd name="connsiteY29" fmla="*/ 108963 h 244163"/>
                  <a:gd name="connsiteX30" fmla="*/ 2089 w 249358"/>
                  <a:gd name="connsiteY30" fmla="*/ 112817 h 244163"/>
                  <a:gd name="connsiteX31" fmla="*/ 2089 w 249358"/>
                  <a:gd name="connsiteY31" fmla="*/ 138572 h 244163"/>
                  <a:gd name="connsiteX32" fmla="*/ 6294 w 249358"/>
                  <a:gd name="connsiteY32" fmla="*/ 142426 h 244163"/>
                  <a:gd name="connsiteX33" fmla="*/ 41597 w 249358"/>
                  <a:gd name="connsiteY33" fmla="*/ 146544 h 244163"/>
                  <a:gd name="connsiteX34" fmla="*/ 42648 w 249358"/>
                  <a:gd name="connsiteY34" fmla="*/ 150135 h 244163"/>
                  <a:gd name="connsiteX35" fmla="*/ 48518 w 249358"/>
                  <a:gd name="connsiteY35" fmla="*/ 164765 h 244163"/>
                  <a:gd name="connsiteX36" fmla="*/ 50182 w 249358"/>
                  <a:gd name="connsiteY36" fmla="*/ 168006 h 244163"/>
                  <a:gd name="connsiteX37" fmla="*/ 28369 w 249358"/>
                  <a:gd name="connsiteY37" fmla="*/ 195600 h 244163"/>
                  <a:gd name="connsiteX38" fmla="*/ 28107 w 249358"/>
                  <a:gd name="connsiteY38" fmla="*/ 201295 h 244163"/>
                  <a:gd name="connsiteX39" fmla="*/ 46328 w 249358"/>
                  <a:gd name="connsiteY39" fmla="*/ 219516 h 244163"/>
                  <a:gd name="connsiteX40" fmla="*/ 52022 w 249358"/>
                  <a:gd name="connsiteY40" fmla="*/ 219253 h 244163"/>
                  <a:gd name="connsiteX41" fmla="*/ 78565 w 249358"/>
                  <a:gd name="connsiteY41" fmla="*/ 198229 h 244163"/>
                  <a:gd name="connsiteX42" fmla="*/ 81894 w 249358"/>
                  <a:gd name="connsiteY42" fmla="*/ 200244 h 244163"/>
                  <a:gd name="connsiteX43" fmla="*/ 98888 w 249358"/>
                  <a:gd name="connsiteY43" fmla="*/ 207952 h 244163"/>
                  <a:gd name="connsiteX44" fmla="*/ 102305 w 249358"/>
                  <a:gd name="connsiteY44" fmla="*/ 209091 h 244163"/>
                  <a:gd name="connsiteX45" fmla="*/ 106247 w 249358"/>
                  <a:gd name="connsiteY45" fmla="*/ 242818 h 244163"/>
                  <a:gd name="connsiteX46" fmla="*/ 110102 w 249358"/>
                  <a:gd name="connsiteY46" fmla="*/ 247023 h 244163"/>
                  <a:gd name="connsiteX47" fmla="*/ 135857 w 249358"/>
                  <a:gd name="connsiteY47" fmla="*/ 247023 h 244163"/>
                  <a:gd name="connsiteX48" fmla="*/ 139711 w 249358"/>
                  <a:gd name="connsiteY48" fmla="*/ 242818 h 244163"/>
                  <a:gd name="connsiteX49" fmla="*/ 143478 w 249358"/>
                  <a:gd name="connsiteY49" fmla="*/ 210581 h 244163"/>
                  <a:gd name="connsiteX50" fmla="*/ 147245 w 249358"/>
                  <a:gd name="connsiteY50" fmla="*/ 209617 h 244163"/>
                  <a:gd name="connsiteX51" fmla="*/ 166167 w 249358"/>
                  <a:gd name="connsiteY51" fmla="*/ 202433 h 244163"/>
                  <a:gd name="connsiteX52" fmla="*/ 169408 w 249358"/>
                  <a:gd name="connsiteY52" fmla="*/ 200769 h 244163"/>
                  <a:gd name="connsiteX53" fmla="*/ 193411 w 249358"/>
                  <a:gd name="connsiteY53" fmla="*/ 219779 h 244163"/>
                  <a:gd name="connsiteX54" fmla="*/ 199105 w 249358"/>
                  <a:gd name="connsiteY54" fmla="*/ 220042 h 244163"/>
                  <a:gd name="connsiteX55" fmla="*/ 217326 w 249358"/>
                  <a:gd name="connsiteY55" fmla="*/ 201820 h 244163"/>
                  <a:gd name="connsiteX56" fmla="*/ 217063 w 249358"/>
                  <a:gd name="connsiteY56" fmla="*/ 196126 h 244163"/>
                  <a:gd name="connsiteX57" fmla="*/ 198755 w 249358"/>
                  <a:gd name="connsiteY57" fmla="*/ 172999 h 244163"/>
                  <a:gd name="connsiteX58" fmla="*/ 200769 w 249358"/>
                  <a:gd name="connsiteY58" fmla="*/ 169670 h 244163"/>
                  <a:gd name="connsiteX59" fmla="*/ 209355 w 249358"/>
                  <a:gd name="connsiteY59" fmla="*/ 150135 h 244163"/>
                  <a:gd name="connsiteX60" fmla="*/ 210405 w 249358"/>
                  <a:gd name="connsiteY60" fmla="*/ 146544 h 244163"/>
                  <a:gd name="connsiteX61" fmla="*/ 245797 w 249358"/>
                  <a:gd name="connsiteY61" fmla="*/ 142426 h 244163"/>
                  <a:gd name="connsiteX62" fmla="*/ 250001 w 249358"/>
                  <a:gd name="connsiteY62" fmla="*/ 138572 h 244163"/>
                  <a:gd name="connsiteX63" fmla="*/ 250001 w 249358"/>
                  <a:gd name="connsiteY63" fmla="*/ 112817 h 244163"/>
                  <a:gd name="connsiteX64" fmla="*/ 245797 w 249358"/>
                  <a:gd name="connsiteY64" fmla="*/ 108787 h 244163"/>
                  <a:gd name="connsiteX65" fmla="*/ 125958 w 249358"/>
                  <a:gd name="connsiteY65" fmla="*/ 183161 h 244163"/>
                  <a:gd name="connsiteX66" fmla="*/ 68053 w 249358"/>
                  <a:gd name="connsiteY66" fmla="*/ 125256 h 244163"/>
                  <a:gd name="connsiteX67" fmla="*/ 125958 w 249358"/>
                  <a:gd name="connsiteY67" fmla="*/ 67352 h 244163"/>
                  <a:gd name="connsiteX68" fmla="*/ 183862 w 249358"/>
                  <a:gd name="connsiteY68" fmla="*/ 125256 h 244163"/>
                  <a:gd name="connsiteX69" fmla="*/ 125958 w 249358"/>
                  <a:gd name="connsiteY69" fmla="*/ 183161 h 244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49358" h="244163">
                    <a:moveTo>
                      <a:pt x="245797" y="108787"/>
                    </a:moveTo>
                    <a:lnTo>
                      <a:pt x="210581" y="104670"/>
                    </a:lnTo>
                    <a:lnTo>
                      <a:pt x="209530" y="101079"/>
                    </a:lnTo>
                    <a:cubicBezTo>
                      <a:pt x="207602" y="94333"/>
                      <a:pt x="204799" y="87763"/>
                      <a:pt x="201207" y="81631"/>
                    </a:cubicBezTo>
                    <a:lnTo>
                      <a:pt x="199280" y="78302"/>
                    </a:lnTo>
                    <a:lnTo>
                      <a:pt x="218114" y="54562"/>
                    </a:lnTo>
                    <a:cubicBezTo>
                      <a:pt x="219604" y="52635"/>
                      <a:pt x="219692" y="50182"/>
                      <a:pt x="218377" y="48868"/>
                    </a:cubicBezTo>
                    <a:lnTo>
                      <a:pt x="200156" y="30647"/>
                    </a:lnTo>
                    <a:cubicBezTo>
                      <a:pt x="198755" y="29245"/>
                      <a:pt x="196302" y="29333"/>
                      <a:pt x="194462" y="30909"/>
                    </a:cubicBezTo>
                    <a:lnTo>
                      <a:pt x="170109" y="50182"/>
                    </a:lnTo>
                    <a:lnTo>
                      <a:pt x="166868" y="48430"/>
                    </a:lnTo>
                    <a:cubicBezTo>
                      <a:pt x="161086" y="45364"/>
                      <a:pt x="154691" y="42911"/>
                      <a:pt x="147945" y="41159"/>
                    </a:cubicBezTo>
                    <a:lnTo>
                      <a:pt x="144179" y="40195"/>
                    </a:lnTo>
                    <a:lnTo>
                      <a:pt x="140237" y="6293"/>
                    </a:lnTo>
                    <a:cubicBezTo>
                      <a:pt x="139974" y="3928"/>
                      <a:pt x="138309" y="2089"/>
                      <a:pt x="136382" y="2089"/>
                    </a:cubicBezTo>
                    <a:lnTo>
                      <a:pt x="110627" y="2089"/>
                    </a:lnTo>
                    <a:cubicBezTo>
                      <a:pt x="108700" y="2089"/>
                      <a:pt x="107036" y="3928"/>
                      <a:pt x="106773" y="6293"/>
                    </a:cubicBezTo>
                    <a:lnTo>
                      <a:pt x="102656" y="41422"/>
                    </a:lnTo>
                    <a:lnTo>
                      <a:pt x="99239" y="42561"/>
                    </a:lnTo>
                    <a:cubicBezTo>
                      <a:pt x="93195" y="44488"/>
                      <a:pt x="87238" y="47203"/>
                      <a:pt x="81544" y="50707"/>
                    </a:cubicBezTo>
                    <a:lnTo>
                      <a:pt x="78215" y="52722"/>
                    </a:lnTo>
                    <a:lnTo>
                      <a:pt x="52022" y="32049"/>
                    </a:lnTo>
                    <a:cubicBezTo>
                      <a:pt x="50095" y="30559"/>
                      <a:pt x="47642" y="30471"/>
                      <a:pt x="46328" y="31786"/>
                    </a:cubicBezTo>
                    <a:lnTo>
                      <a:pt x="28107" y="50006"/>
                    </a:lnTo>
                    <a:cubicBezTo>
                      <a:pt x="26705" y="51408"/>
                      <a:pt x="26880" y="53861"/>
                      <a:pt x="28369" y="55701"/>
                    </a:cubicBezTo>
                    <a:lnTo>
                      <a:pt x="50007" y="83120"/>
                    </a:lnTo>
                    <a:lnTo>
                      <a:pt x="48430" y="86361"/>
                    </a:lnTo>
                    <a:cubicBezTo>
                      <a:pt x="45977" y="91180"/>
                      <a:pt x="44050" y="96173"/>
                      <a:pt x="42561" y="101254"/>
                    </a:cubicBezTo>
                    <a:lnTo>
                      <a:pt x="41510" y="104845"/>
                    </a:lnTo>
                    <a:lnTo>
                      <a:pt x="6294" y="108963"/>
                    </a:lnTo>
                    <a:cubicBezTo>
                      <a:pt x="3929" y="109225"/>
                      <a:pt x="2089" y="110890"/>
                      <a:pt x="2089" y="112817"/>
                    </a:cubicBezTo>
                    <a:lnTo>
                      <a:pt x="2089" y="138572"/>
                    </a:lnTo>
                    <a:cubicBezTo>
                      <a:pt x="2089" y="140499"/>
                      <a:pt x="3929" y="142163"/>
                      <a:pt x="6294" y="142426"/>
                    </a:cubicBezTo>
                    <a:lnTo>
                      <a:pt x="41597" y="146544"/>
                    </a:lnTo>
                    <a:lnTo>
                      <a:pt x="42648" y="150135"/>
                    </a:lnTo>
                    <a:cubicBezTo>
                      <a:pt x="44138" y="155041"/>
                      <a:pt x="46065" y="160034"/>
                      <a:pt x="48518" y="164765"/>
                    </a:cubicBezTo>
                    <a:lnTo>
                      <a:pt x="50182" y="168006"/>
                    </a:lnTo>
                    <a:lnTo>
                      <a:pt x="28369" y="195600"/>
                    </a:lnTo>
                    <a:cubicBezTo>
                      <a:pt x="26880" y="197528"/>
                      <a:pt x="26793" y="199981"/>
                      <a:pt x="28107" y="201295"/>
                    </a:cubicBezTo>
                    <a:lnTo>
                      <a:pt x="46328" y="219516"/>
                    </a:lnTo>
                    <a:cubicBezTo>
                      <a:pt x="47730" y="220918"/>
                      <a:pt x="50182" y="220742"/>
                      <a:pt x="52022" y="219253"/>
                    </a:cubicBezTo>
                    <a:lnTo>
                      <a:pt x="78565" y="198229"/>
                    </a:lnTo>
                    <a:lnTo>
                      <a:pt x="81894" y="200244"/>
                    </a:lnTo>
                    <a:cubicBezTo>
                      <a:pt x="87326" y="203485"/>
                      <a:pt x="93107" y="206113"/>
                      <a:pt x="98888" y="207952"/>
                    </a:cubicBezTo>
                    <a:lnTo>
                      <a:pt x="102305" y="209091"/>
                    </a:lnTo>
                    <a:lnTo>
                      <a:pt x="106247" y="242818"/>
                    </a:lnTo>
                    <a:cubicBezTo>
                      <a:pt x="106510" y="245183"/>
                      <a:pt x="108174" y="247023"/>
                      <a:pt x="110102" y="247023"/>
                    </a:cubicBezTo>
                    <a:lnTo>
                      <a:pt x="135857" y="247023"/>
                    </a:lnTo>
                    <a:cubicBezTo>
                      <a:pt x="137784" y="247023"/>
                      <a:pt x="139448" y="245183"/>
                      <a:pt x="139711" y="242818"/>
                    </a:cubicBezTo>
                    <a:lnTo>
                      <a:pt x="143478" y="210581"/>
                    </a:lnTo>
                    <a:lnTo>
                      <a:pt x="147245" y="209617"/>
                    </a:lnTo>
                    <a:cubicBezTo>
                      <a:pt x="153903" y="207952"/>
                      <a:pt x="160298" y="205499"/>
                      <a:pt x="166167" y="202433"/>
                    </a:cubicBezTo>
                    <a:lnTo>
                      <a:pt x="169408" y="200769"/>
                    </a:lnTo>
                    <a:lnTo>
                      <a:pt x="193411" y="219779"/>
                    </a:lnTo>
                    <a:cubicBezTo>
                      <a:pt x="195338" y="221268"/>
                      <a:pt x="197791" y="221355"/>
                      <a:pt x="199105" y="220042"/>
                    </a:cubicBezTo>
                    <a:lnTo>
                      <a:pt x="217326" y="201820"/>
                    </a:lnTo>
                    <a:cubicBezTo>
                      <a:pt x="218728" y="200419"/>
                      <a:pt x="218640" y="197966"/>
                      <a:pt x="217063" y="196126"/>
                    </a:cubicBezTo>
                    <a:lnTo>
                      <a:pt x="198755" y="172999"/>
                    </a:lnTo>
                    <a:lnTo>
                      <a:pt x="200769" y="169670"/>
                    </a:lnTo>
                    <a:cubicBezTo>
                      <a:pt x="204536" y="163363"/>
                      <a:pt x="207427" y="156793"/>
                      <a:pt x="209355" y="150135"/>
                    </a:cubicBezTo>
                    <a:lnTo>
                      <a:pt x="210405" y="146544"/>
                    </a:lnTo>
                    <a:lnTo>
                      <a:pt x="245797" y="142426"/>
                    </a:lnTo>
                    <a:cubicBezTo>
                      <a:pt x="248162" y="142163"/>
                      <a:pt x="250001" y="140499"/>
                      <a:pt x="250001" y="138572"/>
                    </a:cubicBezTo>
                    <a:lnTo>
                      <a:pt x="250001" y="112817"/>
                    </a:lnTo>
                    <a:cubicBezTo>
                      <a:pt x="250001" y="110715"/>
                      <a:pt x="248162" y="109050"/>
                      <a:pt x="245797" y="108787"/>
                    </a:cubicBezTo>
                    <a:close/>
                    <a:moveTo>
                      <a:pt x="125958" y="183161"/>
                    </a:moveTo>
                    <a:cubicBezTo>
                      <a:pt x="93983" y="183161"/>
                      <a:pt x="68053" y="157144"/>
                      <a:pt x="68053" y="125256"/>
                    </a:cubicBezTo>
                    <a:cubicBezTo>
                      <a:pt x="68053" y="93282"/>
                      <a:pt x="94071" y="67352"/>
                      <a:pt x="125958" y="67352"/>
                    </a:cubicBezTo>
                    <a:cubicBezTo>
                      <a:pt x="157844" y="67352"/>
                      <a:pt x="183862" y="93369"/>
                      <a:pt x="183862" y="125256"/>
                    </a:cubicBezTo>
                    <a:cubicBezTo>
                      <a:pt x="183862" y="157144"/>
                      <a:pt x="157844" y="183161"/>
                      <a:pt x="125958" y="183161"/>
                    </a:cubicBezTo>
                    <a:close/>
                  </a:path>
                </a:pathLst>
              </a:custGeom>
              <a:solidFill>
                <a:srgbClr val="0078D7"/>
              </a:solidFill>
              <a:ln w="51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79" name="Group 78">
            <a:extLst>
              <a:ext uri="{FF2B5EF4-FFF2-40B4-BE49-F238E27FC236}">
                <a16:creationId xmlns:a16="http://schemas.microsoft.com/office/drawing/2014/main" id="{D35491EE-210B-4B32-B947-3BFCA083AEDA}"/>
              </a:ext>
            </a:extLst>
          </p:cNvPr>
          <p:cNvGrpSpPr/>
          <p:nvPr/>
        </p:nvGrpSpPr>
        <p:grpSpPr>
          <a:xfrm>
            <a:off x="3703637" y="3331603"/>
            <a:ext cx="1737360" cy="1737360"/>
            <a:chOff x="7552123" y="135561"/>
            <a:chExt cx="1737360" cy="1737360"/>
          </a:xfrm>
        </p:grpSpPr>
        <p:sp>
          <p:nvSpPr>
            <p:cNvPr id="80" name="Rounded Rectangle 5">
              <a:extLst>
                <a:ext uri="{FF2B5EF4-FFF2-40B4-BE49-F238E27FC236}">
                  <a16:creationId xmlns:a16="http://schemas.microsoft.com/office/drawing/2014/main" id="{82FB7E65-DA99-4EBF-8EC2-F514C49F0012}"/>
                </a:ext>
              </a:extLst>
            </p:cNvPr>
            <p:cNvSpPr/>
            <p:nvPr/>
          </p:nvSpPr>
          <p:spPr bwMode="auto">
            <a:xfrm>
              <a:off x="7552123" y="135561"/>
              <a:ext cx="1737360" cy="1737360"/>
            </a:xfrm>
            <a:prstGeom prst="rect">
              <a:avLst/>
            </a:prstGeom>
            <a:solidFill>
              <a:schemeClr val="bg1"/>
            </a:solidFill>
            <a:ln>
              <a:noFill/>
            </a:ln>
            <a:effectLst>
              <a:outerShdw blurRad="152400" sx="102000" sy="102000" algn="ctr" rotWithShape="0">
                <a:schemeClr val="accent6">
                  <a:alpha val="50000"/>
                </a:scheme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Semibold"/>
                <a:ea typeface="+mn-ea"/>
                <a:cs typeface="+mn-cs"/>
              </a:endParaRPr>
            </a:p>
          </p:txBody>
        </p:sp>
        <p:pic>
          <p:nvPicPr>
            <p:cNvPr id="81" name="Graphic 80">
              <a:extLst>
                <a:ext uri="{FF2B5EF4-FFF2-40B4-BE49-F238E27FC236}">
                  <a16:creationId xmlns:a16="http://schemas.microsoft.com/office/drawing/2014/main" id="{73261B67-974E-4858-913A-15B01D253F76}"/>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9333" t="18330" r="9333" b="18330"/>
            <a:stretch/>
          </p:blipFill>
          <p:spPr>
            <a:xfrm>
              <a:off x="7936554" y="627119"/>
              <a:ext cx="968498" cy="754245"/>
            </a:xfrm>
            <a:prstGeom prst="rect">
              <a:avLst/>
            </a:prstGeom>
          </p:spPr>
        </p:pic>
      </p:grpSp>
      <p:cxnSp>
        <p:nvCxnSpPr>
          <p:cNvPr id="82" name="Straight Arrow Connector 81">
            <a:extLst>
              <a:ext uri="{FF2B5EF4-FFF2-40B4-BE49-F238E27FC236}">
                <a16:creationId xmlns:a16="http://schemas.microsoft.com/office/drawing/2014/main" id="{605AC672-9A10-402B-AC8E-03215202E066}"/>
              </a:ext>
            </a:extLst>
          </p:cNvPr>
          <p:cNvCxnSpPr>
            <a:cxnSpLocks/>
          </p:cNvCxnSpPr>
          <p:nvPr/>
        </p:nvCxnSpPr>
        <p:spPr>
          <a:xfrm>
            <a:off x="2470150" y="4055609"/>
            <a:ext cx="1051179" cy="0"/>
          </a:xfrm>
          <a:prstGeom prst="straightConnector1">
            <a:avLst/>
          </a:prstGeom>
          <a:ln w="19050">
            <a:solidFill>
              <a:schemeClr val="accent1"/>
            </a:solidFill>
            <a:headEnd type="none"/>
            <a:tailEnd type="arrow" w="lg" len="med"/>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BDCF0C21-FF61-4346-9348-5CF9EC1BD11E}"/>
              </a:ext>
            </a:extLst>
          </p:cNvPr>
          <p:cNvCxnSpPr>
            <a:cxnSpLocks/>
          </p:cNvCxnSpPr>
          <p:nvPr/>
        </p:nvCxnSpPr>
        <p:spPr>
          <a:xfrm>
            <a:off x="2470150" y="4274871"/>
            <a:ext cx="1051179" cy="0"/>
          </a:xfrm>
          <a:prstGeom prst="straightConnector1">
            <a:avLst/>
          </a:prstGeom>
          <a:ln w="19050">
            <a:solidFill>
              <a:schemeClr val="accent6"/>
            </a:solidFill>
            <a:headEnd type="arrow" w="lg" len="med"/>
            <a:tailEnd type="none"/>
          </a:ln>
        </p:spPr>
        <p:style>
          <a:lnRef idx="1">
            <a:schemeClr val="accent1"/>
          </a:lnRef>
          <a:fillRef idx="0">
            <a:schemeClr val="accent1"/>
          </a:fillRef>
          <a:effectRef idx="0">
            <a:schemeClr val="accent1"/>
          </a:effectRef>
          <a:fontRef idx="minor">
            <a:schemeClr val="tx1"/>
          </a:fontRef>
        </p:style>
      </p:cxnSp>
      <p:grpSp>
        <p:nvGrpSpPr>
          <p:cNvPr id="92" name="Group 91">
            <a:extLst>
              <a:ext uri="{FF2B5EF4-FFF2-40B4-BE49-F238E27FC236}">
                <a16:creationId xmlns:a16="http://schemas.microsoft.com/office/drawing/2014/main" id="{0ED35979-C2E9-4E3E-9027-94825159A953}"/>
              </a:ext>
            </a:extLst>
          </p:cNvPr>
          <p:cNvGrpSpPr/>
          <p:nvPr/>
        </p:nvGrpSpPr>
        <p:grpSpPr>
          <a:xfrm>
            <a:off x="4081970" y="1515686"/>
            <a:ext cx="980695" cy="980695"/>
            <a:chOff x="3978997" y="1804445"/>
            <a:chExt cx="1186641" cy="1186641"/>
          </a:xfrm>
        </p:grpSpPr>
        <p:grpSp>
          <p:nvGrpSpPr>
            <p:cNvPr id="89" name="Group 88">
              <a:extLst>
                <a:ext uri="{FF2B5EF4-FFF2-40B4-BE49-F238E27FC236}">
                  <a16:creationId xmlns:a16="http://schemas.microsoft.com/office/drawing/2014/main" id="{CA097552-AD68-4037-B7A1-A0DBD639F72A}"/>
                </a:ext>
              </a:extLst>
            </p:cNvPr>
            <p:cNvGrpSpPr/>
            <p:nvPr/>
          </p:nvGrpSpPr>
          <p:grpSpPr>
            <a:xfrm>
              <a:off x="3978997" y="1804445"/>
              <a:ext cx="1186641" cy="1186641"/>
              <a:chOff x="7552123" y="135561"/>
              <a:chExt cx="1737360" cy="1737360"/>
            </a:xfrm>
          </p:grpSpPr>
          <p:sp>
            <p:nvSpPr>
              <p:cNvPr id="90" name="Rounded Rectangle 5">
                <a:extLst>
                  <a:ext uri="{FF2B5EF4-FFF2-40B4-BE49-F238E27FC236}">
                    <a16:creationId xmlns:a16="http://schemas.microsoft.com/office/drawing/2014/main" id="{2ED6331B-6BD2-492E-8902-4B0D356D98F4}"/>
                  </a:ext>
                </a:extLst>
              </p:cNvPr>
              <p:cNvSpPr/>
              <p:nvPr/>
            </p:nvSpPr>
            <p:spPr bwMode="auto">
              <a:xfrm>
                <a:off x="7552123" y="135561"/>
                <a:ext cx="1737360" cy="1737360"/>
              </a:xfrm>
              <a:prstGeom prst="rect">
                <a:avLst/>
              </a:prstGeom>
              <a:solidFill>
                <a:schemeClr val="bg1"/>
              </a:solidFill>
              <a:ln>
                <a:noFill/>
              </a:ln>
              <a:effectLst>
                <a:outerShdw blurRad="152400" sx="102000" sy="102000" algn="ctr" rotWithShape="0">
                  <a:prstClr val="black">
                    <a:alpha val="3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Semibold"/>
                  <a:ea typeface="+mn-ea"/>
                  <a:cs typeface="+mn-cs"/>
                </a:endParaRPr>
              </a:p>
            </p:txBody>
          </p:sp>
          <p:pic>
            <p:nvPicPr>
              <p:cNvPr id="91" name="Graphic 90">
                <a:extLst>
                  <a:ext uri="{FF2B5EF4-FFF2-40B4-BE49-F238E27FC236}">
                    <a16:creationId xmlns:a16="http://schemas.microsoft.com/office/drawing/2014/main" id="{6A52C2CC-1938-47B4-A7F5-C619CB68C644}"/>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9333" t="18330" r="9333" b="18330"/>
              <a:stretch/>
            </p:blipFill>
            <p:spPr>
              <a:xfrm>
                <a:off x="7936554" y="482085"/>
                <a:ext cx="968499" cy="754245"/>
              </a:xfrm>
              <a:prstGeom prst="rect">
                <a:avLst/>
              </a:prstGeom>
            </p:spPr>
          </p:pic>
        </p:grpSp>
        <p:sp>
          <p:nvSpPr>
            <p:cNvPr id="88" name="Rectangle 87">
              <a:extLst>
                <a:ext uri="{FF2B5EF4-FFF2-40B4-BE49-F238E27FC236}">
                  <a16:creationId xmlns:a16="http://schemas.microsoft.com/office/drawing/2014/main" id="{72A5266D-0E39-49B8-8239-7866EF3B3FF4}"/>
                </a:ext>
              </a:extLst>
            </p:cNvPr>
            <p:cNvSpPr/>
            <p:nvPr/>
          </p:nvSpPr>
          <p:spPr>
            <a:xfrm>
              <a:off x="4238942" y="2553469"/>
              <a:ext cx="666750" cy="249299"/>
            </a:xfrm>
            <a:prstGeom prst="rect">
              <a:avLst/>
            </a:prstGeom>
            <a:noFill/>
            <a:ln>
              <a:noFill/>
            </a:ln>
          </p:spPr>
          <p:txBody>
            <a:bodyPr wrap="square" lIns="0" tIns="0" rIns="0" bIns="0">
              <a:spAutoFit/>
            </a:bodyPr>
            <a:lstStyle/>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900" b="1" i="0" u="none" strike="noStrike" kern="1200" cap="none" spc="-10" normalizeH="0" baseline="0" noProof="0">
                  <a:ln>
                    <a:noFill/>
                  </a:ln>
                  <a:solidFill>
                    <a:srgbClr val="0D2192"/>
                  </a:solidFill>
                  <a:effectLst/>
                  <a:uLnTx/>
                  <a:uFillTx/>
                  <a:latin typeface="Segoe UI"/>
                  <a:ea typeface="+mn-ea"/>
                  <a:cs typeface="Segoe UI" pitchFamily="34" charset="0"/>
                </a:rPr>
                <a:t>Placement</a:t>
              </a:r>
              <a:br>
                <a:rPr kumimoji="0" lang="en-US" sz="900" b="1" i="0" u="none" strike="noStrike" kern="1200" cap="none" spc="-10" normalizeH="0" baseline="0" noProof="0">
                  <a:ln>
                    <a:noFill/>
                  </a:ln>
                  <a:solidFill>
                    <a:srgbClr val="0D2192"/>
                  </a:solidFill>
                  <a:effectLst/>
                  <a:uLnTx/>
                  <a:uFillTx/>
                  <a:latin typeface="Segoe UI"/>
                  <a:ea typeface="+mn-ea"/>
                  <a:cs typeface="Segoe UI" pitchFamily="34" charset="0"/>
                </a:rPr>
              </a:br>
              <a:r>
                <a:rPr kumimoji="0" lang="en-US" sz="900" b="1" i="0" u="none" strike="noStrike" kern="1200" cap="none" spc="-10" normalizeH="0" baseline="0" noProof="0">
                  <a:ln>
                    <a:noFill/>
                  </a:ln>
                  <a:solidFill>
                    <a:srgbClr val="0D2192"/>
                  </a:solidFill>
                  <a:effectLst/>
                  <a:uLnTx/>
                  <a:uFillTx/>
                  <a:latin typeface="Segoe UI"/>
                  <a:ea typeface="+mn-ea"/>
                  <a:cs typeface="Segoe UI" pitchFamily="34" charset="0"/>
                </a:rPr>
                <a:t>service</a:t>
              </a:r>
            </a:p>
          </p:txBody>
        </p:sp>
      </p:grpSp>
      <p:grpSp>
        <p:nvGrpSpPr>
          <p:cNvPr id="156" name="Group 155">
            <a:extLst>
              <a:ext uri="{FF2B5EF4-FFF2-40B4-BE49-F238E27FC236}">
                <a16:creationId xmlns:a16="http://schemas.microsoft.com/office/drawing/2014/main" id="{75E2A20D-B389-4043-BF74-9284EA5F68DC}"/>
              </a:ext>
            </a:extLst>
          </p:cNvPr>
          <p:cNvGrpSpPr/>
          <p:nvPr/>
        </p:nvGrpSpPr>
        <p:grpSpPr>
          <a:xfrm>
            <a:off x="4036949" y="2520950"/>
            <a:ext cx="1070737" cy="810419"/>
            <a:chOff x="4036949" y="2520950"/>
            <a:chExt cx="1070737" cy="810419"/>
          </a:xfrm>
        </p:grpSpPr>
        <p:cxnSp>
          <p:nvCxnSpPr>
            <p:cNvPr id="93" name="Straight Arrow Connector 92">
              <a:extLst>
                <a:ext uri="{FF2B5EF4-FFF2-40B4-BE49-F238E27FC236}">
                  <a16:creationId xmlns:a16="http://schemas.microsoft.com/office/drawing/2014/main" id="{9F6A3CB8-20AD-487E-BD7E-9419386EFA0B}"/>
                </a:ext>
              </a:extLst>
            </p:cNvPr>
            <p:cNvCxnSpPr>
              <a:cxnSpLocks/>
            </p:cNvCxnSpPr>
            <p:nvPr/>
          </p:nvCxnSpPr>
          <p:spPr>
            <a:xfrm flipV="1">
              <a:off x="4572317" y="2520950"/>
              <a:ext cx="0" cy="305594"/>
            </a:xfrm>
            <a:prstGeom prst="straightConnector1">
              <a:avLst/>
            </a:prstGeom>
            <a:ln w="19050">
              <a:solidFill>
                <a:schemeClr val="accent1"/>
              </a:solidFill>
              <a:headEnd type="none"/>
              <a:tailEnd type="arrow" w="lg" len="med"/>
            </a:ln>
          </p:spPr>
          <p:style>
            <a:lnRef idx="1">
              <a:schemeClr val="accent1"/>
            </a:lnRef>
            <a:fillRef idx="0">
              <a:schemeClr val="accent1"/>
            </a:fillRef>
            <a:effectRef idx="0">
              <a:schemeClr val="accent1"/>
            </a:effectRef>
            <a:fontRef idx="minor">
              <a:schemeClr val="tx1"/>
            </a:fontRef>
          </p:style>
        </p:cxnSp>
        <p:sp>
          <p:nvSpPr>
            <p:cNvPr id="150" name="Rectangle 149">
              <a:extLst>
                <a:ext uri="{FF2B5EF4-FFF2-40B4-BE49-F238E27FC236}">
                  <a16:creationId xmlns:a16="http://schemas.microsoft.com/office/drawing/2014/main" id="{01701C31-6F21-458E-827E-C96DF2606DA5}"/>
                </a:ext>
              </a:extLst>
            </p:cNvPr>
            <p:cNvSpPr/>
            <p:nvPr/>
          </p:nvSpPr>
          <p:spPr>
            <a:xfrm>
              <a:off x="4036949" y="2858497"/>
              <a:ext cx="1070737" cy="138499"/>
            </a:xfrm>
            <a:prstGeom prst="rect">
              <a:avLst/>
            </a:prstGeom>
            <a:noFill/>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0078D4"/>
                  </a:solidFill>
                  <a:effectLst/>
                  <a:uLnTx/>
                  <a:uFillTx/>
                  <a:latin typeface="Segoe UI"/>
                  <a:ea typeface="+mn-ea"/>
                  <a:cs typeface="Segoe UI" pitchFamily="34" charset="0"/>
                </a:rPr>
                <a:t>Get Actor location</a:t>
              </a:r>
            </a:p>
          </p:txBody>
        </p:sp>
        <p:cxnSp>
          <p:nvCxnSpPr>
            <p:cNvPr id="152" name="Straight Arrow Connector 151">
              <a:extLst>
                <a:ext uri="{FF2B5EF4-FFF2-40B4-BE49-F238E27FC236}">
                  <a16:creationId xmlns:a16="http://schemas.microsoft.com/office/drawing/2014/main" id="{4E8CAC0D-F116-4953-A870-3CC0513C55D0}"/>
                </a:ext>
              </a:extLst>
            </p:cNvPr>
            <p:cNvCxnSpPr>
              <a:cxnSpLocks/>
            </p:cNvCxnSpPr>
            <p:nvPr/>
          </p:nvCxnSpPr>
          <p:spPr>
            <a:xfrm flipV="1">
              <a:off x="4572317" y="3028950"/>
              <a:ext cx="0" cy="302419"/>
            </a:xfrm>
            <a:prstGeom prst="straightConnector1">
              <a:avLst/>
            </a:prstGeom>
            <a:ln w="19050">
              <a:solidFill>
                <a:schemeClr val="accent1"/>
              </a:solidFill>
              <a:headEnd type="arrow" w="lg" len="med"/>
              <a:tailEnd type="none" w="lg" len="med"/>
            </a:ln>
          </p:spPr>
          <p:style>
            <a:lnRef idx="1">
              <a:schemeClr val="accent1"/>
            </a:lnRef>
            <a:fillRef idx="0">
              <a:schemeClr val="accent1"/>
            </a:fillRef>
            <a:effectRef idx="0">
              <a:schemeClr val="accent1"/>
            </a:effectRef>
            <a:fontRef idx="minor">
              <a:schemeClr val="tx1"/>
            </a:fontRef>
          </p:style>
        </p:cxnSp>
      </p:grpSp>
      <p:cxnSp>
        <p:nvCxnSpPr>
          <p:cNvPr id="158" name="Straight Arrow Connector 66">
            <a:extLst>
              <a:ext uri="{FF2B5EF4-FFF2-40B4-BE49-F238E27FC236}">
                <a16:creationId xmlns:a16="http://schemas.microsoft.com/office/drawing/2014/main" id="{599DA4B5-3539-472A-B671-F9C68180F1F3}"/>
              </a:ext>
            </a:extLst>
          </p:cNvPr>
          <p:cNvCxnSpPr>
            <a:cxnSpLocks/>
          </p:cNvCxnSpPr>
          <p:nvPr/>
        </p:nvCxnSpPr>
        <p:spPr>
          <a:xfrm flipV="1">
            <a:off x="5443364" y="2017713"/>
            <a:ext cx="3472036" cy="2228550"/>
          </a:xfrm>
          <a:prstGeom prst="bentConnector3">
            <a:avLst>
              <a:gd name="adj1" fmla="val 22566"/>
            </a:avLst>
          </a:prstGeom>
          <a:ln w="19050">
            <a:solidFill>
              <a:schemeClr val="accent1"/>
            </a:solidFill>
            <a:headEnd type="none"/>
            <a:tailEnd type="arrow" w="lg" len="med"/>
          </a:ln>
        </p:spPr>
        <p:style>
          <a:lnRef idx="1">
            <a:schemeClr val="accent1"/>
          </a:lnRef>
          <a:fillRef idx="0">
            <a:schemeClr val="accent1"/>
          </a:fillRef>
          <a:effectRef idx="0">
            <a:schemeClr val="accent1"/>
          </a:effectRef>
          <a:fontRef idx="minor">
            <a:schemeClr val="tx1"/>
          </a:fontRef>
        </p:style>
      </p:cxnSp>
      <p:grpSp>
        <p:nvGrpSpPr>
          <p:cNvPr id="71" name="Group 70">
            <a:extLst>
              <a:ext uri="{FF2B5EF4-FFF2-40B4-BE49-F238E27FC236}">
                <a16:creationId xmlns:a16="http://schemas.microsoft.com/office/drawing/2014/main" id="{FCB056F9-23F3-4D72-847B-01DC2DF5BEA9}"/>
              </a:ext>
            </a:extLst>
          </p:cNvPr>
          <p:cNvGrpSpPr/>
          <p:nvPr/>
        </p:nvGrpSpPr>
        <p:grpSpPr>
          <a:xfrm>
            <a:off x="6415504" y="578168"/>
            <a:ext cx="2041328" cy="1300736"/>
            <a:chOff x="6384602" y="457440"/>
            <a:chExt cx="2041328" cy="1300736"/>
          </a:xfrm>
        </p:grpSpPr>
        <p:sp>
          <p:nvSpPr>
            <p:cNvPr id="52" name="TextBox 51">
              <a:extLst>
                <a:ext uri="{FF2B5EF4-FFF2-40B4-BE49-F238E27FC236}">
                  <a16:creationId xmlns:a16="http://schemas.microsoft.com/office/drawing/2014/main" id="{CC79F731-C6D5-4C47-A9E8-9D283DDEAEDE}"/>
                </a:ext>
              </a:extLst>
            </p:cNvPr>
            <p:cNvSpPr txBox="1"/>
            <p:nvPr/>
          </p:nvSpPr>
          <p:spPr>
            <a:xfrm>
              <a:off x="6384602" y="457440"/>
              <a:ext cx="2041328" cy="523220"/>
            </a:xfrm>
            <a:prstGeom prst="rect">
              <a:avLst/>
            </a:prstGeom>
            <a:noFill/>
          </p:spPr>
          <p:txBody>
            <a:bodyPr wrap="non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0000"/>
                  </a:solidFill>
                  <a:effectLst/>
                  <a:uLnTx/>
                  <a:uFillTx/>
                  <a:latin typeface="Segoe UI Semibold"/>
                  <a:ea typeface="+mn-ea"/>
                  <a:cs typeface="+mn-cs"/>
                </a:rPr>
                <a:t>Post</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4"/>
                  </a:solidFill>
                  <a:effectLst/>
                  <a:uLnTx/>
                  <a:uFillTx/>
                  <a:latin typeface="Segoe UI"/>
                  <a:ea typeface="+mn-ea"/>
                  <a:cs typeface="+mn-cs"/>
                </a:rPr>
                <a:t>http://10.0.0.6:6004/update</a:t>
              </a:r>
            </a:p>
          </p:txBody>
        </p:sp>
        <p:sp>
          <p:nvSpPr>
            <p:cNvPr id="54" name="Rectangle 53">
              <a:extLst>
                <a:ext uri="{FF2B5EF4-FFF2-40B4-BE49-F238E27FC236}">
                  <a16:creationId xmlns:a16="http://schemas.microsoft.com/office/drawing/2014/main" id="{DF88806E-E0CC-4635-B77A-4EE98276B0CF}"/>
                </a:ext>
              </a:extLst>
            </p:cNvPr>
            <p:cNvSpPr/>
            <p:nvPr/>
          </p:nvSpPr>
          <p:spPr bwMode="auto">
            <a:xfrm>
              <a:off x="6706967" y="1019949"/>
              <a:ext cx="1396599" cy="738227"/>
            </a:xfrm>
            <a:prstGeom prst="rect">
              <a:avLst/>
            </a:prstGeom>
            <a:solidFill>
              <a:schemeClr val="bg1"/>
            </a:solidFill>
            <a:ln w="7710" cap="flat">
              <a:noFill/>
              <a:prstDash val="solid"/>
              <a:miter/>
            </a:ln>
            <a:effectLst>
              <a:outerShdw blurRad="152400" sx="101000" sy="101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onsolas" panose="020B0609020204030204" pitchFamily="49" charset="0"/>
                  <a:ea typeface="Segoe UI Symbol"/>
                  <a:cs typeface="+mn-cs"/>
                </a:rPr>
                <a:t>{</a:t>
              </a:r>
            </a:p>
            <a:p>
              <a:pPr marL="0" marR="0" lvl="0" indent="0" algn="l" defTabSz="932472" rtl="0" eaLnBrk="1" fontAlgn="base"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onsolas" panose="020B0609020204030204" pitchFamily="49" charset="0"/>
                  <a:ea typeface="Segoe UI Symbol"/>
                  <a:cs typeface="+mn-cs"/>
                </a:rPr>
                <a:t>  "speed":"1"</a:t>
              </a:r>
            </a:p>
            <a:p>
              <a:pPr marL="0" marR="0" lvl="0" indent="0" algn="l" defTabSz="932472" rtl="0" eaLnBrk="1" fontAlgn="base"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onsolas" panose="020B0609020204030204" pitchFamily="49" charset="0"/>
                  <a:ea typeface="Segoe UI Symbol"/>
                  <a:cs typeface="+mn-cs"/>
                </a:rPr>
                <a:t>}</a:t>
              </a:r>
            </a:p>
          </p:txBody>
        </p:sp>
      </p:grpSp>
      <p:sp>
        <p:nvSpPr>
          <p:cNvPr id="180" name="TextBox 179">
            <a:extLst>
              <a:ext uri="{FF2B5EF4-FFF2-40B4-BE49-F238E27FC236}">
                <a16:creationId xmlns:a16="http://schemas.microsoft.com/office/drawing/2014/main" id="{B519D645-EE5F-417A-A916-3A04E8948EB6}"/>
              </a:ext>
            </a:extLst>
          </p:cNvPr>
          <p:cNvSpPr txBox="1"/>
          <p:nvPr/>
        </p:nvSpPr>
        <p:spPr>
          <a:xfrm>
            <a:off x="5592047" y="3886038"/>
            <a:ext cx="367088" cy="2769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0078D4"/>
                </a:solidFill>
                <a:effectLst/>
                <a:uLnTx/>
                <a:uFillTx/>
                <a:latin typeface="Segoe UI"/>
                <a:ea typeface="+mn-ea"/>
                <a:cs typeface="Segoe UI" pitchFamily="34" charset="0"/>
              </a:rPr>
              <a:t>Invoke</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0078D4"/>
                </a:solidFill>
                <a:effectLst/>
                <a:uLnTx/>
                <a:uFillTx/>
                <a:latin typeface="Segoe UI"/>
                <a:ea typeface="+mn-ea"/>
                <a:cs typeface="Segoe UI" pitchFamily="34" charset="0"/>
              </a:rPr>
              <a:t>Actor</a:t>
            </a:r>
          </a:p>
        </p:txBody>
      </p:sp>
    </p:spTree>
    <p:extLst>
      <p:ext uri="{BB962C8B-B14F-4D97-AF65-F5344CB8AC3E}">
        <p14:creationId xmlns:p14="http://schemas.microsoft.com/office/powerpoint/2010/main" val="8137832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3"/>
                                        </p:tgtEl>
                                        <p:attrNameLst>
                                          <p:attrName>style.visibility</p:attrName>
                                        </p:attrNameLst>
                                      </p:cBhvr>
                                      <p:to>
                                        <p:strVal val="visible"/>
                                      </p:to>
                                    </p:set>
                                    <p:animEffect transition="in" filter="fade">
                                      <p:cBhvr>
                                        <p:cTn id="7" dur="500"/>
                                        <p:tgtEl>
                                          <p:spTgt spid="63"/>
                                        </p:tgtEl>
                                      </p:cBhvr>
                                    </p:animEffect>
                                  </p:childTnLst>
                                </p:cTn>
                              </p:par>
                              <p:par>
                                <p:cTn id="8" presetID="42" presetClass="path" presetSubtype="0" decel="100000" fill="hold" grpId="1" nodeType="withEffect">
                                  <p:stCondLst>
                                    <p:cond delay="0"/>
                                  </p:stCondLst>
                                  <p:childTnLst>
                                    <p:animMotion origin="layout" path="M 1.66667E-6 -1.85185E-6 L 1.66667E-6 0.03773 " pathEditMode="relative" rAng="0" ptsTypes="AA">
                                      <p:cBhvr>
                                        <p:cTn id="9" dur="750" spd="-100000" fill="hold"/>
                                        <p:tgtEl>
                                          <p:spTgt spid="63"/>
                                        </p:tgtEl>
                                        <p:attrNameLst>
                                          <p:attrName>ppt_x</p:attrName>
                                          <p:attrName>ppt_y</p:attrName>
                                        </p:attrNameLst>
                                      </p:cBhvr>
                                      <p:rCtr x="0" y="1875"/>
                                    </p:animMotion>
                                  </p:childTnLst>
                                </p:cTn>
                              </p:par>
                              <p:par>
                                <p:cTn id="10" presetID="10" presetClass="entr" presetSubtype="0" fill="hold" grpId="0" nodeType="withEffect">
                                  <p:stCondLst>
                                    <p:cond delay="0"/>
                                  </p:stCondLst>
                                  <p:childTnLst>
                                    <p:set>
                                      <p:cBhvr>
                                        <p:cTn id="11" dur="1" fill="hold">
                                          <p:stCondLst>
                                            <p:cond delay="0"/>
                                          </p:stCondLst>
                                        </p:cTn>
                                        <p:tgtEl>
                                          <p:spTgt spid="62"/>
                                        </p:tgtEl>
                                        <p:attrNameLst>
                                          <p:attrName>style.visibility</p:attrName>
                                        </p:attrNameLst>
                                      </p:cBhvr>
                                      <p:to>
                                        <p:strVal val="visible"/>
                                      </p:to>
                                    </p:set>
                                    <p:animEffect transition="in" filter="fade">
                                      <p:cBhvr>
                                        <p:cTn id="12" dur="500"/>
                                        <p:tgtEl>
                                          <p:spTgt spid="62"/>
                                        </p:tgtEl>
                                      </p:cBhvr>
                                    </p:animEffect>
                                  </p:childTnLst>
                                </p:cTn>
                              </p:par>
                              <p:par>
                                <p:cTn id="13" presetID="42" presetClass="path" presetSubtype="0" decel="100000" fill="hold" grpId="1" nodeType="withEffect">
                                  <p:stCondLst>
                                    <p:cond delay="0"/>
                                  </p:stCondLst>
                                  <p:childTnLst>
                                    <p:animMotion origin="layout" path="M 1.66667E-6 -1.85185E-6 L 1.66667E-6 0.03773 " pathEditMode="relative" rAng="0" ptsTypes="AA">
                                      <p:cBhvr>
                                        <p:cTn id="14" dur="750" spd="-100000" fill="hold"/>
                                        <p:tgtEl>
                                          <p:spTgt spid="62"/>
                                        </p:tgtEl>
                                        <p:attrNameLst>
                                          <p:attrName>ppt_x</p:attrName>
                                          <p:attrName>ppt_y</p:attrName>
                                        </p:attrNameLst>
                                      </p:cBhvr>
                                      <p:rCtr x="0" y="1875"/>
                                    </p:animMotion>
                                  </p:childTnLst>
                                </p:cTn>
                              </p:par>
                              <p:par>
                                <p:cTn id="15" presetID="10" presetClass="entr" presetSubtype="0" fill="hold" nodeType="withEffect">
                                  <p:stCondLst>
                                    <p:cond delay="0"/>
                                  </p:stCondLst>
                                  <p:childTnLst>
                                    <p:set>
                                      <p:cBhvr>
                                        <p:cTn id="16" dur="1" fill="hold">
                                          <p:stCondLst>
                                            <p:cond delay="0"/>
                                          </p:stCondLst>
                                        </p:cTn>
                                        <p:tgtEl>
                                          <p:spTgt spid="79"/>
                                        </p:tgtEl>
                                        <p:attrNameLst>
                                          <p:attrName>style.visibility</p:attrName>
                                        </p:attrNameLst>
                                      </p:cBhvr>
                                      <p:to>
                                        <p:strVal val="visible"/>
                                      </p:to>
                                    </p:set>
                                    <p:animEffect transition="in" filter="fade">
                                      <p:cBhvr>
                                        <p:cTn id="17" dur="500"/>
                                        <p:tgtEl>
                                          <p:spTgt spid="79"/>
                                        </p:tgtEl>
                                      </p:cBhvr>
                                    </p:animEffect>
                                  </p:childTnLst>
                                </p:cTn>
                              </p:par>
                              <p:par>
                                <p:cTn id="18" presetID="42" presetClass="path" presetSubtype="0" decel="100000" fill="hold" nodeType="withEffect">
                                  <p:stCondLst>
                                    <p:cond delay="0"/>
                                  </p:stCondLst>
                                  <p:childTnLst>
                                    <p:animMotion origin="layout" path="M 5.55112E-17 0 L 5.55112E-17 0.03773 " pathEditMode="relative" rAng="0" ptsTypes="AA">
                                      <p:cBhvr>
                                        <p:cTn id="19" dur="750" spd="-100000" fill="hold"/>
                                        <p:tgtEl>
                                          <p:spTgt spid="79"/>
                                        </p:tgtEl>
                                        <p:attrNameLst>
                                          <p:attrName>ppt_x</p:attrName>
                                          <p:attrName>ppt_y</p:attrName>
                                        </p:attrNameLst>
                                      </p:cBhvr>
                                      <p:rCtr x="0" y="1875"/>
                                    </p:animMotion>
                                  </p:childTnLst>
                                </p:cTn>
                              </p:par>
                              <p:par>
                                <p:cTn id="20" presetID="10" presetClass="entr" presetSubtype="0" fill="hold" nodeType="withEffect">
                                  <p:stCondLst>
                                    <p:cond delay="0"/>
                                  </p:stCondLst>
                                  <p:childTnLst>
                                    <p:set>
                                      <p:cBhvr>
                                        <p:cTn id="21" dur="1" fill="hold">
                                          <p:stCondLst>
                                            <p:cond delay="0"/>
                                          </p:stCondLst>
                                        </p:cTn>
                                        <p:tgtEl>
                                          <p:spTgt spid="72"/>
                                        </p:tgtEl>
                                        <p:attrNameLst>
                                          <p:attrName>style.visibility</p:attrName>
                                        </p:attrNameLst>
                                      </p:cBhvr>
                                      <p:to>
                                        <p:strVal val="visible"/>
                                      </p:to>
                                    </p:set>
                                    <p:animEffect transition="in" filter="fade">
                                      <p:cBhvr>
                                        <p:cTn id="22" dur="500"/>
                                        <p:tgtEl>
                                          <p:spTgt spid="72"/>
                                        </p:tgtEl>
                                      </p:cBhvr>
                                    </p:animEffect>
                                  </p:childTnLst>
                                </p:cTn>
                              </p:par>
                              <p:par>
                                <p:cTn id="23" presetID="42" presetClass="path" presetSubtype="0" decel="100000" fill="hold" nodeType="withEffect">
                                  <p:stCondLst>
                                    <p:cond delay="0"/>
                                  </p:stCondLst>
                                  <p:childTnLst>
                                    <p:animMotion origin="layout" path="M -6.25E-7 0 L -6.25E-7 0.03773 " pathEditMode="relative" rAng="0" ptsTypes="AA">
                                      <p:cBhvr>
                                        <p:cTn id="24" dur="750" spd="-100000" fill="hold"/>
                                        <p:tgtEl>
                                          <p:spTgt spid="72"/>
                                        </p:tgtEl>
                                        <p:attrNameLst>
                                          <p:attrName>ppt_x</p:attrName>
                                          <p:attrName>ppt_y</p:attrName>
                                        </p:attrNameLst>
                                      </p:cBhvr>
                                      <p:rCtr x="0" y="1875"/>
                                    </p:animMotion>
                                  </p:childTnLst>
                                </p:cTn>
                              </p:par>
                              <p:par>
                                <p:cTn id="25" presetID="22" presetClass="entr" presetSubtype="8" fill="hold" nodeType="withEffect">
                                  <p:stCondLst>
                                    <p:cond delay="0"/>
                                  </p:stCondLst>
                                  <p:childTnLst>
                                    <p:set>
                                      <p:cBhvr>
                                        <p:cTn id="26" dur="1" fill="hold">
                                          <p:stCondLst>
                                            <p:cond delay="0"/>
                                          </p:stCondLst>
                                        </p:cTn>
                                        <p:tgtEl>
                                          <p:spTgt spid="82"/>
                                        </p:tgtEl>
                                        <p:attrNameLst>
                                          <p:attrName>style.visibility</p:attrName>
                                        </p:attrNameLst>
                                      </p:cBhvr>
                                      <p:to>
                                        <p:strVal val="visible"/>
                                      </p:to>
                                    </p:set>
                                    <p:animEffect transition="in" filter="wipe(left)">
                                      <p:cBhvr>
                                        <p:cTn id="27" dur="500"/>
                                        <p:tgtEl>
                                          <p:spTgt spid="82"/>
                                        </p:tgtEl>
                                      </p:cBhvr>
                                    </p:animEffect>
                                  </p:childTnLst>
                                </p:cTn>
                              </p:par>
                              <p:par>
                                <p:cTn id="28" presetID="22" presetClass="entr" presetSubtype="2" fill="hold" nodeType="withEffect">
                                  <p:stCondLst>
                                    <p:cond delay="0"/>
                                  </p:stCondLst>
                                  <p:childTnLst>
                                    <p:set>
                                      <p:cBhvr>
                                        <p:cTn id="29" dur="1" fill="hold">
                                          <p:stCondLst>
                                            <p:cond delay="0"/>
                                          </p:stCondLst>
                                        </p:cTn>
                                        <p:tgtEl>
                                          <p:spTgt spid="83"/>
                                        </p:tgtEl>
                                        <p:attrNameLst>
                                          <p:attrName>style.visibility</p:attrName>
                                        </p:attrNameLst>
                                      </p:cBhvr>
                                      <p:to>
                                        <p:strVal val="visible"/>
                                      </p:to>
                                    </p:set>
                                    <p:animEffect transition="in" filter="wipe(right)">
                                      <p:cBhvr>
                                        <p:cTn id="30" dur="500"/>
                                        <p:tgtEl>
                                          <p:spTgt spid="83"/>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2"/>
                                        </p:tgtEl>
                                        <p:attrNameLst>
                                          <p:attrName>style.visibility</p:attrName>
                                        </p:attrNameLst>
                                      </p:cBhvr>
                                      <p:to>
                                        <p:strVal val="visible"/>
                                      </p:to>
                                    </p:set>
                                    <p:animEffect transition="in" filter="fade">
                                      <p:cBhvr>
                                        <p:cTn id="35" dur="500"/>
                                        <p:tgtEl>
                                          <p:spTgt spid="2"/>
                                        </p:tgtEl>
                                      </p:cBhvr>
                                    </p:animEffect>
                                  </p:childTnLst>
                                </p:cTn>
                              </p:par>
                              <p:par>
                                <p:cTn id="36" presetID="42" presetClass="path" presetSubtype="0" decel="100000" fill="hold" nodeType="withEffect">
                                  <p:stCondLst>
                                    <p:cond delay="0"/>
                                  </p:stCondLst>
                                  <p:childTnLst>
                                    <p:animMotion origin="layout" path="M 4.58333E-6 3.33333E-6 L 4.58333E-6 0.03773 " pathEditMode="relative" rAng="0" ptsTypes="AA">
                                      <p:cBhvr>
                                        <p:cTn id="37" dur="750" spd="-100000" fill="hold"/>
                                        <p:tgtEl>
                                          <p:spTgt spid="2"/>
                                        </p:tgtEl>
                                        <p:attrNameLst>
                                          <p:attrName>ppt_x</p:attrName>
                                          <p:attrName>ppt_y</p:attrName>
                                        </p:attrNameLst>
                                      </p:cBhvr>
                                      <p:rCtr x="0" y="1875"/>
                                    </p:animMotion>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nodeType="clickEffect">
                                  <p:stCondLst>
                                    <p:cond delay="0"/>
                                  </p:stCondLst>
                                  <p:childTnLst>
                                    <p:set>
                                      <p:cBhvr>
                                        <p:cTn id="41" dur="1" fill="hold">
                                          <p:stCondLst>
                                            <p:cond delay="0"/>
                                          </p:stCondLst>
                                        </p:cTn>
                                        <p:tgtEl>
                                          <p:spTgt spid="156"/>
                                        </p:tgtEl>
                                        <p:attrNameLst>
                                          <p:attrName>style.visibility</p:attrName>
                                        </p:attrNameLst>
                                      </p:cBhvr>
                                      <p:to>
                                        <p:strVal val="visible"/>
                                      </p:to>
                                    </p:set>
                                    <p:animEffect transition="in" filter="wipe(down)">
                                      <p:cBhvr>
                                        <p:cTn id="42" dur="250"/>
                                        <p:tgtEl>
                                          <p:spTgt spid="156"/>
                                        </p:tgtEl>
                                      </p:cBhvr>
                                    </p:animEffect>
                                  </p:childTnLst>
                                </p:cTn>
                              </p:par>
                              <p:par>
                                <p:cTn id="43" presetID="10" presetClass="entr" presetSubtype="0" fill="hold" nodeType="withEffect">
                                  <p:stCondLst>
                                    <p:cond delay="250"/>
                                  </p:stCondLst>
                                  <p:childTnLst>
                                    <p:set>
                                      <p:cBhvr>
                                        <p:cTn id="44" dur="1" fill="hold">
                                          <p:stCondLst>
                                            <p:cond delay="0"/>
                                          </p:stCondLst>
                                        </p:cTn>
                                        <p:tgtEl>
                                          <p:spTgt spid="92"/>
                                        </p:tgtEl>
                                        <p:attrNameLst>
                                          <p:attrName>style.visibility</p:attrName>
                                        </p:attrNameLst>
                                      </p:cBhvr>
                                      <p:to>
                                        <p:strVal val="visible"/>
                                      </p:to>
                                    </p:set>
                                    <p:animEffect transition="in" filter="fade">
                                      <p:cBhvr>
                                        <p:cTn id="45" dur="500"/>
                                        <p:tgtEl>
                                          <p:spTgt spid="92"/>
                                        </p:tgtEl>
                                      </p:cBhvr>
                                    </p:animEffect>
                                  </p:childTnLst>
                                </p:cTn>
                              </p:par>
                              <p:par>
                                <p:cTn id="46" presetID="42" presetClass="path" presetSubtype="0" decel="100000" fill="hold" nodeType="withEffect">
                                  <p:stCondLst>
                                    <p:cond delay="250"/>
                                  </p:stCondLst>
                                  <p:childTnLst>
                                    <p:animMotion origin="layout" path="M 5.55112E-17 -2.59259E-6 L 5.55112E-17 0.03773 " pathEditMode="relative" rAng="0" ptsTypes="AA">
                                      <p:cBhvr>
                                        <p:cTn id="47" dur="750" spd="-100000" fill="hold"/>
                                        <p:tgtEl>
                                          <p:spTgt spid="92"/>
                                        </p:tgtEl>
                                        <p:attrNameLst>
                                          <p:attrName>ppt_x</p:attrName>
                                          <p:attrName>ppt_y</p:attrName>
                                        </p:attrNameLst>
                                      </p:cBhvr>
                                      <p:rCtr x="0" y="1875"/>
                                    </p:animMotion>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nodeType="clickEffect">
                                  <p:stCondLst>
                                    <p:cond delay="0"/>
                                  </p:stCondLst>
                                  <p:childTnLst>
                                    <p:set>
                                      <p:cBhvr>
                                        <p:cTn id="51" dur="1" fill="hold">
                                          <p:stCondLst>
                                            <p:cond delay="0"/>
                                          </p:stCondLst>
                                        </p:cTn>
                                        <p:tgtEl>
                                          <p:spTgt spid="158"/>
                                        </p:tgtEl>
                                        <p:attrNameLst>
                                          <p:attrName>style.visibility</p:attrName>
                                        </p:attrNameLst>
                                      </p:cBhvr>
                                      <p:to>
                                        <p:strVal val="visible"/>
                                      </p:to>
                                    </p:set>
                                    <p:animEffect transition="in" filter="wipe(down)">
                                      <p:cBhvr>
                                        <p:cTn id="52" dur="500"/>
                                        <p:tgtEl>
                                          <p:spTgt spid="158"/>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80"/>
                                        </p:tgtEl>
                                        <p:attrNameLst>
                                          <p:attrName>style.visibility</p:attrName>
                                        </p:attrNameLst>
                                      </p:cBhvr>
                                      <p:to>
                                        <p:strVal val="visible"/>
                                      </p:to>
                                    </p:set>
                                    <p:animEffect transition="in" filter="fade">
                                      <p:cBhvr>
                                        <p:cTn id="55" dur="500"/>
                                        <p:tgtEl>
                                          <p:spTgt spid="180"/>
                                        </p:tgtEl>
                                      </p:cBhvr>
                                    </p:animEffect>
                                  </p:childTnLst>
                                </p:cTn>
                              </p:par>
                              <p:par>
                                <p:cTn id="56" presetID="42" presetClass="path" presetSubtype="0" decel="100000" fill="hold" grpId="1" nodeType="withEffect">
                                  <p:stCondLst>
                                    <p:cond delay="0"/>
                                  </p:stCondLst>
                                  <p:childTnLst>
                                    <p:animMotion origin="layout" path="M 5.55112E-17 -2.59259E-6 L 5.55112E-17 0.03773 " pathEditMode="relative" rAng="0" ptsTypes="AA">
                                      <p:cBhvr>
                                        <p:cTn id="57" dur="750" spd="-100000" fill="hold"/>
                                        <p:tgtEl>
                                          <p:spTgt spid="180"/>
                                        </p:tgtEl>
                                        <p:attrNameLst>
                                          <p:attrName>ppt_x</p:attrName>
                                          <p:attrName>ppt_y</p:attrName>
                                        </p:attrNameLst>
                                      </p:cBhvr>
                                      <p:rCtr x="0" y="1875"/>
                                    </p:animMotion>
                                  </p:childTnLst>
                                </p:cTn>
                              </p:par>
                              <p:par>
                                <p:cTn id="58" presetID="10" presetClass="entr" presetSubtype="0" fill="hold" nodeType="withEffect">
                                  <p:stCondLst>
                                    <p:cond delay="200"/>
                                  </p:stCondLst>
                                  <p:childTnLst>
                                    <p:set>
                                      <p:cBhvr>
                                        <p:cTn id="59" dur="1" fill="hold">
                                          <p:stCondLst>
                                            <p:cond delay="0"/>
                                          </p:stCondLst>
                                        </p:cTn>
                                        <p:tgtEl>
                                          <p:spTgt spid="71"/>
                                        </p:tgtEl>
                                        <p:attrNameLst>
                                          <p:attrName>style.visibility</p:attrName>
                                        </p:attrNameLst>
                                      </p:cBhvr>
                                      <p:to>
                                        <p:strVal val="visible"/>
                                      </p:to>
                                    </p:set>
                                    <p:animEffect transition="in" filter="fade">
                                      <p:cBhvr>
                                        <p:cTn id="60" dur="500"/>
                                        <p:tgtEl>
                                          <p:spTgt spid="71"/>
                                        </p:tgtEl>
                                      </p:cBhvr>
                                    </p:animEffect>
                                  </p:childTnLst>
                                </p:cTn>
                              </p:par>
                              <p:par>
                                <p:cTn id="61" presetID="42" presetClass="path" presetSubtype="0" decel="100000" fill="hold" nodeType="withEffect">
                                  <p:stCondLst>
                                    <p:cond delay="200"/>
                                  </p:stCondLst>
                                  <p:childTnLst>
                                    <p:animMotion origin="layout" path="M 5.55112E-17 -2.59259E-6 L 5.55112E-17 0.03773 " pathEditMode="relative" rAng="0" ptsTypes="AA">
                                      <p:cBhvr>
                                        <p:cTn id="62" dur="750" spd="-100000" fill="hold"/>
                                        <p:tgtEl>
                                          <p:spTgt spid="71"/>
                                        </p:tgtEl>
                                        <p:attrNameLst>
                                          <p:attrName>ppt_x</p:attrName>
                                          <p:attrName>ppt_y</p:attrName>
                                        </p:attrNameLst>
                                      </p:cBhvr>
                                      <p:rCtr x="0" y="1875"/>
                                    </p:animMotion>
                                  </p:childTnLst>
                                </p:cTn>
                              </p:par>
                              <p:par>
                                <p:cTn id="63" presetID="10" presetClass="entr" presetSubtype="0" fill="hold" nodeType="withEffect">
                                  <p:stCondLst>
                                    <p:cond delay="0"/>
                                  </p:stCondLst>
                                  <p:childTnLst>
                                    <p:set>
                                      <p:cBhvr>
                                        <p:cTn id="64" dur="1" fill="hold">
                                          <p:stCondLst>
                                            <p:cond delay="0"/>
                                          </p:stCondLst>
                                        </p:cTn>
                                        <p:tgtEl>
                                          <p:spTgt spid="168"/>
                                        </p:tgtEl>
                                        <p:attrNameLst>
                                          <p:attrName>style.visibility</p:attrName>
                                        </p:attrNameLst>
                                      </p:cBhvr>
                                      <p:to>
                                        <p:strVal val="visible"/>
                                      </p:to>
                                    </p:set>
                                    <p:animEffect transition="in" filter="fade">
                                      <p:cBhvr>
                                        <p:cTn id="65" dur="500"/>
                                        <p:tgtEl>
                                          <p:spTgt spid="168"/>
                                        </p:tgtEl>
                                      </p:cBhvr>
                                    </p:animEffect>
                                  </p:childTnLst>
                                </p:cTn>
                              </p:par>
                              <p:par>
                                <p:cTn id="66" presetID="42" presetClass="path" presetSubtype="0" decel="100000" fill="hold" nodeType="withEffect">
                                  <p:stCondLst>
                                    <p:cond delay="0"/>
                                  </p:stCondLst>
                                  <p:childTnLst>
                                    <p:animMotion origin="layout" path="M -3.33333E-6 3.33333E-6 L 0.03008 3.33333E-6 " pathEditMode="relative" rAng="0" ptsTypes="AA">
                                      <p:cBhvr>
                                        <p:cTn id="67" dur="750" spd="-100000" fill="hold"/>
                                        <p:tgtEl>
                                          <p:spTgt spid="168"/>
                                        </p:tgtEl>
                                        <p:attrNameLst>
                                          <p:attrName>ppt_x</p:attrName>
                                          <p:attrName>ppt_y</p:attrName>
                                        </p:attrNameLst>
                                      </p:cBhvr>
                                      <p:rCtr x="1497" y="0"/>
                                    </p:animMotion>
                                  </p:childTnLst>
                                </p:cTn>
                              </p:par>
                              <p:par>
                                <p:cTn id="68" presetID="10" presetClass="entr" presetSubtype="0" fill="hold" nodeType="withEffect">
                                  <p:stCondLst>
                                    <p:cond delay="0"/>
                                  </p:stCondLst>
                                  <p:childTnLst>
                                    <p:set>
                                      <p:cBhvr>
                                        <p:cTn id="69" dur="1" fill="hold">
                                          <p:stCondLst>
                                            <p:cond delay="0"/>
                                          </p:stCondLst>
                                        </p:cTn>
                                        <p:tgtEl>
                                          <p:spTgt spid="142"/>
                                        </p:tgtEl>
                                        <p:attrNameLst>
                                          <p:attrName>style.visibility</p:attrName>
                                        </p:attrNameLst>
                                      </p:cBhvr>
                                      <p:to>
                                        <p:strVal val="visible"/>
                                      </p:to>
                                    </p:set>
                                    <p:animEffect transition="in" filter="fade">
                                      <p:cBhvr>
                                        <p:cTn id="70" dur="500"/>
                                        <p:tgtEl>
                                          <p:spTgt spid="142"/>
                                        </p:tgtEl>
                                      </p:cBhvr>
                                    </p:animEffect>
                                  </p:childTnLst>
                                </p:cTn>
                              </p:par>
                              <p:par>
                                <p:cTn id="71" presetID="42" presetClass="path" presetSubtype="0" decel="100000" fill="hold" nodeType="withEffect">
                                  <p:stCondLst>
                                    <p:cond delay="0"/>
                                  </p:stCondLst>
                                  <p:childTnLst>
                                    <p:animMotion origin="layout" path="M 4.375E-6 -2.22222E-6 L 0.03007 -2.22222E-6 " pathEditMode="relative" rAng="0" ptsTypes="AA">
                                      <p:cBhvr>
                                        <p:cTn id="72" dur="750" spd="-100000" fill="hold"/>
                                        <p:tgtEl>
                                          <p:spTgt spid="142"/>
                                        </p:tgtEl>
                                        <p:attrNameLst>
                                          <p:attrName>ppt_x</p:attrName>
                                          <p:attrName>ppt_y</p:attrName>
                                        </p:attrNameLst>
                                      </p:cBhvr>
                                      <p:rCtr x="149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p:bldP spid="62" grpId="1"/>
      <p:bldP spid="63" grpId="0"/>
      <p:bldP spid="63" grpId="1"/>
      <p:bldP spid="180" grpId="0"/>
      <p:bldP spid="180" grpId="1"/>
    </p:bld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42" name="Group 141">
            <a:extLst>
              <a:ext uri="{FF2B5EF4-FFF2-40B4-BE49-F238E27FC236}">
                <a16:creationId xmlns:a16="http://schemas.microsoft.com/office/drawing/2014/main" id="{FEE4D6E1-3767-4986-9622-1006DD5BBA9E}"/>
              </a:ext>
            </a:extLst>
          </p:cNvPr>
          <p:cNvGrpSpPr/>
          <p:nvPr/>
        </p:nvGrpSpPr>
        <p:grpSpPr>
          <a:xfrm>
            <a:off x="8709829" y="3552373"/>
            <a:ext cx="2899559" cy="2865890"/>
            <a:chOff x="8709829" y="3698423"/>
            <a:chExt cx="2899559" cy="2865890"/>
          </a:xfrm>
        </p:grpSpPr>
        <p:sp>
          <p:nvSpPr>
            <p:cNvPr id="122" name="Rounded Rectangle 5">
              <a:extLst>
                <a:ext uri="{FF2B5EF4-FFF2-40B4-BE49-F238E27FC236}">
                  <a16:creationId xmlns:a16="http://schemas.microsoft.com/office/drawing/2014/main" id="{940AC241-872C-4639-A2B9-12EDB6D82EB5}"/>
                </a:ext>
              </a:extLst>
            </p:cNvPr>
            <p:cNvSpPr/>
            <p:nvPr/>
          </p:nvSpPr>
          <p:spPr bwMode="auto">
            <a:xfrm>
              <a:off x="8709829" y="3698423"/>
              <a:ext cx="2899559" cy="2865890"/>
            </a:xfrm>
            <a:prstGeom prst="rect">
              <a:avLst/>
            </a:prstGeom>
            <a:solidFill>
              <a:schemeClr val="bg1">
                <a:lumMod val="95000"/>
              </a:schemeClr>
            </a:solidFill>
            <a:ln>
              <a:noFill/>
            </a:ln>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274320" tIns="182880" rIns="182880" bIns="18288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Pod Y</a:t>
              </a:r>
            </a:p>
          </p:txBody>
        </p:sp>
        <p:grpSp>
          <p:nvGrpSpPr>
            <p:cNvPr id="123" name="Group 122">
              <a:extLst>
                <a:ext uri="{FF2B5EF4-FFF2-40B4-BE49-F238E27FC236}">
                  <a16:creationId xmlns:a16="http://schemas.microsoft.com/office/drawing/2014/main" id="{9EA2A4B9-0E6C-4F91-9A87-423601899D83}"/>
                </a:ext>
              </a:extLst>
            </p:cNvPr>
            <p:cNvGrpSpPr/>
            <p:nvPr/>
          </p:nvGrpSpPr>
          <p:grpSpPr>
            <a:xfrm>
              <a:off x="8989716" y="4242287"/>
              <a:ext cx="2339785" cy="2044863"/>
              <a:chOff x="8909050" y="2608824"/>
              <a:chExt cx="2339785" cy="2044863"/>
            </a:xfrm>
          </p:grpSpPr>
          <p:grpSp>
            <p:nvGrpSpPr>
              <p:cNvPr id="124" name="Group 123">
                <a:extLst>
                  <a:ext uri="{FF2B5EF4-FFF2-40B4-BE49-F238E27FC236}">
                    <a16:creationId xmlns:a16="http://schemas.microsoft.com/office/drawing/2014/main" id="{1101A1AE-675C-4CC4-88BD-7550D0ECA8A4}"/>
                  </a:ext>
                </a:extLst>
              </p:cNvPr>
              <p:cNvGrpSpPr/>
              <p:nvPr/>
            </p:nvGrpSpPr>
            <p:grpSpPr>
              <a:xfrm>
                <a:off x="8909050" y="3140908"/>
                <a:ext cx="980695" cy="980695"/>
                <a:chOff x="7552123" y="135561"/>
                <a:chExt cx="1737360" cy="1737360"/>
              </a:xfrm>
            </p:grpSpPr>
            <p:sp>
              <p:nvSpPr>
                <p:cNvPr id="140" name="Rounded Rectangle 5">
                  <a:extLst>
                    <a:ext uri="{FF2B5EF4-FFF2-40B4-BE49-F238E27FC236}">
                      <a16:creationId xmlns:a16="http://schemas.microsoft.com/office/drawing/2014/main" id="{5EB8F836-6842-4588-8918-592EDB2D153E}"/>
                    </a:ext>
                  </a:extLst>
                </p:cNvPr>
                <p:cNvSpPr/>
                <p:nvPr/>
              </p:nvSpPr>
              <p:spPr bwMode="auto">
                <a:xfrm>
                  <a:off x="7552123" y="135561"/>
                  <a:ext cx="1737360" cy="1737360"/>
                </a:xfrm>
                <a:prstGeom prst="rect">
                  <a:avLst/>
                </a:prstGeom>
                <a:solidFill>
                  <a:schemeClr val="bg1"/>
                </a:solidFill>
                <a:ln>
                  <a:noFill/>
                </a:ln>
                <a:effectLst>
                  <a:outerShdw blurRad="1524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Semibold"/>
                    <a:ea typeface="+mn-ea"/>
                    <a:cs typeface="+mn-cs"/>
                  </a:endParaRPr>
                </a:p>
              </p:txBody>
            </p:sp>
            <p:pic>
              <p:nvPicPr>
                <p:cNvPr id="141" name="Graphic 140">
                  <a:extLst>
                    <a:ext uri="{FF2B5EF4-FFF2-40B4-BE49-F238E27FC236}">
                      <a16:creationId xmlns:a16="http://schemas.microsoft.com/office/drawing/2014/main" id="{20611849-613B-4685-BCC0-B2C7674970CF}"/>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9333" t="18330" r="9333" b="18330"/>
                <a:stretch/>
              </p:blipFill>
              <p:spPr>
                <a:xfrm>
                  <a:off x="7936554" y="635486"/>
                  <a:ext cx="968499" cy="754245"/>
                </a:xfrm>
                <a:prstGeom prst="rect">
                  <a:avLst/>
                </a:prstGeom>
              </p:spPr>
            </p:pic>
          </p:grpSp>
          <p:grpSp>
            <p:nvGrpSpPr>
              <p:cNvPr id="125" name="Group 124">
                <a:extLst>
                  <a:ext uri="{FF2B5EF4-FFF2-40B4-BE49-F238E27FC236}">
                    <a16:creationId xmlns:a16="http://schemas.microsoft.com/office/drawing/2014/main" id="{90431E4F-FBD0-4EE5-972A-EBB8A4CF0524}"/>
                  </a:ext>
                </a:extLst>
              </p:cNvPr>
              <p:cNvGrpSpPr/>
              <p:nvPr/>
            </p:nvGrpSpPr>
            <p:grpSpPr>
              <a:xfrm>
                <a:off x="10268140" y="2608824"/>
                <a:ext cx="980695" cy="2044863"/>
                <a:chOff x="10268140" y="2542149"/>
                <a:chExt cx="980695" cy="2044863"/>
              </a:xfrm>
            </p:grpSpPr>
            <p:grpSp>
              <p:nvGrpSpPr>
                <p:cNvPr id="126" name="Group 125">
                  <a:extLst>
                    <a:ext uri="{FF2B5EF4-FFF2-40B4-BE49-F238E27FC236}">
                      <a16:creationId xmlns:a16="http://schemas.microsoft.com/office/drawing/2014/main" id="{F7D2B44C-FE6A-40A0-BE02-13DA4764ADA3}"/>
                    </a:ext>
                  </a:extLst>
                </p:cNvPr>
                <p:cNvGrpSpPr/>
                <p:nvPr/>
              </p:nvGrpSpPr>
              <p:grpSpPr>
                <a:xfrm>
                  <a:off x="10268140" y="2542149"/>
                  <a:ext cx="980695" cy="980695"/>
                  <a:chOff x="0" y="7898135"/>
                  <a:chExt cx="1737360" cy="1737360"/>
                </a:xfrm>
              </p:grpSpPr>
              <p:sp>
                <p:nvSpPr>
                  <p:cNvPr id="134" name="Rounded Rectangle 5">
                    <a:extLst>
                      <a:ext uri="{FF2B5EF4-FFF2-40B4-BE49-F238E27FC236}">
                        <a16:creationId xmlns:a16="http://schemas.microsoft.com/office/drawing/2014/main" id="{6A8BBEE4-5D7B-49B3-9F4A-8C8D7A65D115}"/>
                      </a:ext>
                    </a:extLst>
                  </p:cNvPr>
                  <p:cNvSpPr/>
                  <p:nvPr/>
                </p:nvSpPr>
                <p:spPr bwMode="auto">
                  <a:xfrm>
                    <a:off x="0" y="7898135"/>
                    <a:ext cx="1737360" cy="1737360"/>
                  </a:xfrm>
                  <a:prstGeom prst="rect">
                    <a:avLst/>
                  </a:prstGeom>
                  <a:solidFill>
                    <a:schemeClr val="bg1">
                      <a:lumMod val="95000"/>
                    </a:schemeClr>
                  </a:solidFill>
                  <a:ln>
                    <a:noFill/>
                  </a:ln>
                  <a:effectLst>
                    <a:outerShdw blurRad="1524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457200"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Actor C</a:t>
                    </a:r>
                  </a:p>
                </p:txBody>
              </p:sp>
              <p:grpSp>
                <p:nvGrpSpPr>
                  <p:cNvPr id="135" name="app development" descr="application development">
                    <a:extLst>
                      <a:ext uri="{FF2B5EF4-FFF2-40B4-BE49-F238E27FC236}">
                        <a16:creationId xmlns:a16="http://schemas.microsoft.com/office/drawing/2014/main" id="{7BAE5F59-BFDC-4F82-A9DD-B9EF6C17F591}"/>
                      </a:ext>
                    </a:extLst>
                  </p:cNvPr>
                  <p:cNvGrpSpPr/>
                  <p:nvPr/>
                </p:nvGrpSpPr>
                <p:grpSpPr>
                  <a:xfrm>
                    <a:off x="618470" y="8439646"/>
                    <a:ext cx="500421" cy="301755"/>
                    <a:chOff x="1619314" y="4920550"/>
                    <a:chExt cx="500421" cy="301755"/>
                  </a:xfrm>
                </p:grpSpPr>
                <p:sp>
                  <p:nvSpPr>
                    <p:cNvPr id="136" name="Freeform: Shape 135">
                      <a:extLst>
                        <a:ext uri="{FF2B5EF4-FFF2-40B4-BE49-F238E27FC236}">
                          <a16:creationId xmlns:a16="http://schemas.microsoft.com/office/drawing/2014/main" id="{5F9EC395-BC75-4CCA-81C2-F9ADB4ECEAE2}"/>
                        </a:ext>
                      </a:extLst>
                    </p:cNvPr>
                    <p:cNvSpPr/>
                    <p:nvPr/>
                  </p:nvSpPr>
                  <p:spPr>
                    <a:xfrm>
                      <a:off x="1974276" y="4920997"/>
                      <a:ext cx="145459" cy="301308"/>
                    </a:xfrm>
                    <a:custGeom>
                      <a:avLst/>
                      <a:gdLst>
                        <a:gd name="connsiteX0" fmla="*/ 22237 w 145458"/>
                        <a:gd name="connsiteY0" fmla="*/ 300372 h 301307"/>
                        <a:gd name="connsiteX1" fmla="*/ 2089 w 145458"/>
                        <a:gd name="connsiteY1" fmla="*/ 283378 h 301307"/>
                        <a:gd name="connsiteX2" fmla="*/ 111941 w 145458"/>
                        <a:gd name="connsiteY2" fmla="*/ 153201 h 301307"/>
                        <a:gd name="connsiteX3" fmla="*/ 5505 w 145458"/>
                        <a:gd name="connsiteY3" fmla="*/ 18383 h 301307"/>
                        <a:gd name="connsiteX4" fmla="*/ 26092 w 145458"/>
                        <a:gd name="connsiteY4" fmla="*/ 2089 h 301307"/>
                        <a:gd name="connsiteX5" fmla="*/ 145843 w 145458"/>
                        <a:gd name="connsiteY5" fmla="*/ 153727 h 301307"/>
                        <a:gd name="connsiteX6" fmla="*/ 22237 w 145458"/>
                        <a:gd name="connsiteY6" fmla="*/ 300372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22237" y="300372"/>
                          </a:moveTo>
                          <a:lnTo>
                            <a:pt x="2089" y="283378"/>
                          </a:lnTo>
                          <a:lnTo>
                            <a:pt x="111941" y="153201"/>
                          </a:lnTo>
                          <a:lnTo>
                            <a:pt x="5505" y="18383"/>
                          </a:lnTo>
                          <a:lnTo>
                            <a:pt x="26092" y="2089"/>
                          </a:lnTo>
                          <a:lnTo>
                            <a:pt x="145843" y="153727"/>
                          </a:lnTo>
                          <a:lnTo>
                            <a:pt x="22237" y="300372"/>
                          </a:lnTo>
                          <a:close/>
                        </a:path>
                      </a:pathLst>
                    </a:custGeom>
                    <a:solidFill>
                      <a:srgbClr val="0078D4"/>
                    </a:solidFill>
                    <a:ln w="51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37" name="Freeform: Shape 136">
                      <a:extLst>
                        <a:ext uri="{FF2B5EF4-FFF2-40B4-BE49-F238E27FC236}">
                          <a16:creationId xmlns:a16="http://schemas.microsoft.com/office/drawing/2014/main" id="{A1A78304-953D-45DC-9333-B1674EC65F3D}"/>
                        </a:ext>
                      </a:extLst>
                    </p:cNvPr>
                    <p:cNvSpPr/>
                    <p:nvPr/>
                  </p:nvSpPr>
                  <p:spPr>
                    <a:xfrm>
                      <a:off x="1619314" y="4920550"/>
                      <a:ext cx="145459" cy="301308"/>
                    </a:xfrm>
                    <a:custGeom>
                      <a:avLst/>
                      <a:gdLst>
                        <a:gd name="connsiteX0" fmla="*/ 121840 w 145458"/>
                        <a:gd name="connsiteY0" fmla="*/ 300285 h 301307"/>
                        <a:gd name="connsiteX1" fmla="*/ 2089 w 145458"/>
                        <a:gd name="connsiteY1" fmla="*/ 148734 h 301307"/>
                        <a:gd name="connsiteX2" fmla="*/ 125782 w 145458"/>
                        <a:gd name="connsiteY2" fmla="*/ 2089 h 301307"/>
                        <a:gd name="connsiteX3" fmla="*/ 145843 w 145458"/>
                        <a:gd name="connsiteY3" fmla="*/ 18996 h 301307"/>
                        <a:gd name="connsiteX4" fmla="*/ 35991 w 145458"/>
                        <a:gd name="connsiteY4" fmla="*/ 149260 h 301307"/>
                        <a:gd name="connsiteX5" fmla="*/ 142427 w 145458"/>
                        <a:gd name="connsiteY5" fmla="*/ 283991 h 301307"/>
                        <a:gd name="connsiteX6" fmla="*/ 121840 w 145458"/>
                        <a:gd name="connsiteY6" fmla="*/ 300285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121840" y="300285"/>
                          </a:moveTo>
                          <a:lnTo>
                            <a:pt x="2089" y="148734"/>
                          </a:lnTo>
                          <a:lnTo>
                            <a:pt x="125782" y="2089"/>
                          </a:lnTo>
                          <a:lnTo>
                            <a:pt x="145843" y="18996"/>
                          </a:lnTo>
                          <a:lnTo>
                            <a:pt x="35991" y="149260"/>
                          </a:lnTo>
                          <a:lnTo>
                            <a:pt x="142427" y="283991"/>
                          </a:lnTo>
                          <a:lnTo>
                            <a:pt x="121840" y="300285"/>
                          </a:lnTo>
                          <a:close/>
                        </a:path>
                      </a:pathLst>
                    </a:custGeom>
                    <a:solidFill>
                      <a:srgbClr val="0078D4"/>
                    </a:solidFill>
                    <a:ln w="51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38" name="Freeform: Shape 137">
                      <a:extLst>
                        <a:ext uri="{FF2B5EF4-FFF2-40B4-BE49-F238E27FC236}">
                          <a16:creationId xmlns:a16="http://schemas.microsoft.com/office/drawing/2014/main" id="{622FD549-B314-4C3D-8E82-1E9AD9841C0C}"/>
                        </a:ext>
                      </a:extLst>
                    </p:cNvPr>
                    <p:cNvSpPr/>
                    <p:nvPr/>
                  </p:nvSpPr>
                  <p:spPr>
                    <a:xfrm>
                      <a:off x="1823511" y="5026804"/>
                      <a:ext cx="93509" cy="93509"/>
                    </a:xfrm>
                    <a:custGeom>
                      <a:avLst/>
                      <a:gdLst>
                        <a:gd name="connsiteX0" fmla="*/ 48693 w 93509"/>
                        <a:gd name="connsiteY0" fmla="*/ 95297 h 93509"/>
                        <a:gd name="connsiteX1" fmla="*/ 95297 w 93509"/>
                        <a:gd name="connsiteY1" fmla="*/ 48693 h 93509"/>
                        <a:gd name="connsiteX2" fmla="*/ 48693 w 93509"/>
                        <a:gd name="connsiteY2" fmla="*/ 2089 h 93509"/>
                        <a:gd name="connsiteX3" fmla="*/ 2089 w 93509"/>
                        <a:gd name="connsiteY3" fmla="*/ 48693 h 93509"/>
                        <a:gd name="connsiteX4" fmla="*/ 48693 w 93509"/>
                        <a:gd name="connsiteY4" fmla="*/ 95297 h 93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509" h="93509">
                          <a:moveTo>
                            <a:pt x="48693" y="95297"/>
                          </a:moveTo>
                          <a:cubicBezTo>
                            <a:pt x="74432" y="95297"/>
                            <a:pt x="95297" y="74431"/>
                            <a:pt x="95297" y="48693"/>
                          </a:cubicBezTo>
                          <a:cubicBezTo>
                            <a:pt x="95297" y="22954"/>
                            <a:pt x="74432" y="2089"/>
                            <a:pt x="48693" y="2089"/>
                          </a:cubicBezTo>
                          <a:cubicBezTo>
                            <a:pt x="22954" y="2089"/>
                            <a:pt x="2089" y="22954"/>
                            <a:pt x="2089" y="48693"/>
                          </a:cubicBezTo>
                          <a:cubicBezTo>
                            <a:pt x="2089" y="74431"/>
                            <a:pt x="22954" y="95297"/>
                            <a:pt x="48693" y="95297"/>
                          </a:cubicBezTo>
                          <a:close/>
                        </a:path>
                      </a:pathLst>
                    </a:custGeom>
                    <a:solidFill>
                      <a:srgbClr val="50E6FF"/>
                    </a:solidFill>
                    <a:ln w="51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39" name="Freeform: Shape 138">
                      <a:extLst>
                        <a:ext uri="{FF2B5EF4-FFF2-40B4-BE49-F238E27FC236}">
                          <a16:creationId xmlns:a16="http://schemas.microsoft.com/office/drawing/2014/main" id="{8DC3F4B7-B0C5-4C75-8CDF-C6B3433F0410}"/>
                        </a:ext>
                      </a:extLst>
                    </p:cNvPr>
                    <p:cNvSpPr/>
                    <p:nvPr/>
                  </p:nvSpPr>
                  <p:spPr>
                    <a:xfrm>
                      <a:off x="1746245" y="4950259"/>
                      <a:ext cx="249358" cy="244163"/>
                    </a:xfrm>
                    <a:custGeom>
                      <a:avLst/>
                      <a:gdLst>
                        <a:gd name="connsiteX0" fmla="*/ 245797 w 249358"/>
                        <a:gd name="connsiteY0" fmla="*/ 108787 h 244163"/>
                        <a:gd name="connsiteX1" fmla="*/ 210581 w 249358"/>
                        <a:gd name="connsiteY1" fmla="*/ 104670 h 244163"/>
                        <a:gd name="connsiteX2" fmla="*/ 209530 w 249358"/>
                        <a:gd name="connsiteY2" fmla="*/ 101079 h 244163"/>
                        <a:gd name="connsiteX3" fmla="*/ 201207 w 249358"/>
                        <a:gd name="connsiteY3" fmla="*/ 81631 h 244163"/>
                        <a:gd name="connsiteX4" fmla="*/ 199280 w 249358"/>
                        <a:gd name="connsiteY4" fmla="*/ 78302 h 244163"/>
                        <a:gd name="connsiteX5" fmla="*/ 218114 w 249358"/>
                        <a:gd name="connsiteY5" fmla="*/ 54562 h 244163"/>
                        <a:gd name="connsiteX6" fmla="*/ 218377 w 249358"/>
                        <a:gd name="connsiteY6" fmla="*/ 48868 h 244163"/>
                        <a:gd name="connsiteX7" fmla="*/ 200156 w 249358"/>
                        <a:gd name="connsiteY7" fmla="*/ 30647 h 244163"/>
                        <a:gd name="connsiteX8" fmla="*/ 194462 w 249358"/>
                        <a:gd name="connsiteY8" fmla="*/ 30909 h 244163"/>
                        <a:gd name="connsiteX9" fmla="*/ 170109 w 249358"/>
                        <a:gd name="connsiteY9" fmla="*/ 50182 h 244163"/>
                        <a:gd name="connsiteX10" fmla="*/ 166868 w 249358"/>
                        <a:gd name="connsiteY10" fmla="*/ 48430 h 244163"/>
                        <a:gd name="connsiteX11" fmla="*/ 147945 w 249358"/>
                        <a:gd name="connsiteY11" fmla="*/ 41159 h 244163"/>
                        <a:gd name="connsiteX12" fmla="*/ 144179 w 249358"/>
                        <a:gd name="connsiteY12" fmla="*/ 40195 h 244163"/>
                        <a:gd name="connsiteX13" fmla="*/ 140237 w 249358"/>
                        <a:gd name="connsiteY13" fmla="*/ 6293 h 244163"/>
                        <a:gd name="connsiteX14" fmla="*/ 136382 w 249358"/>
                        <a:gd name="connsiteY14" fmla="*/ 2089 h 244163"/>
                        <a:gd name="connsiteX15" fmla="*/ 110627 w 249358"/>
                        <a:gd name="connsiteY15" fmla="*/ 2089 h 244163"/>
                        <a:gd name="connsiteX16" fmla="*/ 106773 w 249358"/>
                        <a:gd name="connsiteY16" fmla="*/ 6293 h 244163"/>
                        <a:gd name="connsiteX17" fmla="*/ 102656 w 249358"/>
                        <a:gd name="connsiteY17" fmla="*/ 41422 h 244163"/>
                        <a:gd name="connsiteX18" fmla="*/ 99239 w 249358"/>
                        <a:gd name="connsiteY18" fmla="*/ 42561 h 244163"/>
                        <a:gd name="connsiteX19" fmla="*/ 81544 w 249358"/>
                        <a:gd name="connsiteY19" fmla="*/ 50707 h 244163"/>
                        <a:gd name="connsiteX20" fmla="*/ 78215 w 249358"/>
                        <a:gd name="connsiteY20" fmla="*/ 52722 h 244163"/>
                        <a:gd name="connsiteX21" fmla="*/ 52022 w 249358"/>
                        <a:gd name="connsiteY21" fmla="*/ 32049 h 244163"/>
                        <a:gd name="connsiteX22" fmla="*/ 46328 w 249358"/>
                        <a:gd name="connsiteY22" fmla="*/ 31786 h 244163"/>
                        <a:gd name="connsiteX23" fmla="*/ 28107 w 249358"/>
                        <a:gd name="connsiteY23" fmla="*/ 50006 h 244163"/>
                        <a:gd name="connsiteX24" fmla="*/ 28369 w 249358"/>
                        <a:gd name="connsiteY24" fmla="*/ 55701 h 244163"/>
                        <a:gd name="connsiteX25" fmla="*/ 50007 w 249358"/>
                        <a:gd name="connsiteY25" fmla="*/ 83120 h 244163"/>
                        <a:gd name="connsiteX26" fmla="*/ 48430 w 249358"/>
                        <a:gd name="connsiteY26" fmla="*/ 86361 h 244163"/>
                        <a:gd name="connsiteX27" fmla="*/ 42561 w 249358"/>
                        <a:gd name="connsiteY27" fmla="*/ 101254 h 244163"/>
                        <a:gd name="connsiteX28" fmla="*/ 41510 w 249358"/>
                        <a:gd name="connsiteY28" fmla="*/ 104845 h 244163"/>
                        <a:gd name="connsiteX29" fmla="*/ 6294 w 249358"/>
                        <a:gd name="connsiteY29" fmla="*/ 108963 h 244163"/>
                        <a:gd name="connsiteX30" fmla="*/ 2089 w 249358"/>
                        <a:gd name="connsiteY30" fmla="*/ 112817 h 244163"/>
                        <a:gd name="connsiteX31" fmla="*/ 2089 w 249358"/>
                        <a:gd name="connsiteY31" fmla="*/ 138572 h 244163"/>
                        <a:gd name="connsiteX32" fmla="*/ 6294 w 249358"/>
                        <a:gd name="connsiteY32" fmla="*/ 142426 h 244163"/>
                        <a:gd name="connsiteX33" fmla="*/ 41597 w 249358"/>
                        <a:gd name="connsiteY33" fmla="*/ 146544 h 244163"/>
                        <a:gd name="connsiteX34" fmla="*/ 42648 w 249358"/>
                        <a:gd name="connsiteY34" fmla="*/ 150135 h 244163"/>
                        <a:gd name="connsiteX35" fmla="*/ 48518 w 249358"/>
                        <a:gd name="connsiteY35" fmla="*/ 164765 h 244163"/>
                        <a:gd name="connsiteX36" fmla="*/ 50182 w 249358"/>
                        <a:gd name="connsiteY36" fmla="*/ 168006 h 244163"/>
                        <a:gd name="connsiteX37" fmla="*/ 28369 w 249358"/>
                        <a:gd name="connsiteY37" fmla="*/ 195600 h 244163"/>
                        <a:gd name="connsiteX38" fmla="*/ 28107 w 249358"/>
                        <a:gd name="connsiteY38" fmla="*/ 201295 h 244163"/>
                        <a:gd name="connsiteX39" fmla="*/ 46328 w 249358"/>
                        <a:gd name="connsiteY39" fmla="*/ 219516 h 244163"/>
                        <a:gd name="connsiteX40" fmla="*/ 52022 w 249358"/>
                        <a:gd name="connsiteY40" fmla="*/ 219253 h 244163"/>
                        <a:gd name="connsiteX41" fmla="*/ 78565 w 249358"/>
                        <a:gd name="connsiteY41" fmla="*/ 198229 h 244163"/>
                        <a:gd name="connsiteX42" fmla="*/ 81894 w 249358"/>
                        <a:gd name="connsiteY42" fmla="*/ 200244 h 244163"/>
                        <a:gd name="connsiteX43" fmla="*/ 98888 w 249358"/>
                        <a:gd name="connsiteY43" fmla="*/ 207952 h 244163"/>
                        <a:gd name="connsiteX44" fmla="*/ 102305 w 249358"/>
                        <a:gd name="connsiteY44" fmla="*/ 209091 h 244163"/>
                        <a:gd name="connsiteX45" fmla="*/ 106247 w 249358"/>
                        <a:gd name="connsiteY45" fmla="*/ 242818 h 244163"/>
                        <a:gd name="connsiteX46" fmla="*/ 110102 w 249358"/>
                        <a:gd name="connsiteY46" fmla="*/ 247023 h 244163"/>
                        <a:gd name="connsiteX47" fmla="*/ 135857 w 249358"/>
                        <a:gd name="connsiteY47" fmla="*/ 247023 h 244163"/>
                        <a:gd name="connsiteX48" fmla="*/ 139711 w 249358"/>
                        <a:gd name="connsiteY48" fmla="*/ 242818 h 244163"/>
                        <a:gd name="connsiteX49" fmla="*/ 143478 w 249358"/>
                        <a:gd name="connsiteY49" fmla="*/ 210581 h 244163"/>
                        <a:gd name="connsiteX50" fmla="*/ 147245 w 249358"/>
                        <a:gd name="connsiteY50" fmla="*/ 209617 h 244163"/>
                        <a:gd name="connsiteX51" fmla="*/ 166167 w 249358"/>
                        <a:gd name="connsiteY51" fmla="*/ 202433 h 244163"/>
                        <a:gd name="connsiteX52" fmla="*/ 169408 w 249358"/>
                        <a:gd name="connsiteY52" fmla="*/ 200769 h 244163"/>
                        <a:gd name="connsiteX53" fmla="*/ 193411 w 249358"/>
                        <a:gd name="connsiteY53" fmla="*/ 219779 h 244163"/>
                        <a:gd name="connsiteX54" fmla="*/ 199105 w 249358"/>
                        <a:gd name="connsiteY54" fmla="*/ 220042 h 244163"/>
                        <a:gd name="connsiteX55" fmla="*/ 217326 w 249358"/>
                        <a:gd name="connsiteY55" fmla="*/ 201820 h 244163"/>
                        <a:gd name="connsiteX56" fmla="*/ 217063 w 249358"/>
                        <a:gd name="connsiteY56" fmla="*/ 196126 h 244163"/>
                        <a:gd name="connsiteX57" fmla="*/ 198755 w 249358"/>
                        <a:gd name="connsiteY57" fmla="*/ 172999 h 244163"/>
                        <a:gd name="connsiteX58" fmla="*/ 200769 w 249358"/>
                        <a:gd name="connsiteY58" fmla="*/ 169670 h 244163"/>
                        <a:gd name="connsiteX59" fmla="*/ 209355 w 249358"/>
                        <a:gd name="connsiteY59" fmla="*/ 150135 h 244163"/>
                        <a:gd name="connsiteX60" fmla="*/ 210405 w 249358"/>
                        <a:gd name="connsiteY60" fmla="*/ 146544 h 244163"/>
                        <a:gd name="connsiteX61" fmla="*/ 245797 w 249358"/>
                        <a:gd name="connsiteY61" fmla="*/ 142426 h 244163"/>
                        <a:gd name="connsiteX62" fmla="*/ 250001 w 249358"/>
                        <a:gd name="connsiteY62" fmla="*/ 138572 h 244163"/>
                        <a:gd name="connsiteX63" fmla="*/ 250001 w 249358"/>
                        <a:gd name="connsiteY63" fmla="*/ 112817 h 244163"/>
                        <a:gd name="connsiteX64" fmla="*/ 245797 w 249358"/>
                        <a:gd name="connsiteY64" fmla="*/ 108787 h 244163"/>
                        <a:gd name="connsiteX65" fmla="*/ 125958 w 249358"/>
                        <a:gd name="connsiteY65" fmla="*/ 183161 h 244163"/>
                        <a:gd name="connsiteX66" fmla="*/ 68053 w 249358"/>
                        <a:gd name="connsiteY66" fmla="*/ 125256 h 244163"/>
                        <a:gd name="connsiteX67" fmla="*/ 125958 w 249358"/>
                        <a:gd name="connsiteY67" fmla="*/ 67352 h 244163"/>
                        <a:gd name="connsiteX68" fmla="*/ 183862 w 249358"/>
                        <a:gd name="connsiteY68" fmla="*/ 125256 h 244163"/>
                        <a:gd name="connsiteX69" fmla="*/ 125958 w 249358"/>
                        <a:gd name="connsiteY69" fmla="*/ 183161 h 244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49358" h="244163">
                          <a:moveTo>
                            <a:pt x="245797" y="108787"/>
                          </a:moveTo>
                          <a:lnTo>
                            <a:pt x="210581" y="104670"/>
                          </a:lnTo>
                          <a:lnTo>
                            <a:pt x="209530" y="101079"/>
                          </a:lnTo>
                          <a:cubicBezTo>
                            <a:pt x="207602" y="94333"/>
                            <a:pt x="204799" y="87763"/>
                            <a:pt x="201207" y="81631"/>
                          </a:cubicBezTo>
                          <a:lnTo>
                            <a:pt x="199280" y="78302"/>
                          </a:lnTo>
                          <a:lnTo>
                            <a:pt x="218114" y="54562"/>
                          </a:lnTo>
                          <a:cubicBezTo>
                            <a:pt x="219604" y="52635"/>
                            <a:pt x="219692" y="50182"/>
                            <a:pt x="218377" y="48868"/>
                          </a:cubicBezTo>
                          <a:lnTo>
                            <a:pt x="200156" y="30647"/>
                          </a:lnTo>
                          <a:cubicBezTo>
                            <a:pt x="198755" y="29245"/>
                            <a:pt x="196302" y="29333"/>
                            <a:pt x="194462" y="30909"/>
                          </a:cubicBezTo>
                          <a:lnTo>
                            <a:pt x="170109" y="50182"/>
                          </a:lnTo>
                          <a:lnTo>
                            <a:pt x="166868" y="48430"/>
                          </a:lnTo>
                          <a:cubicBezTo>
                            <a:pt x="161086" y="45364"/>
                            <a:pt x="154691" y="42911"/>
                            <a:pt x="147945" y="41159"/>
                          </a:cubicBezTo>
                          <a:lnTo>
                            <a:pt x="144179" y="40195"/>
                          </a:lnTo>
                          <a:lnTo>
                            <a:pt x="140237" y="6293"/>
                          </a:lnTo>
                          <a:cubicBezTo>
                            <a:pt x="139974" y="3928"/>
                            <a:pt x="138309" y="2089"/>
                            <a:pt x="136382" y="2089"/>
                          </a:cubicBezTo>
                          <a:lnTo>
                            <a:pt x="110627" y="2089"/>
                          </a:lnTo>
                          <a:cubicBezTo>
                            <a:pt x="108700" y="2089"/>
                            <a:pt x="107036" y="3928"/>
                            <a:pt x="106773" y="6293"/>
                          </a:cubicBezTo>
                          <a:lnTo>
                            <a:pt x="102656" y="41422"/>
                          </a:lnTo>
                          <a:lnTo>
                            <a:pt x="99239" y="42561"/>
                          </a:lnTo>
                          <a:cubicBezTo>
                            <a:pt x="93195" y="44488"/>
                            <a:pt x="87238" y="47203"/>
                            <a:pt x="81544" y="50707"/>
                          </a:cubicBezTo>
                          <a:lnTo>
                            <a:pt x="78215" y="52722"/>
                          </a:lnTo>
                          <a:lnTo>
                            <a:pt x="52022" y="32049"/>
                          </a:lnTo>
                          <a:cubicBezTo>
                            <a:pt x="50095" y="30559"/>
                            <a:pt x="47642" y="30471"/>
                            <a:pt x="46328" y="31786"/>
                          </a:cubicBezTo>
                          <a:lnTo>
                            <a:pt x="28107" y="50006"/>
                          </a:lnTo>
                          <a:cubicBezTo>
                            <a:pt x="26705" y="51408"/>
                            <a:pt x="26880" y="53861"/>
                            <a:pt x="28369" y="55701"/>
                          </a:cubicBezTo>
                          <a:lnTo>
                            <a:pt x="50007" y="83120"/>
                          </a:lnTo>
                          <a:lnTo>
                            <a:pt x="48430" y="86361"/>
                          </a:lnTo>
                          <a:cubicBezTo>
                            <a:pt x="45977" y="91180"/>
                            <a:pt x="44050" y="96173"/>
                            <a:pt x="42561" y="101254"/>
                          </a:cubicBezTo>
                          <a:lnTo>
                            <a:pt x="41510" y="104845"/>
                          </a:lnTo>
                          <a:lnTo>
                            <a:pt x="6294" y="108963"/>
                          </a:lnTo>
                          <a:cubicBezTo>
                            <a:pt x="3929" y="109225"/>
                            <a:pt x="2089" y="110890"/>
                            <a:pt x="2089" y="112817"/>
                          </a:cubicBezTo>
                          <a:lnTo>
                            <a:pt x="2089" y="138572"/>
                          </a:lnTo>
                          <a:cubicBezTo>
                            <a:pt x="2089" y="140499"/>
                            <a:pt x="3929" y="142163"/>
                            <a:pt x="6294" y="142426"/>
                          </a:cubicBezTo>
                          <a:lnTo>
                            <a:pt x="41597" y="146544"/>
                          </a:lnTo>
                          <a:lnTo>
                            <a:pt x="42648" y="150135"/>
                          </a:lnTo>
                          <a:cubicBezTo>
                            <a:pt x="44138" y="155041"/>
                            <a:pt x="46065" y="160034"/>
                            <a:pt x="48518" y="164765"/>
                          </a:cubicBezTo>
                          <a:lnTo>
                            <a:pt x="50182" y="168006"/>
                          </a:lnTo>
                          <a:lnTo>
                            <a:pt x="28369" y="195600"/>
                          </a:lnTo>
                          <a:cubicBezTo>
                            <a:pt x="26880" y="197528"/>
                            <a:pt x="26793" y="199981"/>
                            <a:pt x="28107" y="201295"/>
                          </a:cubicBezTo>
                          <a:lnTo>
                            <a:pt x="46328" y="219516"/>
                          </a:lnTo>
                          <a:cubicBezTo>
                            <a:pt x="47730" y="220918"/>
                            <a:pt x="50182" y="220742"/>
                            <a:pt x="52022" y="219253"/>
                          </a:cubicBezTo>
                          <a:lnTo>
                            <a:pt x="78565" y="198229"/>
                          </a:lnTo>
                          <a:lnTo>
                            <a:pt x="81894" y="200244"/>
                          </a:lnTo>
                          <a:cubicBezTo>
                            <a:pt x="87326" y="203485"/>
                            <a:pt x="93107" y="206113"/>
                            <a:pt x="98888" y="207952"/>
                          </a:cubicBezTo>
                          <a:lnTo>
                            <a:pt x="102305" y="209091"/>
                          </a:lnTo>
                          <a:lnTo>
                            <a:pt x="106247" y="242818"/>
                          </a:lnTo>
                          <a:cubicBezTo>
                            <a:pt x="106510" y="245183"/>
                            <a:pt x="108174" y="247023"/>
                            <a:pt x="110102" y="247023"/>
                          </a:cubicBezTo>
                          <a:lnTo>
                            <a:pt x="135857" y="247023"/>
                          </a:lnTo>
                          <a:cubicBezTo>
                            <a:pt x="137784" y="247023"/>
                            <a:pt x="139448" y="245183"/>
                            <a:pt x="139711" y="242818"/>
                          </a:cubicBezTo>
                          <a:lnTo>
                            <a:pt x="143478" y="210581"/>
                          </a:lnTo>
                          <a:lnTo>
                            <a:pt x="147245" y="209617"/>
                          </a:lnTo>
                          <a:cubicBezTo>
                            <a:pt x="153903" y="207952"/>
                            <a:pt x="160298" y="205499"/>
                            <a:pt x="166167" y="202433"/>
                          </a:cubicBezTo>
                          <a:lnTo>
                            <a:pt x="169408" y="200769"/>
                          </a:lnTo>
                          <a:lnTo>
                            <a:pt x="193411" y="219779"/>
                          </a:lnTo>
                          <a:cubicBezTo>
                            <a:pt x="195338" y="221268"/>
                            <a:pt x="197791" y="221355"/>
                            <a:pt x="199105" y="220042"/>
                          </a:cubicBezTo>
                          <a:lnTo>
                            <a:pt x="217326" y="201820"/>
                          </a:lnTo>
                          <a:cubicBezTo>
                            <a:pt x="218728" y="200419"/>
                            <a:pt x="218640" y="197966"/>
                            <a:pt x="217063" y="196126"/>
                          </a:cubicBezTo>
                          <a:lnTo>
                            <a:pt x="198755" y="172999"/>
                          </a:lnTo>
                          <a:lnTo>
                            <a:pt x="200769" y="169670"/>
                          </a:lnTo>
                          <a:cubicBezTo>
                            <a:pt x="204536" y="163363"/>
                            <a:pt x="207427" y="156793"/>
                            <a:pt x="209355" y="150135"/>
                          </a:cubicBezTo>
                          <a:lnTo>
                            <a:pt x="210405" y="146544"/>
                          </a:lnTo>
                          <a:lnTo>
                            <a:pt x="245797" y="142426"/>
                          </a:lnTo>
                          <a:cubicBezTo>
                            <a:pt x="248162" y="142163"/>
                            <a:pt x="250001" y="140499"/>
                            <a:pt x="250001" y="138572"/>
                          </a:cubicBezTo>
                          <a:lnTo>
                            <a:pt x="250001" y="112817"/>
                          </a:lnTo>
                          <a:cubicBezTo>
                            <a:pt x="250001" y="110715"/>
                            <a:pt x="248162" y="109050"/>
                            <a:pt x="245797" y="108787"/>
                          </a:cubicBezTo>
                          <a:close/>
                          <a:moveTo>
                            <a:pt x="125958" y="183161"/>
                          </a:moveTo>
                          <a:cubicBezTo>
                            <a:pt x="93983" y="183161"/>
                            <a:pt x="68053" y="157144"/>
                            <a:pt x="68053" y="125256"/>
                          </a:cubicBezTo>
                          <a:cubicBezTo>
                            <a:pt x="68053" y="93282"/>
                            <a:pt x="94071" y="67352"/>
                            <a:pt x="125958" y="67352"/>
                          </a:cubicBezTo>
                          <a:cubicBezTo>
                            <a:pt x="157844" y="67352"/>
                            <a:pt x="183862" y="93369"/>
                            <a:pt x="183862" y="125256"/>
                          </a:cubicBezTo>
                          <a:cubicBezTo>
                            <a:pt x="183862" y="157144"/>
                            <a:pt x="157844" y="183161"/>
                            <a:pt x="125958" y="183161"/>
                          </a:cubicBezTo>
                          <a:close/>
                        </a:path>
                      </a:pathLst>
                    </a:custGeom>
                    <a:solidFill>
                      <a:srgbClr val="0078D7"/>
                    </a:solidFill>
                    <a:ln w="51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127" name="Group 126">
                  <a:extLst>
                    <a:ext uri="{FF2B5EF4-FFF2-40B4-BE49-F238E27FC236}">
                      <a16:creationId xmlns:a16="http://schemas.microsoft.com/office/drawing/2014/main" id="{992BE083-9E65-4BDB-B156-D1B74CC85590}"/>
                    </a:ext>
                  </a:extLst>
                </p:cNvPr>
                <p:cNvGrpSpPr/>
                <p:nvPr/>
              </p:nvGrpSpPr>
              <p:grpSpPr>
                <a:xfrm>
                  <a:off x="10268140" y="3606317"/>
                  <a:ext cx="980695" cy="980695"/>
                  <a:chOff x="0" y="7898135"/>
                  <a:chExt cx="1737360" cy="1737360"/>
                </a:xfrm>
              </p:grpSpPr>
              <p:sp>
                <p:nvSpPr>
                  <p:cNvPr id="128" name="Rounded Rectangle 5">
                    <a:extLst>
                      <a:ext uri="{FF2B5EF4-FFF2-40B4-BE49-F238E27FC236}">
                        <a16:creationId xmlns:a16="http://schemas.microsoft.com/office/drawing/2014/main" id="{69DA2B07-C0A2-4F55-A641-B9B38BC3D48B}"/>
                      </a:ext>
                    </a:extLst>
                  </p:cNvPr>
                  <p:cNvSpPr/>
                  <p:nvPr/>
                </p:nvSpPr>
                <p:spPr bwMode="auto">
                  <a:xfrm>
                    <a:off x="0" y="7898135"/>
                    <a:ext cx="1737360" cy="1737360"/>
                  </a:xfrm>
                  <a:prstGeom prst="rect">
                    <a:avLst/>
                  </a:prstGeom>
                  <a:solidFill>
                    <a:schemeClr val="bg1">
                      <a:lumMod val="95000"/>
                    </a:schemeClr>
                  </a:solidFill>
                  <a:ln>
                    <a:noFill/>
                  </a:ln>
                  <a:effectLst>
                    <a:outerShdw blurRad="1524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457200"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Actor D</a:t>
                    </a:r>
                  </a:p>
                </p:txBody>
              </p:sp>
              <p:grpSp>
                <p:nvGrpSpPr>
                  <p:cNvPr id="129" name="app development" descr="application development">
                    <a:extLst>
                      <a:ext uri="{FF2B5EF4-FFF2-40B4-BE49-F238E27FC236}">
                        <a16:creationId xmlns:a16="http://schemas.microsoft.com/office/drawing/2014/main" id="{DD285B78-69A2-4119-92CD-D6580F6D61C8}"/>
                      </a:ext>
                    </a:extLst>
                  </p:cNvPr>
                  <p:cNvGrpSpPr/>
                  <p:nvPr/>
                </p:nvGrpSpPr>
                <p:grpSpPr>
                  <a:xfrm>
                    <a:off x="618470" y="8439646"/>
                    <a:ext cx="500421" cy="301755"/>
                    <a:chOff x="1619314" y="4920550"/>
                    <a:chExt cx="500421" cy="301755"/>
                  </a:xfrm>
                </p:grpSpPr>
                <p:sp>
                  <p:nvSpPr>
                    <p:cNvPr id="130" name="Freeform: Shape 129">
                      <a:extLst>
                        <a:ext uri="{FF2B5EF4-FFF2-40B4-BE49-F238E27FC236}">
                          <a16:creationId xmlns:a16="http://schemas.microsoft.com/office/drawing/2014/main" id="{3B98920B-13BF-445B-AD76-017AE89D872A}"/>
                        </a:ext>
                      </a:extLst>
                    </p:cNvPr>
                    <p:cNvSpPr/>
                    <p:nvPr/>
                  </p:nvSpPr>
                  <p:spPr>
                    <a:xfrm>
                      <a:off x="1974276" y="4920997"/>
                      <a:ext cx="145459" cy="301308"/>
                    </a:xfrm>
                    <a:custGeom>
                      <a:avLst/>
                      <a:gdLst>
                        <a:gd name="connsiteX0" fmla="*/ 22237 w 145458"/>
                        <a:gd name="connsiteY0" fmla="*/ 300372 h 301307"/>
                        <a:gd name="connsiteX1" fmla="*/ 2089 w 145458"/>
                        <a:gd name="connsiteY1" fmla="*/ 283378 h 301307"/>
                        <a:gd name="connsiteX2" fmla="*/ 111941 w 145458"/>
                        <a:gd name="connsiteY2" fmla="*/ 153201 h 301307"/>
                        <a:gd name="connsiteX3" fmla="*/ 5505 w 145458"/>
                        <a:gd name="connsiteY3" fmla="*/ 18383 h 301307"/>
                        <a:gd name="connsiteX4" fmla="*/ 26092 w 145458"/>
                        <a:gd name="connsiteY4" fmla="*/ 2089 h 301307"/>
                        <a:gd name="connsiteX5" fmla="*/ 145843 w 145458"/>
                        <a:gd name="connsiteY5" fmla="*/ 153727 h 301307"/>
                        <a:gd name="connsiteX6" fmla="*/ 22237 w 145458"/>
                        <a:gd name="connsiteY6" fmla="*/ 300372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22237" y="300372"/>
                          </a:moveTo>
                          <a:lnTo>
                            <a:pt x="2089" y="283378"/>
                          </a:lnTo>
                          <a:lnTo>
                            <a:pt x="111941" y="153201"/>
                          </a:lnTo>
                          <a:lnTo>
                            <a:pt x="5505" y="18383"/>
                          </a:lnTo>
                          <a:lnTo>
                            <a:pt x="26092" y="2089"/>
                          </a:lnTo>
                          <a:lnTo>
                            <a:pt x="145843" y="153727"/>
                          </a:lnTo>
                          <a:lnTo>
                            <a:pt x="22237" y="300372"/>
                          </a:lnTo>
                          <a:close/>
                        </a:path>
                      </a:pathLst>
                    </a:custGeom>
                    <a:solidFill>
                      <a:srgbClr val="0078D4"/>
                    </a:solidFill>
                    <a:ln w="51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31" name="Freeform: Shape 130">
                      <a:extLst>
                        <a:ext uri="{FF2B5EF4-FFF2-40B4-BE49-F238E27FC236}">
                          <a16:creationId xmlns:a16="http://schemas.microsoft.com/office/drawing/2014/main" id="{BA9D59A3-1A6D-4BA6-B3A8-DE473726AFBD}"/>
                        </a:ext>
                      </a:extLst>
                    </p:cNvPr>
                    <p:cNvSpPr/>
                    <p:nvPr/>
                  </p:nvSpPr>
                  <p:spPr>
                    <a:xfrm>
                      <a:off x="1619314" y="4920550"/>
                      <a:ext cx="145459" cy="301308"/>
                    </a:xfrm>
                    <a:custGeom>
                      <a:avLst/>
                      <a:gdLst>
                        <a:gd name="connsiteX0" fmla="*/ 121840 w 145458"/>
                        <a:gd name="connsiteY0" fmla="*/ 300285 h 301307"/>
                        <a:gd name="connsiteX1" fmla="*/ 2089 w 145458"/>
                        <a:gd name="connsiteY1" fmla="*/ 148734 h 301307"/>
                        <a:gd name="connsiteX2" fmla="*/ 125782 w 145458"/>
                        <a:gd name="connsiteY2" fmla="*/ 2089 h 301307"/>
                        <a:gd name="connsiteX3" fmla="*/ 145843 w 145458"/>
                        <a:gd name="connsiteY3" fmla="*/ 18996 h 301307"/>
                        <a:gd name="connsiteX4" fmla="*/ 35991 w 145458"/>
                        <a:gd name="connsiteY4" fmla="*/ 149260 h 301307"/>
                        <a:gd name="connsiteX5" fmla="*/ 142427 w 145458"/>
                        <a:gd name="connsiteY5" fmla="*/ 283991 h 301307"/>
                        <a:gd name="connsiteX6" fmla="*/ 121840 w 145458"/>
                        <a:gd name="connsiteY6" fmla="*/ 300285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121840" y="300285"/>
                          </a:moveTo>
                          <a:lnTo>
                            <a:pt x="2089" y="148734"/>
                          </a:lnTo>
                          <a:lnTo>
                            <a:pt x="125782" y="2089"/>
                          </a:lnTo>
                          <a:lnTo>
                            <a:pt x="145843" y="18996"/>
                          </a:lnTo>
                          <a:lnTo>
                            <a:pt x="35991" y="149260"/>
                          </a:lnTo>
                          <a:lnTo>
                            <a:pt x="142427" y="283991"/>
                          </a:lnTo>
                          <a:lnTo>
                            <a:pt x="121840" y="300285"/>
                          </a:lnTo>
                          <a:close/>
                        </a:path>
                      </a:pathLst>
                    </a:custGeom>
                    <a:solidFill>
                      <a:srgbClr val="0078D4"/>
                    </a:solidFill>
                    <a:ln w="51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32" name="Freeform: Shape 131">
                      <a:extLst>
                        <a:ext uri="{FF2B5EF4-FFF2-40B4-BE49-F238E27FC236}">
                          <a16:creationId xmlns:a16="http://schemas.microsoft.com/office/drawing/2014/main" id="{E84266EE-E141-44FA-9423-C835AD1F74F5}"/>
                        </a:ext>
                      </a:extLst>
                    </p:cNvPr>
                    <p:cNvSpPr/>
                    <p:nvPr/>
                  </p:nvSpPr>
                  <p:spPr>
                    <a:xfrm>
                      <a:off x="1823511" y="5026804"/>
                      <a:ext cx="93509" cy="93509"/>
                    </a:xfrm>
                    <a:custGeom>
                      <a:avLst/>
                      <a:gdLst>
                        <a:gd name="connsiteX0" fmla="*/ 48693 w 93509"/>
                        <a:gd name="connsiteY0" fmla="*/ 95297 h 93509"/>
                        <a:gd name="connsiteX1" fmla="*/ 95297 w 93509"/>
                        <a:gd name="connsiteY1" fmla="*/ 48693 h 93509"/>
                        <a:gd name="connsiteX2" fmla="*/ 48693 w 93509"/>
                        <a:gd name="connsiteY2" fmla="*/ 2089 h 93509"/>
                        <a:gd name="connsiteX3" fmla="*/ 2089 w 93509"/>
                        <a:gd name="connsiteY3" fmla="*/ 48693 h 93509"/>
                        <a:gd name="connsiteX4" fmla="*/ 48693 w 93509"/>
                        <a:gd name="connsiteY4" fmla="*/ 95297 h 93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509" h="93509">
                          <a:moveTo>
                            <a:pt x="48693" y="95297"/>
                          </a:moveTo>
                          <a:cubicBezTo>
                            <a:pt x="74432" y="95297"/>
                            <a:pt x="95297" y="74431"/>
                            <a:pt x="95297" y="48693"/>
                          </a:cubicBezTo>
                          <a:cubicBezTo>
                            <a:pt x="95297" y="22954"/>
                            <a:pt x="74432" y="2089"/>
                            <a:pt x="48693" y="2089"/>
                          </a:cubicBezTo>
                          <a:cubicBezTo>
                            <a:pt x="22954" y="2089"/>
                            <a:pt x="2089" y="22954"/>
                            <a:pt x="2089" y="48693"/>
                          </a:cubicBezTo>
                          <a:cubicBezTo>
                            <a:pt x="2089" y="74431"/>
                            <a:pt x="22954" y="95297"/>
                            <a:pt x="48693" y="95297"/>
                          </a:cubicBezTo>
                          <a:close/>
                        </a:path>
                      </a:pathLst>
                    </a:custGeom>
                    <a:solidFill>
                      <a:srgbClr val="50E6FF"/>
                    </a:solidFill>
                    <a:ln w="51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33" name="Freeform: Shape 132">
                      <a:extLst>
                        <a:ext uri="{FF2B5EF4-FFF2-40B4-BE49-F238E27FC236}">
                          <a16:creationId xmlns:a16="http://schemas.microsoft.com/office/drawing/2014/main" id="{87E30A57-B647-4D58-8FE8-ABD2209053C2}"/>
                        </a:ext>
                      </a:extLst>
                    </p:cNvPr>
                    <p:cNvSpPr/>
                    <p:nvPr/>
                  </p:nvSpPr>
                  <p:spPr>
                    <a:xfrm>
                      <a:off x="1746245" y="4950259"/>
                      <a:ext cx="249358" cy="244163"/>
                    </a:xfrm>
                    <a:custGeom>
                      <a:avLst/>
                      <a:gdLst>
                        <a:gd name="connsiteX0" fmla="*/ 245797 w 249358"/>
                        <a:gd name="connsiteY0" fmla="*/ 108787 h 244163"/>
                        <a:gd name="connsiteX1" fmla="*/ 210581 w 249358"/>
                        <a:gd name="connsiteY1" fmla="*/ 104670 h 244163"/>
                        <a:gd name="connsiteX2" fmla="*/ 209530 w 249358"/>
                        <a:gd name="connsiteY2" fmla="*/ 101079 h 244163"/>
                        <a:gd name="connsiteX3" fmla="*/ 201207 w 249358"/>
                        <a:gd name="connsiteY3" fmla="*/ 81631 h 244163"/>
                        <a:gd name="connsiteX4" fmla="*/ 199280 w 249358"/>
                        <a:gd name="connsiteY4" fmla="*/ 78302 h 244163"/>
                        <a:gd name="connsiteX5" fmla="*/ 218114 w 249358"/>
                        <a:gd name="connsiteY5" fmla="*/ 54562 h 244163"/>
                        <a:gd name="connsiteX6" fmla="*/ 218377 w 249358"/>
                        <a:gd name="connsiteY6" fmla="*/ 48868 h 244163"/>
                        <a:gd name="connsiteX7" fmla="*/ 200156 w 249358"/>
                        <a:gd name="connsiteY7" fmla="*/ 30647 h 244163"/>
                        <a:gd name="connsiteX8" fmla="*/ 194462 w 249358"/>
                        <a:gd name="connsiteY8" fmla="*/ 30909 h 244163"/>
                        <a:gd name="connsiteX9" fmla="*/ 170109 w 249358"/>
                        <a:gd name="connsiteY9" fmla="*/ 50182 h 244163"/>
                        <a:gd name="connsiteX10" fmla="*/ 166868 w 249358"/>
                        <a:gd name="connsiteY10" fmla="*/ 48430 h 244163"/>
                        <a:gd name="connsiteX11" fmla="*/ 147945 w 249358"/>
                        <a:gd name="connsiteY11" fmla="*/ 41159 h 244163"/>
                        <a:gd name="connsiteX12" fmla="*/ 144179 w 249358"/>
                        <a:gd name="connsiteY12" fmla="*/ 40195 h 244163"/>
                        <a:gd name="connsiteX13" fmla="*/ 140237 w 249358"/>
                        <a:gd name="connsiteY13" fmla="*/ 6293 h 244163"/>
                        <a:gd name="connsiteX14" fmla="*/ 136382 w 249358"/>
                        <a:gd name="connsiteY14" fmla="*/ 2089 h 244163"/>
                        <a:gd name="connsiteX15" fmla="*/ 110627 w 249358"/>
                        <a:gd name="connsiteY15" fmla="*/ 2089 h 244163"/>
                        <a:gd name="connsiteX16" fmla="*/ 106773 w 249358"/>
                        <a:gd name="connsiteY16" fmla="*/ 6293 h 244163"/>
                        <a:gd name="connsiteX17" fmla="*/ 102656 w 249358"/>
                        <a:gd name="connsiteY17" fmla="*/ 41422 h 244163"/>
                        <a:gd name="connsiteX18" fmla="*/ 99239 w 249358"/>
                        <a:gd name="connsiteY18" fmla="*/ 42561 h 244163"/>
                        <a:gd name="connsiteX19" fmla="*/ 81544 w 249358"/>
                        <a:gd name="connsiteY19" fmla="*/ 50707 h 244163"/>
                        <a:gd name="connsiteX20" fmla="*/ 78215 w 249358"/>
                        <a:gd name="connsiteY20" fmla="*/ 52722 h 244163"/>
                        <a:gd name="connsiteX21" fmla="*/ 52022 w 249358"/>
                        <a:gd name="connsiteY21" fmla="*/ 32049 h 244163"/>
                        <a:gd name="connsiteX22" fmla="*/ 46328 w 249358"/>
                        <a:gd name="connsiteY22" fmla="*/ 31786 h 244163"/>
                        <a:gd name="connsiteX23" fmla="*/ 28107 w 249358"/>
                        <a:gd name="connsiteY23" fmla="*/ 50006 h 244163"/>
                        <a:gd name="connsiteX24" fmla="*/ 28369 w 249358"/>
                        <a:gd name="connsiteY24" fmla="*/ 55701 h 244163"/>
                        <a:gd name="connsiteX25" fmla="*/ 50007 w 249358"/>
                        <a:gd name="connsiteY25" fmla="*/ 83120 h 244163"/>
                        <a:gd name="connsiteX26" fmla="*/ 48430 w 249358"/>
                        <a:gd name="connsiteY26" fmla="*/ 86361 h 244163"/>
                        <a:gd name="connsiteX27" fmla="*/ 42561 w 249358"/>
                        <a:gd name="connsiteY27" fmla="*/ 101254 h 244163"/>
                        <a:gd name="connsiteX28" fmla="*/ 41510 w 249358"/>
                        <a:gd name="connsiteY28" fmla="*/ 104845 h 244163"/>
                        <a:gd name="connsiteX29" fmla="*/ 6294 w 249358"/>
                        <a:gd name="connsiteY29" fmla="*/ 108963 h 244163"/>
                        <a:gd name="connsiteX30" fmla="*/ 2089 w 249358"/>
                        <a:gd name="connsiteY30" fmla="*/ 112817 h 244163"/>
                        <a:gd name="connsiteX31" fmla="*/ 2089 w 249358"/>
                        <a:gd name="connsiteY31" fmla="*/ 138572 h 244163"/>
                        <a:gd name="connsiteX32" fmla="*/ 6294 w 249358"/>
                        <a:gd name="connsiteY32" fmla="*/ 142426 h 244163"/>
                        <a:gd name="connsiteX33" fmla="*/ 41597 w 249358"/>
                        <a:gd name="connsiteY33" fmla="*/ 146544 h 244163"/>
                        <a:gd name="connsiteX34" fmla="*/ 42648 w 249358"/>
                        <a:gd name="connsiteY34" fmla="*/ 150135 h 244163"/>
                        <a:gd name="connsiteX35" fmla="*/ 48518 w 249358"/>
                        <a:gd name="connsiteY35" fmla="*/ 164765 h 244163"/>
                        <a:gd name="connsiteX36" fmla="*/ 50182 w 249358"/>
                        <a:gd name="connsiteY36" fmla="*/ 168006 h 244163"/>
                        <a:gd name="connsiteX37" fmla="*/ 28369 w 249358"/>
                        <a:gd name="connsiteY37" fmla="*/ 195600 h 244163"/>
                        <a:gd name="connsiteX38" fmla="*/ 28107 w 249358"/>
                        <a:gd name="connsiteY38" fmla="*/ 201295 h 244163"/>
                        <a:gd name="connsiteX39" fmla="*/ 46328 w 249358"/>
                        <a:gd name="connsiteY39" fmla="*/ 219516 h 244163"/>
                        <a:gd name="connsiteX40" fmla="*/ 52022 w 249358"/>
                        <a:gd name="connsiteY40" fmla="*/ 219253 h 244163"/>
                        <a:gd name="connsiteX41" fmla="*/ 78565 w 249358"/>
                        <a:gd name="connsiteY41" fmla="*/ 198229 h 244163"/>
                        <a:gd name="connsiteX42" fmla="*/ 81894 w 249358"/>
                        <a:gd name="connsiteY42" fmla="*/ 200244 h 244163"/>
                        <a:gd name="connsiteX43" fmla="*/ 98888 w 249358"/>
                        <a:gd name="connsiteY43" fmla="*/ 207952 h 244163"/>
                        <a:gd name="connsiteX44" fmla="*/ 102305 w 249358"/>
                        <a:gd name="connsiteY44" fmla="*/ 209091 h 244163"/>
                        <a:gd name="connsiteX45" fmla="*/ 106247 w 249358"/>
                        <a:gd name="connsiteY45" fmla="*/ 242818 h 244163"/>
                        <a:gd name="connsiteX46" fmla="*/ 110102 w 249358"/>
                        <a:gd name="connsiteY46" fmla="*/ 247023 h 244163"/>
                        <a:gd name="connsiteX47" fmla="*/ 135857 w 249358"/>
                        <a:gd name="connsiteY47" fmla="*/ 247023 h 244163"/>
                        <a:gd name="connsiteX48" fmla="*/ 139711 w 249358"/>
                        <a:gd name="connsiteY48" fmla="*/ 242818 h 244163"/>
                        <a:gd name="connsiteX49" fmla="*/ 143478 w 249358"/>
                        <a:gd name="connsiteY49" fmla="*/ 210581 h 244163"/>
                        <a:gd name="connsiteX50" fmla="*/ 147245 w 249358"/>
                        <a:gd name="connsiteY50" fmla="*/ 209617 h 244163"/>
                        <a:gd name="connsiteX51" fmla="*/ 166167 w 249358"/>
                        <a:gd name="connsiteY51" fmla="*/ 202433 h 244163"/>
                        <a:gd name="connsiteX52" fmla="*/ 169408 w 249358"/>
                        <a:gd name="connsiteY52" fmla="*/ 200769 h 244163"/>
                        <a:gd name="connsiteX53" fmla="*/ 193411 w 249358"/>
                        <a:gd name="connsiteY53" fmla="*/ 219779 h 244163"/>
                        <a:gd name="connsiteX54" fmla="*/ 199105 w 249358"/>
                        <a:gd name="connsiteY54" fmla="*/ 220042 h 244163"/>
                        <a:gd name="connsiteX55" fmla="*/ 217326 w 249358"/>
                        <a:gd name="connsiteY55" fmla="*/ 201820 h 244163"/>
                        <a:gd name="connsiteX56" fmla="*/ 217063 w 249358"/>
                        <a:gd name="connsiteY56" fmla="*/ 196126 h 244163"/>
                        <a:gd name="connsiteX57" fmla="*/ 198755 w 249358"/>
                        <a:gd name="connsiteY57" fmla="*/ 172999 h 244163"/>
                        <a:gd name="connsiteX58" fmla="*/ 200769 w 249358"/>
                        <a:gd name="connsiteY58" fmla="*/ 169670 h 244163"/>
                        <a:gd name="connsiteX59" fmla="*/ 209355 w 249358"/>
                        <a:gd name="connsiteY59" fmla="*/ 150135 h 244163"/>
                        <a:gd name="connsiteX60" fmla="*/ 210405 w 249358"/>
                        <a:gd name="connsiteY60" fmla="*/ 146544 h 244163"/>
                        <a:gd name="connsiteX61" fmla="*/ 245797 w 249358"/>
                        <a:gd name="connsiteY61" fmla="*/ 142426 h 244163"/>
                        <a:gd name="connsiteX62" fmla="*/ 250001 w 249358"/>
                        <a:gd name="connsiteY62" fmla="*/ 138572 h 244163"/>
                        <a:gd name="connsiteX63" fmla="*/ 250001 w 249358"/>
                        <a:gd name="connsiteY63" fmla="*/ 112817 h 244163"/>
                        <a:gd name="connsiteX64" fmla="*/ 245797 w 249358"/>
                        <a:gd name="connsiteY64" fmla="*/ 108787 h 244163"/>
                        <a:gd name="connsiteX65" fmla="*/ 125958 w 249358"/>
                        <a:gd name="connsiteY65" fmla="*/ 183161 h 244163"/>
                        <a:gd name="connsiteX66" fmla="*/ 68053 w 249358"/>
                        <a:gd name="connsiteY66" fmla="*/ 125256 h 244163"/>
                        <a:gd name="connsiteX67" fmla="*/ 125958 w 249358"/>
                        <a:gd name="connsiteY67" fmla="*/ 67352 h 244163"/>
                        <a:gd name="connsiteX68" fmla="*/ 183862 w 249358"/>
                        <a:gd name="connsiteY68" fmla="*/ 125256 h 244163"/>
                        <a:gd name="connsiteX69" fmla="*/ 125958 w 249358"/>
                        <a:gd name="connsiteY69" fmla="*/ 183161 h 244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49358" h="244163">
                          <a:moveTo>
                            <a:pt x="245797" y="108787"/>
                          </a:moveTo>
                          <a:lnTo>
                            <a:pt x="210581" y="104670"/>
                          </a:lnTo>
                          <a:lnTo>
                            <a:pt x="209530" y="101079"/>
                          </a:lnTo>
                          <a:cubicBezTo>
                            <a:pt x="207602" y="94333"/>
                            <a:pt x="204799" y="87763"/>
                            <a:pt x="201207" y="81631"/>
                          </a:cubicBezTo>
                          <a:lnTo>
                            <a:pt x="199280" y="78302"/>
                          </a:lnTo>
                          <a:lnTo>
                            <a:pt x="218114" y="54562"/>
                          </a:lnTo>
                          <a:cubicBezTo>
                            <a:pt x="219604" y="52635"/>
                            <a:pt x="219692" y="50182"/>
                            <a:pt x="218377" y="48868"/>
                          </a:cubicBezTo>
                          <a:lnTo>
                            <a:pt x="200156" y="30647"/>
                          </a:lnTo>
                          <a:cubicBezTo>
                            <a:pt x="198755" y="29245"/>
                            <a:pt x="196302" y="29333"/>
                            <a:pt x="194462" y="30909"/>
                          </a:cubicBezTo>
                          <a:lnTo>
                            <a:pt x="170109" y="50182"/>
                          </a:lnTo>
                          <a:lnTo>
                            <a:pt x="166868" y="48430"/>
                          </a:lnTo>
                          <a:cubicBezTo>
                            <a:pt x="161086" y="45364"/>
                            <a:pt x="154691" y="42911"/>
                            <a:pt x="147945" y="41159"/>
                          </a:cubicBezTo>
                          <a:lnTo>
                            <a:pt x="144179" y="40195"/>
                          </a:lnTo>
                          <a:lnTo>
                            <a:pt x="140237" y="6293"/>
                          </a:lnTo>
                          <a:cubicBezTo>
                            <a:pt x="139974" y="3928"/>
                            <a:pt x="138309" y="2089"/>
                            <a:pt x="136382" y="2089"/>
                          </a:cubicBezTo>
                          <a:lnTo>
                            <a:pt x="110627" y="2089"/>
                          </a:lnTo>
                          <a:cubicBezTo>
                            <a:pt x="108700" y="2089"/>
                            <a:pt x="107036" y="3928"/>
                            <a:pt x="106773" y="6293"/>
                          </a:cubicBezTo>
                          <a:lnTo>
                            <a:pt x="102656" y="41422"/>
                          </a:lnTo>
                          <a:lnTo>
                            <a:pt x="99239" y="42561"/>
                          </a:lnTo>
                          <a:cubicBezTo>
                            <a:pt x="93195" y="44488"/>
                            <a:pt x="87238" y="47203"/>
                            <a:pt x="81544" y="50707"/>
                          </a:cubicBezTo>
                          <a:lnTo>
                            <a:pt x="78215" y="52722"/>
                          </a:lnTo>
                          <a:lnTo>
                            <a:pt x="52022" y="32049"/>
                          </a:lnTo>
                          <a:cubicBezTo>
                            <a:pt x="50095" y="30559"/>
                            <a:pt x="47642" y="30471"/>
                            <a:pt x="46328" y="31786"/>
                          </a:cubicBezTo>
                          <a:lnTo>
                            <a:pt x="28107" y="50006"/>
                          </a:lnTo>
                          <a:cubicBezTo>
                            <a:pt x="26705" y="51408"/>
                            <a:pt x="26880" y="53861"/>
                            <a:pt x="28369" y="55701"/>
                          </a:cubicBezTo>
                          <a:lnTo>
                            <a:pt x="50007" y="83120"/>
                          </a:lnTo>
                          <a:lnTo>
                            <a:pt x="48430" y="86361"/>
                          </a:lnTo>
                          <a:cubicBezTo>
                            <a:pt x="45977" y="91180"/>
                            <a:pt x="44050" y="96173"/>
                            <a:pt x="42561" y="101254"/>
                          </a:cubicBezTo>
                          <a:lnTo>
                            <a:pt x="41510" y="104845"/>
                          </a:lnTo>
                          <a:lnTo>
                            <a:pt x="6294" y="108963"/>
                          </a:lnTo>
                          <a:cubicBezTo>
                            <a:pt x="3929" y="109225"/>
                            <a:pt x="2089" y="110890"/>
                            <a:pt x="2089" y="112817"/>
                          </a:cubicBezTo>
                          <a:lnTo>
                            <a:pt x="2089" y="138572"/>
                          </a:lnTo>
                          <a:cubicBezTo>
                            <a:pt x="2089" y="140499"/>
                            <a:pt x="3929" y="142163"/>
                            <a:pt x="6294" y="142426"/>
                          </a:cubicBezTo>
                          <a:lnTo>
                            <a:pt x="41597" y="146544"/>
                          </a:lnTo>
                          <a:lnTo>
                            <a:pt x="42648" y="150135"/>
                          </a:lnTo>
                          <a:cubicBezTo>
                            <a:pt x="44138" y="155041"/>
                            <a:pt x="46065" y="160034"/>
                            <a:pt x="48518" y="164765"/>
                          </a:cubicBezTo>
                          <a:lnTo>
                            <a:pt x="50182" y="168006"/>
                          </a:lnTo>
                          <a:lnTo>
                            <a:pt x="28369" y="195600"/>
                          </a:lnTo>
                          <a:cubicBezTo>
                            <a:pt x="26880" y="197528"/>
                            <a:pt x="26793" y="199981"/>
                            <a:pt x="28107" y="201295"/>
                          </a:cubicBezTo>
                          <a:lnTo>
                            <a:pt x="46328" y="219516"/>
                          </a:lnTo>
                          <a:cubicBezTo>
                            <a:pt x="47730" y="220918"/>
                            <a:pt x="50182" y="220742"/>
                            <a:pt x="52022" y="219253"/>
                          </a:cubicBezTo>
                          <a:lnTo>
                            <a:pt x="78565" y="198229"/>
                          </a:lnTo>
                          <a:lnTo>
                            <a:pt x="81894" y="200244"/>
                          </a:lnTo>
                          <a:cubicBezTo>
                            <a:pt x="87326" y="203485"/>
                            <a:pt x="93107" y="206113"/>
                            <a:pt x="98888" y="207952"/>
                          </a:cubicBezTo>
                          <a:lnTo>
                            <a:pt x="102305" y="209091"/>
                          </a:lnTo>
                          <a:lnTo>
                            <a:pt x="106247" y="242818"/>
                          </a:lnTo>
                          <a:cubicBezTo>
                            <a:pt x="106510" y="245183"/>
                            <a:pt x="108174" y="247023"/>
                            <a:pt x="110102" y="247023"/>
                          </a:cubicBezTo>
                          <a:lnTo>
                            <a:pt x="135857" y="247023"/>
                          </a:lnTo>
                          <a:cubicBezTo>
                            <a:pt x="137784" y="247023"/>
                            <a:pt x="139448" y="245183"/>
                            <a:pt x="139711" y="242818"/>
                          </a:cubicBezTo>
                          <a:lnTo>
                            <a:pt x="143478" y="210581"/>
                          </a:lnTo>
                          <a:lnTo>
                            <a:pt x="147245" y="209617"/>
                          </a:lnTo>
                          <a:cubicBezTo>
                            <a:pt x="153903" y="207952"/>
                            <a:pt x="160298" y="205499"/>
                            <a:pt x="166167" y="202433"/>
                          </a:cubicBezTo>
                          <a:lnTo>
                            <a:pt x="169408" y="200769"/>
                          </a:lnTo>
                          <a:lnTo>
                            <a:pt x="193411" y="219779"/>
                          </a:lnTo>
                          <a:cubicBezTo>
                            <a:pt x="195338" y="221268"/>
                            <a:pt x="197791" y="221355"/>
                            <a:pt x="199105" y="220042"/>
                          </a:cubicBezTo>
                          <a:lnTo>
                            <a:pt x="217326" y="201820"/>
                          </a:lnTo>
                          <a:cubicBezTo>
                            <a:pt x="218728" y="200419"/>
                            <a:pt x="218640" y="197966"/>
                            <a:pt x="217063" y="196126"/>
                          </a:cubicBezTo>
                          <a:lnTo>
                            <a:pt x="198755" y="172999"/>
                          </a:lnTo>
                          <a:lnTo>
                            <a:pt x="200769" y="169670"/>
                          </a:lnTo>
                          <a:cubicBezTo>
                            <a:pt x="204536" y="163363"/>
                            <a:pt x="207427" y="156793"/>
                            <a:pt x="209355" y="150135"/>
                          </a:cubicBezTo>
                          <a:lnTo>
                            <a:pt x="210405" y="146544"/>
                          </a:lnTo>
                          <a:lnTo>
                            <a:pt x="245797" y="142426"/>
                          </a:lnTo>
                          <a:cubicBezTo>
                            <a:pt x="248162" y="142163"/>
                            <a:pt x="250001" y="140499"/>
                            <a:pt x="250001" y="138572"/>
                          </a:cubicBezTo>
                          <a:lnTo>
                            <a:pt x="250001" y="112817"/>
                          </a:lnTo>
                          <a:cubicBezTo>
                            <a:pt x="250001" y="110715"/>
                            <a:pt x="248162" y="109050"/>
                            <a:pt x="245797" y="108787"/>
                          </a:cubicBezTo>
                          <a:close/>
                          <a:moveTo>
                            <a:pt x="125958" y="183161"/>
                          </a:moveTo>
                          <a:cubicBezTo>
                            <a:pt x="93983" y="183161"/>
                            <a:pt x="68053" y="157144"/>
                            <a:pt x="68053" y="125256"/>
                          </a:cubicBezTo>
                          <a:cubicBezTo>
                            <a:pt x="68053" y="93282"/>
                            <a:pt x="94071" y="67352"/>
                            <a:pt x="125958" y="67352"/>
                          </a:cubicBezTo>
                          <a:cubicBezTo>
                            <a:pt x="157844" y="67352"/>
                            <a:pt x="183862" y="93369"/>
                            <a:pt x="183862" y="125256"/>
                          </a:cubicBezTo>
                          <a:cubicBezTo>
                            <a:pt x="183862" y="157144"/>
                            <a:pt x="157844" y="183161"/>
                            <a:pt x="125958" y="183161"/>
                          </a:cubicBezTo>
                          <a:close/>
                        </a:path>
                      </a:pathLst>
                    </a:custGeom>
                    <a:solidFill>
                      <a:srgbClr val="0078D7"/>
                    </a:solidFill>
                    <a:ln w="51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grpSp>
        </p:grpSp>
      </p:grpSp>
      <p:sp>
        <p:nvSpPr>
          <p:cNvPr id="171" name="Rectangle 170">
            <a:extLst>
              <a:ext uri="{FF2B5EF4-FFF2-40B4-BE49-F238E27FC236}">
                <a16:creationId xmlns:a16="http://schemas.microsoft.com/office/drawing/2014/main" id="{CC3D8377-4BC6-4BFB-94FE-A1A7989E9C0A}"/>
              </a:ext>
            </a:extLst>
          </p:cNvPr>
          <p:cNvSpPr/>
          <p:nvPr/>
        </p:nvSpPr>
        <p:spPr bwMode="auto">
          <a:xfrm>
            <a:off x="8591550" y="3438526"/>
            <a:ext cx="3200400" cy="3048000"/>
          </a:xfrm>
          <a:prstGeom prst="rect">
            <a:avLst/>
          </a:prstGeom>
          <a:solidFill>
            <a:schemeClr val="bg1">
              <a:alpha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73" name="Straight Arrow Connector 66">
            <a:extLst>
              <a:ext uri="{FF2B5EF4-FFF2-40B4-BE49-F238E27FC236}">
                <a16:creationId xmlns:a16="http://schemas.microsoft.com/office/drawing/2014/main" id="{D7E19167-7856-46EF-A8E8-8467610CF8BA}"/>
              </a:ext>
            </a:extLst>
          </p:cNvPr>
          <p:cNvCxnSpPr>
            <a:cxnSpLocks/>
          </p:cNvCxnSpPr>
          <p:nvPr/>
        </p:nvCxnSpPr>
        <p:spPr>
          <a:xfrm>
            <a:off x="5432252" y="4246263"/>
            <a:ext cx="3533948" cy="782937"/>
          </a:xfrm>
          <a:prstGeom prst="bentConnector3">
            <a:avLst>
              <a:gd name="adj1" fmla="val 22508"/>
            </a:avLst>
          </a:prstGeom>
          <a:ln w="19050">
            <a:solidFill>
              <a:schemeClr val="accent1"/>
            </a:solidFill>
            <a:headEnd type="none"/>
            <a:tailEnd type="arrow" w="lg" len="med"/>
          </a:ln>
        </p:spPr>
        <p:style>
          <a:lnRef idx="1">
            <a:schemeClr val="accent1"/>
          </a:lnRef>
          <a:fillRef idx="0">
            <a:schemeClr val="accent1"/>
          </a:fillRef>
          <a:effectRef idx="0">
            <a:schemeClr val="accent1"/>
          </a:effectRef>
          <a:fontRef idx="minor">
            <a:schemeClr val="tx1"/>
          </a:fontRef>
        </p:style>
      </p:cxnSp>
      <p:grpSp>
        <p:nvGrpSpPr>
          <p:cNvPr id="168" name="Group 167">
            <a:extLst>
              <a:ext uri="{FF2B5EF4-FFF2-40B4-BE49-F238E27FC236}">
                <a16:creationId xmlns:a16="http://schemas.microsoft.com/office/drawing/2014/main" id="{5FAAAB9A-21F1-4314-92A6-A63B48591BE8}"/>
              </a:ext>
            </a:extLst>
          </p:cNvPr>
          <p:cNvGrpSpPr/>
          <p:nvPr/>
        </p:nvGrpSpPr>
        <p:grpSpPr>
          <a:xfrm>
            <a:off x="8709829" y="439738"/>
            <a:ext cx="2899559" cy="2865890"/>
            <a:chOff x="8709829" y="439738"/>
            <a:chExt cx="2899559" cy="2865890"/>
          </a:xfrm>
        </p:grpSpPr>
        <p:sp>
          <p:nvSpPr>
            <p:cNvPr id="4" name="Rounded Rectangle 5">
              <a:extLst>
                <a:ext uri="{FF2B5EF4-FFF2-40B4-BE49-F238E27FC236}">
                  <a16:creationId xmlns:a16="http://schemas.microsoft.com/office/drawing/2014/main" id="{2B7D0215-44A1-4B2F-AE8F-44683C0E0F54}"/>
                </a:ext>
              </a:extLst>
            </p:cNvPr>
            <p:cNvSpPr/>
            <p:nvPr/>
          </p:nvSpPr>
          <p:spPr bwMode="auto">
            <a:xfrm>
              <a:off x="8709829" y="439738"/>
              <a:ext cx="2899559" cy="2865890"/>
            </a:xfrm>
            <a:prstGeom prst="rect">
              <a:avLst/>
            </a:prstGeom>
            <a:solidFill>
              <a:schemeClr val="bg1">
                <a:lumMod val="95000"/>
              </a:schemeClr>
            </a:solidFill>
            <a:ln>
              <a:noFill/>
            </a:ln>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274320" tIns="182880" rIns="182880" bIns="18288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Pod X</a:t>
              </a:r>
            </a:p>
          </p:txBody>
        </p:sp>
        <p:grpSp>
          <p:nvGrpSpPr>
            <p:cNvPr id="98" name="Group 97">
              <a:extLst>
                <a:ext uri="{FF2B5EF4-FFF2-40B4-BE49-F238E27FC236}">
                  <a16:creationId xmlns:a16="http://schemas.microsoft.com/office/drawing/2014/main" id="{01DF323B-F431-424D-A8CA-E239B24A8C2B}"/>
                </a:ext>
              </a:extLst>
            </p:cNvPr>
            <p:cNvGrpSpPr/>
            <p:nvPr/>
          </p:nvGrpSpPr>
          <p:grpSpPr>
            <a:xfrm>
              <a:off x="8989716" y="1515686"/>
              <a:ext cx="980695" cy="980695"/>
              <a:chOff x="7552123" y="135561"/>
              <a:chExt cx="1737360" cy="1737360"/>
            </a:xfrm>
          </p:grpSpPr>
          <p:sp>
            <p:nvSpPr>
              <p:cNvPr id="100" name="Rounded Rectangle 5">
                <a:extLst>
                  <a:ext uri="{FF2B5EF4-FFF2-40B4-BE49-F238E27FC236}">
                    <a16:creationId xmlns:a16="http://schemas.microsoft.com/office/drawing/2014/main" id="{93C0C07B-EFAC-41A5-ADB8-F1EEEF0079E5}"/>
                  </a:ext>
                </a:extLst>
              </p:cNvPr>
              <p:cNvSpPr/>
              <p:nvPr/>
            </p:nvSpPr>
            <p:spPr bwMode="auto">
              <a:xfrm>
                <a:off x="7552123" y="135561"/>
                <a:ext cx="1737360" cy="1737360"/>
              </a:xfrm>
              <a:prstGeom prst="rect">
                <a:avLst/>
              </a:prstGeom>
              <a:solidFill>
                <a:schemeClr val="bg1"/>
              </a:solidFill>
              <a:ln>
                <a:noFill/>
              </a:ln>
              <a:effectLst>
                <a:outerShdw blurRad="1524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Semibold"/>
                  <a:ea typeface="+mn-ea"/>
                  <a:cs typeface="+mn-cs"/>
                </a:endParaRPr>
              </a:p>
            </p:txBody>
          </p:sp>
          <p:pic>
            <p:nvPicPr>
              <p:cNvPr id="101" name="Graphic 100">
                <a:extLst>
                  <a:ext uri="{FF2B5EF4-FFF2-40B4-BE49-F238E27FC236}">
                    <a16:creationId xmlns:a16="http://schemas.microsoft.com/office/drawing/2014/main" id="{93C4DE8D-EF9C-4712-A592-46247ECC7858}"/>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9333" t="18330" r="9333" b="18330"/>
              <a:stretch/>
            </p:blipFill>
            <p:spPr>
              <a:xfrm>
                <a:off x="7936554" y="635486"/>
                <a:ext cx="968499" cy="754245"/>
              </a:xfrm>
              <a:prstGeom prst="rect">
                <a:avLst/>
              </a:prstGeom>
            </p:spPr>
          </p:pic>
        </p:grpSp>
        <p:grpSp>
          <p:nvGrpSpPr>
            <p:cNvPr id="120" name="Group 119">
              <a:extLst>
                <a:ext uri="{FF2B5EF4-FFF2-40B4-BE49-F238E27FC236}">
                  <a16:creationId xmlns:a16="http://schemas.microsoft.com/office/drawing/2014/main" id="{3C2CEC6E-6568-4747-9074-F6A69692049B}"/>
                </a:ext>
              </a:extLst>
            </p:cNvPr>
            <p:cNvGrpSpPr/>
            <p:nvPr/>
          </p:nvGrpSpPr>
          <p:grpSpPr>
            <a:xfrm>
              <a:off x="10348806" y="983602"/>
              <a:ext cx="980695" cy="2044863"/>
              <a:chOff x="10268140" y="2542149"/>
              <a:chExt cx="980695" cy="2044863"/>
            </a:xfrm>
          </p:grpSpPr>
          <p:grpSp>
            <p:nvGrpSpPr>
              <p:cNvPr id="105" name="Group 104">
                <a:extLst>
                  <a:ext uri="{FF2B5EF4-FFF2-40B4-BE49-F238E27FC236}">
                    <a16:creationId xmlns:a16="http://schemas.microsoft.com/office/drawing/2014/main" id="{4E5E1150-2BE1-4D69-8737-5011D8FD0BE3}"/>
                  </a:ext>
                </a:extLst>
              </p:cNvPr>
              <p:cNvGrpSpPr/>
              <p:nvPr/>
            </p:nvGrpSpPr>
            <p:grpSpPr>
              <a:xfrm>
                <a:off x="10268140" y="2542149"/>
                <a:ext cx="980695" cy="980695"/>
                <a:chOff x="0" y="7898135"/>
                <a:chExt cx="1737360" cy="1737360"/>
              </a:xfrm>
            </p:grpSpPr>
            <p:sp>
              <p:nvSpPr>
                <p:cNvPr id="106" name="Rounded Rectangle 5">
                  <a:extLst>
                    <a:ext uri="{FF2B5EF4-FFF2-40B4-BE49-F238E27FC236}">
                      <a16:creationId xmlns:a16="http://schemas.microsoft.com/office/drawing/2014/main" id="{8F1FFD19-3867-4F06-BFA6-F957FEDAA12F}"/>
                    </a:ext>
                  </a:extLst>
                </p:cNvPr>
                <p:cNvSpPr/>
                <p:nvPr/>
              </p:nvSpPr>
              <p:spPr bwMode="auto">
                <a:xfrm>
                  <a:off x="0" y="7898135"/>
                  <a:ext cx="1737360" cy="1737360"/>
                </a:xfrm>
                <a:prstGeom prst="rect">
                  <a:avLst/>
                </a:prstGeom>
                <a:solidFill>
                  <a:schemeClr val="accent6">
                    <a:lumMod val="20000"/>
                    <a:lumOff val="80000"/>
                  </a:schemeClr>
                </a:solidFill>
                <a:ln>
                  <a:noFill/>
                </a:ln>
                <a:effectLst>
                  <a:outerShdw blurRad="1524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457200"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Actor A</a:t>
                  </a:r>
                </a:p>
              </p:txBody>
            </p:sp>
            <p:grpSp>
              <p:nvGrpSpPr>
                <p:cNvPr id="107" name="app development" descr="application development">
                  <a:extLst>
                    <a:ext uri="{FF2B5EF4-FFF2-40B4-BE49-F238E27FC236}">
                      <a16:creationId xmlns:a16="http://schemas.microsoft.com/office/drawing/2014/main" id="{22BE0249-F9AF-4685-A58D-3FA3DA3906BB}"/>
                    </a:ext>
                  </a:extLst>
                </p:cNvPr>
                <p:cNvGrpSpPr/>
                <p:nvPr/>
              </p:nvGrpSpPr>
              <p:grpSpPr>
                <a:xfrm>
                  <a:off x="618470" y="8439646"/>
                  <a:ext cx="500421" cy="301755"/>
                  <a:chOff x="1619314" y="4920550"/>
                  <a:chExt cx="500421" cy="301755"/>
                </a:xfrm>
              </p:grpSpPr>
              <p:sp>
                <p:nvSpPr>
                  <p:cNvPr id="108" name="Freeform: Shape 107">
                    <a:extLst>
                      <a:ext uri="{FF2B5EF4-FFF2-40B4-BE49-F238E27FC236}">
                        <a16:creationId xmlns:a16="http://schemas.microsoft.com/office/drawing/2014/main" id="{0ED83235-9128-431B-9B84-4280102C1420}"/>
                      </a:ext>
                    </a:extLst>
                  </p:cNvPr>
                  <p:cNvSpPr/>
                  <p:nvPr/>
                </p:nvSpPr>
                <p:spPr>
                  <a:xfrm>
                    <a:off x="1974276" y="4920997"/>
                    <a:ext cx="145459" cy="301308"/>
                  </a:xfrm>
                  <a:custGeom>
                    <a:avLst/>
                    <a:gdLst>
                      <a:gd name="connsiteX0" fmla="*/ 22237 w 145458"/>
                      <a:gd name="connsiteY0" fmla="*/ 300372 h 301307"/>
                      <a:gd name="connsiteX1" fmla="*/ 2089 w 145458"/>
                      <a:gd name="connsiteY1" fmla="*/ 283378 h 301307"/>
                      <a:gd name="connsiteX2" fmla="*/ 111941 w 145458"/>
                      <a:gd name="connsiteY2" fmla="*/ 153201 h 301307"/>
                      <a:gd name="connsiteX3" fmla="*/ 5505 w 145458"/>
                      <a:gd name="connsiteY3" fmla="*/ 18383 h 301307"/>
                      <a:gd name="connsiteX4" fmla="*/ 26092 w 145458"/>
                      <a:gd name="connsiteY4" fmla="*/ 2089 h 301307"/>
                      <a:gd name="connsiteX5" fmla="*/ 145843 w 145458"/>
                      <a:gd name="connsiteY5" fmla="*/ 153727 h 301307"/>
                      <a:gd name="connsiteX6" fmla="*/ 22237 w 145458"/>
                      <a:gd name="connsiteY6" fmla="*/ 300372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22237" y="300372"/>
                        </a:moveTo>
                        <a:lnTo>
                          <a:pt x="2089" y="283378"/>
                        </a:lnTo>
                        <a:lnTo>
                          <a:pt x="111941" y="153201"/>
                        </a:lnTo>
                        <a:lnTo>
                          <a:pt x="5505" y="18383"/>
                        </a:lnTo>
                        <a:lnTo>
                          <a:pt x="26092" y="2089"/>
                        </a:lnTo>
                        <a:lnTo>
                          <a:pt x="145843" y="153727"/>
                        </a:lnTo>
                        <a:lnTo>
                          <a:pt x="22237" y="300372"/>
                        </a:lnTo>
                        <a:close/>
                      </a:path>
                    </a:pathLst>
                  </a:custGeom>
                  <a:solidFill>
                    <a:srgbClr val="0078D4"/>
                  </a:solidFill>
                  <a:ln w="51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09" name="Freeform: Shape 108">
                    <a:extLst>
                      <a:ext uri="{FF2B5EF4-FFF2-40B4-BE49-F238E27FC236}">
                        <a16:creationId xmlns:a16="http://schemas.microsoft.com/office/drawing/2014/main" id="{7ADB147C-451B-4A14-B29A-104827C628CE}"/>
                      </a:ext>
                    </a:extLst>
                  </p:cNvPr>
                  <p:cNvSpPr/>
                  <p:nvPr/>
                </p:nvSpPr>
                <p:spPr>
                  <a:xfrm>
                    <a:off x="1619314" y="4920550"/>
                    <a:ext cx="145459" cy="301308"/>
                  </a:xfrm>
                  <a:custGeom>
                    <a:avLst/>
                    <a:gdLst>
                      <a:gd name="connsiteX0" fmla="*/ 121840 w 145458"/>
                      <a:gd name="connsiteY0" fmla="*/ 300285 h 301307"/>
                      <a:gd name="connsiteX1" fmla="*/ 2089 w 145458"/>
                      <a:gd name="connsiteY1" fmla="*/ 148734 h 301307"/>
                      <a:gd name="connsiteX2" fmla="*/ 125782 w 145458"/>
                      <a:gd name="connsiteY2" fmla="*/ 2089 h 301307"/>
                      <a:gd name="connsiteX3" fmla="*/ 145843 w 145458"/>
                      <a:gd name="connsiteY3" fmla="*/ 18996 h 301307"/>
                      <a:gd name="connsiteX4" fmla="*/ 35991 w 145458"/>
                      <a:gd name="connsiteY4" fmla="*/ 149260 h 301307"/>
                      <a:gd name="connsiteX5" fmla="*/ 142427 w 145458"/>
                      <a:gd name="connsiteY5" fmla="*/ 283991 h 301307"/>
                      <a:gd name="connsiteX6" fmla="*/ 121840 w 145458"/>
                      <a:gd name="connsiteY6" fmla="*/ 300285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121840" y="300285"/>
                        </a:moveTo>
                        <a:lnTo>
                          <a:pt x="2089" y="148734"/>
                        </a:lnTo>
                        <a:lnTo>
                          <a:pt x="125782" y="2089"/>
                        </a:lnTo>
                        <a:lnTo>
                          <a:pt x="145843" y="18996"/>
                        </a:lnTo>
                        <a:lnTo>
                          <a:pt x="35991" y="149260"/>
                        </a:lnTo>
                        <a:lnTo>
                          <a:pt x="142427" y="283991"/>
                        </a:lnTo>
                        <a:lnTo>
                          <a:pt x="121840" y="300285"/>
                        </a:lnTo>
                        <a:close/>
                      </a:path>
                    </a:pathLst>
                  </a:custGeom>
                  <a:solidFill>
                    <a:srgbClr val="0078D4"/>
                  </a:solidFill>
                  <a:ln w="51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10" name="Freeform: Shape 109">
                    <a:extLst>
                      <a:ext uri="{FF2B5EF4-FFF2-40B4-BE49-F238E27FC236}">
                        <a16:creationId xmlns:a16="http://schemas.microsoft.com/office/drawing/2014/main" id="{EFB9663E-E2E9-41DF-A118-0464ED344E6C}"/>
                      </a:ext>
                    </a:extLst>
                  </p:cNvPr>
                  <p:cNvSpPr/>
                  <p:nvPr/>
                </p:nvSpPr>
                <p:spPr>
                  <a:xfrm>
                    <a:off x="1823511" y="5026804"/>
                    <a:ext cx="93509" cy="93509"/>
                  </a:xfrm>
                  <a:custGeom>
                    <a:avLst/>
                    <a:gdLst>
                      <a:gd name="connsiteX0" fmla="*/ 48693 w 93509"/>
                      <a:gd name="connsiteY0" fmla="*/ 95297 h 93509"/>
                      <a:gd name="connsiteX1" fmla="*/ 95297 w 93509"/>
                      <a:gd name="connsiteY1" fmla="*/ 48693 h 93509"/>
                      <a:gd name="connsiteX2" fmla="*/ 48693 w 93509"/>
                      <a:gd name="connsiteY2" fmla="*/ 2089 h 93509"/>
                      <a:gd name="connsiteX3" fmla="*/ 2089 w 93509"/>
                      <a:gd name="connsiteY3" fmla="*/ 48693 h 93509"/>
                      <a:gd name="connsiteX4" fmla="*/ 48693 w 93509"/>
                      <a:gd name="connsiteY4" fmla="*/ 95297 h 93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509" h="93509">
                        <a:moveTo>
                          <a:pt x="48693" y="95297"/>
                        </a:moveTo>
                        <a:cubicBezTo>
                          <a:pt x="74432" y="95297"/>
                          <a:pt x="95297" y="74431"/>
                          <a:pt x="95297" y="48693"/>
                        </a:cubicBezTo>
                        <a:cubicBezTo>
                          <a:pt x="95297" y="22954"/>
                          <a:pt x="74432" y="2089"/>
                          <a:pt x="48693" y="2089"/>
                        </a:cubicBezTo>
                        <a:cubicBezTo>
                          <a:pt x="22954" y="2089"/>
                          <a:pt x="2089" y="22954"/>
                          <a:pt x="2089" y="48693"/>
                        </a:cubicBezTo>
                        <a:cubicBezTo>
                          <a:pt x="2089" y="74431"/>
                          <a:pt x="22954" y="95297"/>
                          <a:pt x="48693" y="95297"/>
                        </a:cubicBezTo>
                        <a:close/>
                      </a:path>
                    </a:pathLst>
                  </a:custGeom>
                  <a:solidFill>
                    <a:srgbClr val="50E6FF"/>
                  </a:solidFill>
                  <a:ln w="51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11" name="Freeform: Shape 110">
                    <a:extLst>
                      <a:ext uri="{FF2B5EF4-FFF2-40B4-BE49-F238E27FC236}">
                        <a16:creationId xmlns:a16="http://schemas.microsoft.com/office/drawing/2014/main" id="{0B4BDAB3-BA47-463A-BBE5-050425431530}"/>
                      </a:ext>
                    </a:extLst>
                  </p:cNvPr>
                  <p:cNvSpPr/>
                  <p:nvPr/>
                </p:nvSpPr>
                <p:spPr>
                  <a:xfrm>
                    <a:off x="1746245" y="4950259"/>
                    <a:ext cx="249358" cy="244163"/>
                  </a:xfrm>
                  <a:custGeom>
                    <a:avLst/>
                    <a:gdLst>
                      <a:gd name="connsiteX0" fmla="*/ 245797 w 249358"/>
                      <a:gd name="connsiteY0" fmla="*/ 108787 h 244163"/>
                      <a:gd name="connsiteX1" fmla="*/ 210581 w 249358"/>
                      <a:gd name="connsiteY1" fmla="*/ 104670 h 244163"/>
                      <a:gd name="connsiteX2" fmla="*/ 209530 w 249358"/>
                      <a:gd name="connsiteY2" fmla="*/ 101079 h 244163"/>
                      <a:gd name="connsiteX3" fmla="*/ 201207 w 249358"/>
                      <a:gd name="connsiteY3" fmla="*/ 81631 h 244163"/>
                      <a:gd name="connsiteX4" fmla="*/ 199280 w 249358"/>
                      <a:gd name="connsiteY4" fmla="*/ 78302 h 244163"/>
                      <a:gd name="connsiteX5" fmla="*/ 218114 w 249358"/>
                      <a:gd name="connsiteY5" fmla="*/ 54562 h 244163"/>
                      <a:gd name="connsiteX6" fmla="*/ 218377 w 249358"/>
                      <a:gd name="connsiteY6" fmla="*/ 48868 h 244163"/>
                      <a:gd name="connsiteX7" fmla="*/ 200156 w 249358"/>
                      <a:gd name="connsiteY7" fmla="*/ 30647 h 244163"/>
                      <a:gd name="connsiteX8" fmla="*/ 194462 w 249358"/>
                      <a:gd name="connsiteY8" fmla="*/ 30909 h 244163"/>
                      <a:gd name="connsiteX9" fmla="*/ 170109 w 249358"/>
                      <a:gd name="connsiteY9" fmla="*/ 50182 h 244163"/>
                      <a:gd name="connsiteX10" fmla="*/ 166868 w 249358"/>
                      <a:gd name="connsiteY10" fmla="*/ 48430 h 244163"/>
                      <a:gd name="connsiteX11" fmla="*/ 147945 w 249358"/>
                      <a:gd name="connsiteY11" fmla="*/ 41159 h 244163"/>
                      <a:gd name="connsiteX12" fmla="*/ 144179 w 249358"/>
                      <a:gd name="connsiteY12" fmla="*/ 40195 h 244163"/>
                      <a:gd name="connsiteX13" fmla="*/ 140237 w 249358"/>
                      <a:gd name="connsiteY13" fmla="*/ 6293 h 244163"/>
                      <a:gd name="connsiteX14" fmla="*/ 136382 w 249358"/>
                      <a:gd name="connsiteY14" fmla="*/ 2089 h 244163"/>
                      <a:gd name="connsiteX15" fmla="*/ 110627 w 249358"/>
                      <a:gd name="connsiteY15" fmla="*/ 2089 h 244163"/>
                      <a:gd name="connsiteX16" fmla="*/ 106773 w 249358"/>
                      <a:gd name="connsiteY16" fmla="*/ 6293 h 244163"/>
                      <a:gd name="connsiteX17" fmla="*/ 102656 w 249358"/>
                      <a:gd name="connsiteY17" fmla="*/ 41422 h 244163"/>
                      <a:gd name="connsiteX18" fmla="*/ 99239 w 249358"/>
                      <a:gd name="connsiteY18" fmla="*/ 42561 h 244163"/>
                      <a:gd name="connsiteX19" fmla="*/ 81544 w 249358"/>
                      <a:gd name="connsiteY19" fmla="*/ 50707 h 244163"/>
                      <a:gd name="connsiteX20" fmla="*/ 78215 w 249358"/>
                      <a:gd name="connsiteY20" fmla="*/ 52722 h 244163"/>
                      <a:gd name="connsiteX21" fmla="*/ 52022 w 249358"/>
                      <a:gd name="connsiteY21" fmla="*/ 32049 h 244163"/>
                      <a:gd name="connsiteX22" fmla="*/ 46328 w 249358"/>
                      <a:gd name="connsiteY22" fmla="*/ 31786 h 244163"/>
                      <a:gd name="connsiteX23" fmla="*/ 28107 w 249358"/>
                      <a:gd name="connsiteY23" fmla="*/ 50006 h 244163"/>
                      <a:gd name="connsiteX24" fmla="*/ 28369 w 249358"/>
                      <a:gd name="connsiteY24" fmla="*/ 55701 h 244163"/>
                      <a:gd name="connsiteX25" fmla="*/ 50007 w 249358"/>
                      <a:gd name="connsiteY25" fmla="*/ 83120 h 244163"/>
                      <a:gd name="connsiteX26" fmla="*/ 48430 w 249358"/>
                      <a:gd name="connsiteY26" fmla="*/ 86361 h 244163"/>
                      <a:gd name="connsiteX27" fmla="*/ 42561 w 249358"/>
                      <a:gd name="connsiteY27" fmla="*/ 101254 h 244163"/>
                      <a:gd name="connsiteX28" fmla="*/ 41510 w 249358"/>
                      <a:gd name="connsiteY28" fmla="*/ 104845 h 244163"/>
                      <a:gd name="connsiteX29" fmla="*/ 6294 w 249358"/>
                      <a:gd name="connsiteY29" fmla="*/ 108963 h 244163"/>
                      <a:gd name="connsiteX30" fmla="*/ 2089 w 249358"/>
                      <a:gd name="connsiteY30" fmla="*/ 112817 h 244163"/>
                      <a:gd name="connsiteX31" fmla="*/ 2089 w 249358"/>
                      <a:gd name="connsiteY31" fmla="*/ 138572 h 244163"/>
                      <a:gd name="connsiteX32" fmla="*/ 6294 w 249358"/>
                      <a:gd name="connsiteY32" fmla="*/ 142426 h 244163"/>
                      <a:gd name="connsiteX33" fmla="*/ 41597 w 249358"/>
                      <a:gd name="connsiteY33" fmla="*/ 146544 h 244163"/>
                      <a:gd name="connsiteX34" fmla="*/ 42648 w 249358"/>
                      <a:gd name="connsiteY34" fmla="*/ 150135 h 244163"/>
                      <a:gd name="connsiteX35" fmla="*/ 48518 w 249358"/>
                      <a:gd name="connsiteY35" fmla="*/ 164765 h 244163"/>
                      <a:gd name="connsiteX36" fmla="*/ 50182 w 249358"/>
                      <a:gd name="connsiteY36" fmla="*/ 168006 h 244163"/>
                      <a:gd name="connsiteX37" fmla="*/ 28369 w 249358"/>
                      <a:gd name="connsiteY37" fmla="*/ 195600 h 244163"/>
                      <a:gd name="connsiteX38" fmla="*/ 28107 w 249358"/>
                      <a:gd name="connsiteY38" fmla="*/ 201295 h 244163"/>
                      <a:gd name="connsiteX39" fmla="*/ 46328 w 249358"/>
                      <a:gd name="connsiteY39" fmla="*/ 219516 h 244163"/>
                      <a:gd name="connsiteX40" fmla="*/ 52022 w 249358"/>
                      <a:gd name="connsiteY40" fmla="*/ 219253 h 244163"/>
                      <a:gd name="connsiteX41" fmla="*/ 78565 w 249358"/>
                      <a:gd name="connsiteY41" fmla="*/ 198229 h 244163"/>
                      <a:gd name="connsiteX42" fmla="*/ 81894 w 249358"/>
                      <a:gd name="connsiteY42" fmla="*/ 200244 h 244163"/>
                      <a:gd name="connsiteX43" fmla="*/ 98888 w 249358"/>
                      <a:gd name="connsiteY43" fmla="*/ 207952 h 244163"/>
                      <a:gd name="connsiteX44" fmla="*/ 102305 w 249358"/>
                      <a:gd name="connsiteY44" fmla="*/ 209091 h 244163"/>
                      <a:gd name="connsiteX45" fmla="*/ 106247 w 249358"/>
                      <a:gd name="connsiteY45" fmla="*/ 242818 h 244163"/>
                      <a:gd name="connsiteX46" fmla="*/ 110102 w 249358"/>
                      <a:gd name="connsiteY46" fmla="*/ 247023 h 244163"/>
                      <a:gd name="connsiteX47" fmla="*/ 135857 w 249358"/>
                      <a:gd name="connsiteY47" fmla="*/ 247023 h 244163"/>
                      <a:gd name="connsiteX48" fmla="*/ 139711 w 249358"/>
                      <a:gd name="connsiteY48" fmla="*/ 242818 h 244163"/>
                      <a:gd name="connsiteX49" fmla="*/ 143478 w 249358"/>
                      <a:gd name="connsiteY49" fmla="*/ 210581 h 244163"/>
                      <a:gd name="connsiteX50" fmla="*/ 147245 w 249358"/>
                      <a:gd name="connsiteY50" fmla="*/ 209617 h 244163"/>
                      <a:gd name="connsiteX51" fmla="*/ 166167 w 249358"/>
                      <a:gd name="connsiteY51" fmla="*/ 202433 h 244163"/>
                      <a:gd name="connsiteX52" fmla="*/ 169408 w 249358"/>
                      <a:gd name="connsiteY52" fmla="*/ 200769 h 244163"/>
                      <a:gd name="connsiteX53" fmla="*/ 193411 w 249358"/>
                      <a:gd name="connsiteY53" fmla="*/ 219779 h 244163"/>
                      <a:gd name="connsiteX54" fmla="*/ 199105 w 249358"/>
                      <a:gd name="connsiteY54" fmla="*/ 220042 h 244163"/>
                      <a:gd name="connsiteX55" fmla="*/ 217326 w 249358"/>
                      <a:gd name="connsiteY55" fmla="*/ 201820 h 244163"/>
                      <a:gd name="connsiteX56" fmla="*/ 217063 w 249358"/>
                      <a:gd name="connsiteY56" fmla="*/ 196126 h 244163"/>
                      <a:gd name="connsiteX57" fmla="*/ 198755 w 249358"/>
                      <a:gd name="connsiteY57" fmla="*/ 172999 h 244163"/>
                      <a:gd name="connsiteX58" fmla="*/ 200769 w 249358"/>
                      <a:gd name="connsiteY58" fmla="*/ 169670 h 244163"/>
                      <a:gd name="connsiteX59" fmla="*/ 209355 w 249358"/>
                      <a:gd name="connsiteY59" fmla="*/ 150135 h 244163"/>
                      <a:gd name="connsiteX60" fmla="*/ 210405 w 249358"/>
                      <a:gd name="connsiteY60" fmla="*/ 146544 h 244163"/>
                      <a:gd name="connsiteX61" fmla="*/ 245797 w 249358"/>
                      <a:gd name="connsiteY61" fmla="*/ 142426 h 244163"/>
                      <a:gd name="connsiteX62" fmla="*/ 250001 w 249358"/>
                      <a:gd name="connsiteY62" fmla="*/ 138572 h 244163"/>
                      <a:gd name="connsiteX63" fmla="*/ 250001 w 249358"/>
                      <a:gd name="connsiteY63" fmla="*/ 112817 h 244163"/>
                      <a:gd name="connsiteX64" fmla="*/ 245797 w 249358"/>
                      <a:gd name="connsiteY64" fmla="*/ 108787 h 244163"/>
                      <a:gd name="connsiteX65" fmla="*/ 125958 w 249358"/>
                      <a:gd name="connsiteY65" fmla="*/ 183161 h 244163"/>
                      <a:gd name="connsiteX66" fmla="*/ 68053 w 249358"/>
                      <a:gd name="connsiteY66" fmla="*/ 125256 h 244163"/>
                      <a:gd name="connsiteX67" fmla="*/ 125958 w 249358"/>
                      <a:gd name="connsiteY67" fmla="*/ 67352 h 244163"/>
                      <a:gd name="connsiteX68" fmla="*/ 183862 w 249358"/>
                      <a:gd name="connsiteY68" fmla="*/ 125256 h 244163"/>
                      <a:gd name="connsiteX69" fmla="*/ 125958 w 249358"/>
                      <a:gd name="connsiteY69" fmla="*/ 183161 h 244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49358" h="244163">
                        <a:moveTo>
                          <a:pt x="245797" y="108787"/>
                        </a:moveTo>
                        <a:lnTo>
                          <a:pt x="210581" y="104670"/>
                        </a:lnTo>
                        <a:lnTo>
                          <a:pt x="209530" y="101079"/>
                        </a:lnTo>
                        <a:cubicBezTo>
                          <a:pt x="207602" y="94333"/>
                          <a:pt x="204799" y="87763"/>
                          <a:pt x="201207" y="81631"/>
                        </a:cubicBezTo>
                        <a:lnTo>
                          <a:pt x="199280" y="78302"/>
                        </a:lnTo>
                        <a:lnTo>
                          <a:pt x="218114" y="54562"/>
                        </a:lnTo>
                        <a:cubicBezTo>
                          <a:pt x="219604" y="52635"/>
                          <a:pt x="219692" y="50182"/>
                          <a:pt x="218377" y="48868"/>
                        </a:cubicBezTo>
                        <a:lnTo>
                          <a:pt x="200156" y="30647"/>
                        </a:lnTo>
                        <a:cubicBezTo>
                          <a:pt x="198755" y="29245"/>
                          <a:pt x="196302" y="29333"/>
                          <a:pt x="194462" y="30909"/>
                        </a:cubicBezTo>
                        <a:lnTo>
                          <a:pt x="170109" y="50182"/>
                        </a:lnTo>
                        <a:lnTo>
                          <a:pt x="166868" y="48430"/>
                        </a:lnTo>
                        <a:cubicBezTo>
                          <a:pt x="161086" y="45364"/>
                          <a:pt x="154691" y="42911"/>
                          <a:pt x="147945" y="41159"/>
                        </a:cubicBezTo>
                        <a:lnTo>
                          <a:pt x="144179" y="40195"/>
                        </a:lnTo>
                        <a:lnTo>
                          <a:pt x="140237" y="6293"/>
                        </a:lnTo>
                        <a:cubicBezTo>
                          <a:pt x="139974" y="3928"/>
                          <a:pt x="138309" y="2089"/>
                          <a:pt x="136382" y="2089"/>
                        </a:cubicBezTo>
                        <a:lnTo>
                          <a:pt x="110627" y="2089"/>
                        </a:lnTo>
                        <a:cubicBezTo>
                          <a:pt x="108700" y="2089"/>
                          <a:pt x="107036" y="3928"/>
                          <a:pt x="106773" y="6293"/>
                        </a:cubicBezTo>
                        <a:lnTo>
                          <a:pt x="102656" y="41422"/>
                        </a:lnTo>
                        <a:lnTo>
                          <a:pt x="99239" y="42561"/>
                        </a:lnTo>
                        <a:cubicBezTo>
                          <a:pt x="93195" y="44488"/>
                          <a:pt x="87238" y="47203"/>
                          <a:pt x="81544" y="50707"/>
                        </a:cubicBezTo>
                        <a:lnTo>
                          <a:pt x="78215" y="52722"/>
                        </a:lnTo>
                        <a:lnTo>
                          <a:pt x="52022" y="32049"/>
                        </a:lnTo>
                        <a:cubicBezTo>
                          <a:pt x="50095" y="30559"/>
                          <a:pt x="47642" y="30471"/>
                          <a:pt x="46328" y="31786"/>
                        </a:cubicBezTo>
                        <a:lnTo>
                          <a:pt x="28107" y="50006"/>
                        </a:lnTo>
                        <a:cubicBezTo>
                          <a:pt x="26705" y="51408"/>
                          <a:pt x="26880" y="53861"/>
                          <a:pt x="28369" y="55701"/>
                        </a:cubicBezTo>
                        <a:lnTo>
                          <a:pt x="50007" y="83120"/>
                        </a:lnTo>
                        <a:lnTo>
                          <a:pt x="48430" y="86361"/>
                        </a:lnTo>
                        <a:cubicBezTo>
                          <a:pt x="45977" y="91180"/>
                          <a:pt x="44050" y="96173"/>
                          <a:pt x="42561" y="101254"/>
                        </a:cubicBezTo>
                        <a:lnTo>
                          <a:pt x="41510" y="104845"/>
                        </a:lnTo>
                        <a:lnTo>
                          <a:pt x="6294" y="108963"/>
                        </a:lnTo>
                        <a:cubicBezTo>
                          <a:pt x="3929" y="109225"/>
                          <a:pt x="2089" y="110890"/>
                          <a:pt x="2089" y="112817"/>
                        </a:cubicBezTo>
                        <a:lnTo>
                          <a:pt x="2089" y="138572"/>
                        </a:lnTo>
                        <a:cubicBezTo>
                          <a:pt x="2089" y="140499"/>
                          <a:pt x="3929" y="142163"/>
                          <a:pt x="6294" y="142426"/>
                        </a:cubicBezTo>
                        <a:lnTo>
                          <a:pt x="41597" y="146544"/>
                        </a:lnTo>
                        <a:lnTo>
                          <a:pt x="42648" y="150135"/>
                        </a:lnTo>
                        <a:cubicBezTo>
                          <a:pt x="44138" y="155041"/>
                          <a:pt x="46065" y="160034"/>
                          <a:pt x="48518" y="164765"/>
                        </a:cubicBezTo>
                        <a:lnTo>
                          <a:pt x="50182" y="168006"/>
                        </a:lnTo>
                        <a:lnTo>
                          <a:pt x="28369" y="195600"/>
                        </a:lnTo>
                        <a:cubicBezTo>
                          <a:pt x="26880" y="197528"/>
                          <a:pt x="26793" y="199981"/>
                          <a:pt x="28107" y="201295"/>
                        </a:cubicBezTo>
                        <a:lnTo>
                          <a:pt x="46328" y="219516"/>
                        </a:lnTo>
                        <a:cubicBezTo>
                          <a:pt x="47730" y="220918"/>
                          <a:pt x="50182" y="220742"/>
                          <a:pt x="52022" y="219253"/>
                        </a:cubicBezTo>
                        <a:lnTo>
                          <a:pt x="78565" y="198229"/>
                        </a:lnTo>
                        <a:lnTo>
                          <a:pt x="81894" y="200244"/>
                        </a:lnTo>
                        <a:cubicBezTo>
                          <a:pt x="87326" y="203485"/>
                          <a:pt x="93107" y="206113"/>
                          <a:pt x="98888" y="207952"/>
                        </a:cubicBezTo>
                        <a:lnTo>
                          <a:pt x="102305" y="209091"/>
                        </a:lnTo>
                        <a:lnTo>
                          <a:pt x="106247" y="242818"/>
                        </a:lnTo>
                        <a:cubicBezTo>
                          <a:pt x="106510" y="245183"/>
                          <a:pt x="108174" y="247023"/>
                          <a:pt x="110102" y="247023"/>
                        </a:cubicBezTo>
                        <a:lnTo>
                          <a:pt x="135857" y="247023"/>
                        </a:lnTo>
                        <a:cubicBezTo>
                          <a:pt x="137784" y="247023"/>
                          <a:pt x="139448" y="245183"/>
                          <a:pt x="139711" y="242818"/>
                        </a:cubicBezTo>
                        <a:lnTo>
                          <a:pt x="143478" y="210581"/>
                        </a:lnTo>
                        <a:lnTo>
                          <a:pt x="147245" y="209617"/>
                        </a:lnTo>
                        <a:cubicBezTo>
                          <a:pt x="153903" y="207952"/>
                          <a:pt x="160298" y="205499"/>
                          <a:pt x="166167" y="202433"/>
                        </a:cubicBezTo>
                        <a:lnTo>
                          <a:pt x="169408" y="200769"/>
                        </a:lnTo>
                        <a:lnTo>
                          <a:pt x="193411" y="219779"/>
                        </a:lnTo>
                        <a:cubicBezTo>
                          <a:pt x="195338" y="221268"/>
                          <a:pt x="197791" y="221355"/>
                          <a:pt x="199105" y="220042"/>
                        </a:cubicBezTo>
                        <a:lnTo>
                          <a:pt x="217326" y="201820"/>
                        </a:lnTo>
                        <a:cubicBezTo>
                          <a:pt x="218728" y="200419"/>
                          <a:pt x="218640" y="197966"/>
                          <a:pt x="217063" y="196126"/>
                        </a:cubicBezTo>
                        <a:lnTo>
                          <a:pt x="198755" y="172999"/>
                        </a:lnTo>
                        <a:lnTo>
                          <a:pt x="200769" y="169670"/>
                        </a:lnTo>
                        <a:cubicBezTo>
                          <a:pt x="204536" y="163363"/>
                          <a:pt x="207427" y="156793"/>
                          <a:pt x="209355" y="150135"/>
                        </a:cubicBezTo>
                        <a:lnTo>
                          <a:pt x="210405" y="146544"/>
                        </a:lnTo>
                        <a:lnTo>
                          <a:pt x="245797" y="142426"/>
                        </a:lnTo>
                        <a:cubicBezTo>
                          <a:pt x="248162" y="142163"/>
                          <a:pt x="250001" y="140499"/>
                          <a:pt x="250001" y="138572"/>
                        </a:cubicBezTo>
                        <a:lnTo>
                          <a:pt x="250001" y="112817"/>
                        </a:lnTo>
                        <a:cubicBezTo>
                          <a:pt x="250001" y="110715"/>
                          <a:pt x="248162" y="109050"/>
                          <a:pt x="245797" y="108787"/>
                        </a:cubicBezTo>
                        <a:close/>
                        <a:moveTo>
                          <a:pt x="125958" y="183161"/>
                        </a:moveTo>
                        <a:cubicBezTo>
                          <a:pt x="93983" y="183161"/>
                          <a:pt x="68053" y="157144"/>
                          <a:pt x="68053" y="125256"/>
                        </a:cubicBezTo>
                        <a:cubicBezTo>
                          <a:pt x="68053" y="93282"/>
                          <a:pt x="94071" y="67352"/>
                          <a:pt x="125958" y="67352"/>
                        </a:cubicBezTo>
                        <a:cubicBezTo>
                          <a:pt x="157844" y="67352"/>
                          <a:pt x="183862" y="93369"/>
                          <a:pt x="183862" y="125256"/>
                        </a:cubicBezTo>
                        <a:cubicBezTo>
                          <a:pt x="183862" y="157144"/>
                          <a:pt x="157844" y="183161"/>
                          <a:pt x="125958" y="183161"/>
                        </a:cubicBezTo>
                        <a:close/>
                      </a:path>
                    </a:pathLst>
                  </a:custGeom>
                  <a:solidFill>
                    <a:srgbClr val="0078D7"/>
                  </a:solidFill>
                  <a:ln w="51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113" name="Group 112">
                <a:extLst>
                  <a:ext uri="{FF2B5EF4-FFF2-40B4-BE49-F238E27FC236}">
                    <a16:creationId xmlns:a16="http://schemas.microsoft.com/office/drawing/2014/main" id="{9C26952F-517C-4831-95BA-7924ADB3BC14}"/>
                  </a:ext>
                </a:extLst>
              </p:cNvPr>
              <p:cNvGrpSpPr/>
              <p:nvPr/>
            </p:nvGrpSpPr>
            <p:grpSpPr>
              <a:xfrm>
                <a:off x="10268140" y="3606317"/>
                <a:ext cx="980695" cy="980695"/>
                <a:chOff x="0" y="7898135"/>
                <a:chExt cx="1737360" cy="1737360"/>
              </a:xfrm>
            </p:grpSpPr>
            <p:sp>
              <p:nvSpPr>
                <p:cNvPr id="114" name="Rounded Rectangle 5">
                  <a:extLst>
                    <a:ext uri="{FF2B5EF4-FFF2-40B4-BE49-F238E27FC236}">
                      <a16:creationId xmlns:a16="http://schemas.microsoft.com/office/drawing/2014/main" id="{76922F06-C7C8-47E2-A10E-09BF1FFF4D87}"/>
                    </a:ext>
                  </a:extLst>
                </p:cNvPr>
                <p:cNvSpPr/>
                <p:nvPr/>
              </p:nvSpPr>
              <p:spPr bwMode="auto">
                <a:xfrm>
                  <a:off x="0" y="7898135"/>
                  <a:ext cx="1737360" cy="1737360"/>
                </a:xfrm>
                <a:prstGeom prst="rect">
                  <a:avLst/>
                </a:prstGeom>
                <a:solidFill>
                  <a:schemeClr val="accent6">
                    <a:lumMod val="20000"/>
                    <a:lumOff val="80000"/>
                  </a:schemeClr>
                </a:solidFill>
                <a:ln>
                  <a:noFill/>
                </a:ln>
                <a:effectLst>
                  <a:outerShdw blurRad="1524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457200"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Actor B</a:t>
                  </a:r>
                </a:p>
              </p:txBody>
            </p:sp>
            <p:grpSp>
              <p:nvGrpSpPr>
                <p:cNvPr id="115" name="app development" descr="application development">
                  <a:extLst>
                    <a:ext uri="{FF2B5EF4-FFF2-40B4-BE49-F238E27FC236}">
                      <a16:creationId xmlns:a16="http://schemas.microsoft.com/office/drawing/2014/main" id="{E69BA2F6-A947-459B-9DEF-AB68EC28EBB3}"/>
                    </a:ext>
                  </a:extLst>
                </p:cNvPr>
                <p:cNvGrpSpPr/>
                <p:nvPr/>
              </p:nvGrpSpPr>
              <p:grpSpPr>
                <a:xfrm>
                  <a:off x="618470" y="8439646"/>
                  <a:ext cx="500421" cy="301755"/>
                  <a:chOff x="1619314" y="4920550"/>
                  <a:chExt cx="500421" cy="301755"/>
                </a:xfrm>
              </p:grpSpPr>
              <p:sp>
                <p:nvSpPr>
                  <p:cNvPr id="116" name="Freeform: Shape 115">
                    <a:extLst>
                      <a:ext uri="{FF2B5EF4-FFF2-40B4-BE49-F238E27FC236}">
                        <a16:creationId xmlns:a16="http://schemas.microsoft.com/office/drawing/2014/main" id="{E853D7E4-8666-475C-9F5D-7CF64E9237F7}"/>
                      </a:ext>
                    </a:extLst>
                  </p:cNvPr>
                  <p:cNvSpPr/>
                  <p:nvPr/>
                </p:nvSpPr>
                <p:spPr>
                  <a:xfrm>
                    <a:off x="1974276" y="4920997"/>
                    <a:ext cx="145459" cy="301308"/>
                  </a:xfrm>
                  <a:custGeom>
                    <a:avLst/>
                    <a:gdLst>
                      <a:gd name="connsiteX0" fmla="*/ 22237 w 145458"/>
                      <a:gd name="connsiteY0" fmla="*/ 300372 h 301307"/>
                      <a:gd name="connsiteX1" fmla="*/ 2089 w 145458"/>
                      <a:gd name="connsiteY1" fmla="*/ 283378 h 301307"/>
                      <a:gd name="connsiteX2" fmla="*/ 111941 w 145458"/>
                      <a:gd name="connsiteY2" fmla="*/ 153201 h 301307"/>
                      <a:gd name="connsiteX3" fmla="*/ 5505 w 145458"/>
                      <a:gd name="connsiteY3" fmla="*/ 18383 h 301307"/>
                      <a:gd name="connsiteX4" fmla="*/ 26092 w 145458"/>
                      <a:gd name="connsiteY4" fmla="*/ 2089 h 301307"/>
                      <a:gd name="connsiteX5" fmla="*/ 145843 w 145458"/>
                      <a:gd name="connsiteY5" fmla="*/ 153727 h 301307"/>
                      <a:gd name="connsiteX6" fmla="*/ 22237 w 145458"/>
                      <a:gd name="connsiteY6" fmla="*/ 300372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22237" y="300372"/>
                        </a:moveTo>
                        <a:lnTo>
                          <a:pt x="2089" y="283378"/>
                        </a:lnTo>
                        <a:lnTo>
                          <a:pt x="111941" y="153201"/>
                        </a:lnTo>
                        <a:lnTo>
                          <a:pt x="5505" y="18383"/>
                        </a:lnTo>
                        <a:lnTo>
                          <a:pt x="26092" y="2089"/>
                        </a:lnTo>
                        <a:lnTo>
                          <a:pt x="145843" y="153727"/>
                        </a:lnTo>
                        <a:lnTo>
                          <a:pt x="22237" y="300372"/>
                        </a:lnTo>
                        <a:close/>
                      </a:path>
                    </a:pathLst>
                  </a:custGeom>
                  <a:solidFill>
                    <a:srgbClr val="0078D4"/>
                  </a:solidFill>
                  <a:ln w="51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17" name="Freeform: Shape 116">
                    <a:extLst>
                      <a:ext uri="{FF2B5EF4-FFF2-40B4-BE49-F238E27FC236}">
                        <a16:creationId xmlns:a16="http://schemas.microsoft.com/office/drawing/2014/main" id="{0DC981EA-C498-4CD2-A767-97346E68A447}"/>
                      </a:ext>
                    </a:extLst>
                  </p:cNvPr>
                  <p:cNvSpPr/>
                  <p:nvPr/>
                </p:nvSpPr>
                <p:spPr>
                  <a:xfrm>
                    <a:off x="1619314" y="4920550"/>
                    <a:ext cx="145459" cy="301308"/>
                  </a:xfrm>
                  <a:custGeom>
                    <a:avLst/>
                    <a:gdLst>
                      <a:gd name="connsiteX0" fmla="*/ 121840 w 145458"/>
                      <a:gd name="connsiteY0" fmla="*/ 300285 h 301307"/>
                      <a:gd name="connsiteX1" fmla="*/ 2089 w 145458"/>
                      <a:gd name="connsiteY1" fmla="*/ 148734 h 301307"/>
                      <a:gd name="connsiteX2" fmla="*/ 125782 w 145458"/>
                      <a:gd name="connsiteY2" fmla="*/ 2089 h 301307"/>
                      <a:gd name="connsiteX3" fmla="*/ 145843 w 145458"/>
                      <a:gd name="connsiteY3" fmla="*/ 18996 h 301307"/>
                      <a:gd name="connsiteX4" fmla="*/ 35991 w 145458"/>
                      <a:gd name="connsiteY4" fmla="*/ 149260 h 301307"/>
                      <a:gd name="connsiteX5" fmla="*/ 142427 w 145458"/>
                      <a:gd name="connsiteY5" fmla="*/ 283991 h 301307"/>
                      <a:gd name="connsiteX6" fmla="*/ 121840 w 145458"/>
                      <a:gd name="connsiteY6" fmla="*/ 300285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121840" y="300285"/>
                        </a:moveTo>
                        <a:lnTo>
                          <a:pt x="2089" y="148734"/>
                        </a:lnTo>
                        <a:lnTo>
                          <a:pt x="125782" y="2089"/>
                        </a:lnTo>
                        <a:lnTo>
                          <a:pt x="145843" y="18996"/>
                        </a:lnTo>
                        <a:lnTo>
                          <a:pt x="35991" y="149260"/>
                        </a:lnTo>
                        <a:lnTo>
                          <a:pt x="142427" y="283991"/>
                        </a:lnTo>
                        <a:lnTo>
                          <a:pt x="121840" y="300285"/>
                        </a:lnTo>
                        <a:close/>
                      </a:path>
                    </a:pathLst>
                  </a:custGeom>
                  <a:solidFill>
                    <a:srgbClr val="0078D4"/>
                  </a:solidFill>
                  <a:ln w="51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18" name="Freeform: Shape 117">
                    <a:extLst>
                      <a:ext uri="{FF2B5EF4-FFF2-40B4-BE49-F238E27FC236}">
                        <a16:creationId xmlns:a16="http://schemas.microsoft.com/office/drawing/2014/main" id="{4CC95700-7939-40E9-B7BD-7440E8324E9E}"/>
                      </a:ext>
                    </a:extLst>
                  </p:cNvPr>
                  <p:cNvSpPr/>
                  <p:nvPr/>
                </p:nvSpPr>
                <p:spPr>
                  <a:xfrm>
                    <a:off x="1823511" y="5026804"/>
                    <a:ext cx="93509" cy="93509"/>
                  </a:xfrm>
                  <a:custGeom>
                    <a:avLst/>
                    <a:gdLst>
                      <a:gd name="connsiteX0" fmla="*/ 48693 w 93509"/>
                      <a:gd name="connsiteY0" fmla="*/ 95297 h 93509"/>
                      <a:gd name="connsiteX1" fmla="*/ 95297 w 93509"/>
                      <a:gd name="connsiteY1" fmla="*/ 48693 h 93509"/>
                      <a:gd name="connsiteX2" fmla="*/ 48693 w 93509"/>
                      <a:gd name="connsiteY2" fmla="*/ 2089 h 93509"/>
                      <a:gd name="connsiteX3" fmla="*/ 2089 w 93509"/>
                      <a:gd name="connsiteY3" fmla="*/ 48693 h 93509"/>
                      <a:gd name="connsiteX4" fmla="*/ 48693 w 93509"/>
                      <a:gd name="connsiteY4" fmla="*/ 95297 h 93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509" h="93509">
                        <a:moveTo>
                          <a:pt x="48693" y="95297"/>
                        </a:moveTo>
                        <a:cubicBezTo>
                          <a:pt x="74432" y="95297"/>
                          <a:pt x="95297" y="74431"/>
                          <a:pt x="95297" y="48693"/>
                        </a:cubicBezTo>
                        <a:cubicBezTo>
                          <a:pt x="95297" y="22954"/>
                          <a:pt x="74432" y="2089"/>
                          <a:pt x="48693" y="2089"/>
                        </a:cubicBezTo>
                        <a:cubicBezTo>
                          <a:pt x="22954" y="2089"/>
                          <a:pt x="2089" y="22954"/>
                          <a:pt x="2089" y="48693"/>
                        </a:cubicBezTo>
                        <a:cubicBezTo>
                          <a:pt x="2089" y="74431"/>
                          <a:pt x="22954" y="95297"/>
                          <a:pt x="48693" y="95297"/>
                        </a:cubicBezTo>
                        <a:close/>
                      </a:path>
                    </a:pathLst>
                  </a:custGeom>
                  <a:solidFill>
                    <a:srgbClr val="50E6FF"/>
                  </a:solidFill>
                  <a:ln w="51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19" name="Freeform: Shape 118">
                    <a:extLst>
                      <a:ext uri="{FF2B5EF4-FFF2-40B4-BE49-F238E27FC236}">
                        <a16:creationId xmlns:a16="http://schemas.microsoft.com/office/drawing/2014/main" id="{1B0DE2A6-4509-4A68-8CA8-57A7FD48982D}"/>
                      </a:ext>
                    </a:extLst>
                  </p:cNvPr>
                  <p:cNvSpPr/>
                  <p:nvPr/>
                </p:nvSpPr>
                <p:spPr>
                  <a:xfrm>
                    <a:off x="1746245" y="4950259"/>
                    <a:ext cx="249358" cy="244163"/>
                  </a:xfrm>
                  <a:custGeom>
                    <a:avLst/>
                    <a:gdLst>
                      <a:gd name="connsiteX0" fmla="*/ 245797 w 249358"/>
                      <a:gd name="connsiteY0" fmla="*/ 108787 h 244163"/>
                      <a:gd name="connsiteX1" fmla="*/ 210581 w 249358"/>
                      <a:gd name="connsiteY1" fmla="*/ 104670 h 244163"/>
                      <a:gd name="connsiteX2" fmla="*/ 209530 w 249358"/>
                      <a:gd name="connsiteY2" fmla="*/ 101079 h 244163"/>
                      <a:gd name="connsiteX3" fmla="*/ 201207 w 249358"/>
                      <a:gd name="connsiteY3" fmla="*/ 81631 h 244163"/>
                      <a:gd name="connsiteX4" fmla="*/ 199280 w 249358"/>
                      <a:gd name="connsiteY4" fmla="*/ 78302 h 244163"/>
                      <a:gd name="connsiteX5" fmla="*/ 218114 w 249358"/>
                      <a:gd name="connsiteY5" fmla="*/ 54562 h 244163"/>
                      <a:gd name="connsiteX6" fmla="*/ 218377 w 249358"/>
                      <a:gd name="connsiteY6" fmla="*/ 48868 h 244163"/>
                      <a:gd name="connsiteX7" fmla="*/ 200156 w 249358"/>
                      <a:gd name="connsiteY7" fmla="*/ 30647 h 244163"/>
                      <a:gd name="connsiteX8" fmla="*/ 194462 w 249358"/>
                      <a:gd name="connsiteY8" fmla="*/ 30909 h 244163"/>
                      <a:gd name="connsiteX9" fmla="*/ 170109 w 249358"/>
                      <a:gd name="connsiteY9" fmla="*/ 50182 h 244163"/>
                      <a:gd name="connsiteX10" fmla="*/ 166868 w 249358"/>
                      <a:gd name="connsiteY10" fmla="*/ 48430 h 244163"/>
                      <a:gd name="connsiteX11" fmla="*/ 147945 w 249358"/>
                      <a:gd name="connsiteY11" fmla="*/ 41159 h 244163"/>
                      <a:gd name="connsiteX12" fmla="*/ 144179 w 249358"/>
                      <a:gd name="connsiteY12" fmla="*/ 40195 h 244163"/>
                      <a:gd name="connsiteX13" fmla="*/ 140237 w 249358"/>
                      <a:gd name="connsiteY13" fmla="*/ 6293 h 244163"/>
                      <a:gd name="connsiteX14" fmla="*/ 136382 w 249358"/>
                      <a:gd name="connsiteY14" fmla="*/ 2089 h 244163"/>
                      <a:gd name="connsiteX15" fmla="*/ 110627 w 249358"/>
                      <a:gd name="connsiteY15" fmla="*/ 2089 h 244163"/>
                      <a:gd name="connsiteX16" fmla="*/ 106773 w 249358"/>
                      <a:gd name="connsiteY16" fmla="*/ 6293 h 244163"/>
                      <a:gd name="connsiteX17" fmla="*/ 102656 w 249358"/>
                      <a:gd name="connsiteY17" fmla="*/ 41422 h 244163"/>
                      <a:gd name="connsiteX18" fmla="*/ 99239 w 249358"/>
                      <a:gd name="connsiteY18" fmla="*/ 42561 h 244163"/>
                      <a:gd name="connsiteX19" fmla="*/ 81544 w 249358"/>
                      <a:gd name="connsiteY19" fmla="*/ 50707 h 244163"/>
                      <a:gd name="connsiteX20" fmla="*/ 78215 w 249358"/>
                      <a:gd name="connsiteY20" fmla="*/ 52722 h 244163"/>
                      <a:gd name="connsiteX21" fmla="*/ 52022 w 249358"/>
                      <a:gd name="connsiteY21" fmla="*/ 32049 h 244163"/>
                      <a:gd name="connsiteX22" fmla="*/ 46328 w 249358"/>
                      <a:gd name="connsiteY22" fmla="*/ 31786 h 244163"/>
                      <a:gd name="connsiteX23" fmla="*/ 28107 w 249358"/>
                      <a:gd name="connsiteY23" fmla="*/ 50006 h 244163"/>
                      <a:gd name="connsiteX24" fmla="*/ 28369 w 249358"/>
                      <a:gd name="connsiteY24" fmla="*/ 55701 h 244163"/>
                      <a:gd name="connsiteX25" fmla="*/ 50007 w 249358"/>
                      <a:gd name="connsiteY25" fmla="*/ 83120 h 244163"/>
                      <a:gd name="connsiteX26" fmla="*/ 48430 w 249358"/>
                      <a:gd name="connsiteY26" fmla="*/ 86361 h 244163"/>
                      <a:gd name="connsiteX27" fmla="*/ 42561 w 249358"/>
                      <a:gd name="connsiteY27" fmla="*/ 101254 h 244163"/>
                      <a:gd name="connsiteX28" fmla="*/ 41510 w 249358"/>
                      <a:gd name="connsiteY28" fmla="*/ 104845 h 244163"/>
                      <a:gd name="connsiteX29" fmla="*/ 6294 w 249358"/>
                      <a:gd name="connsiteY29" fmla="*/ 108963 h 244163"/>
                      <a:gd name="connsiteX30" fmla="*/ 2089 w 249358"/>
                      <a:gd name="connsiteY30" fmla="*/ 112817 h 244163"/>
                      <a:gd name="connsiteX31" fmla="*/ 2089 w 249358"/>
                      <a:gd name="connsiteY31" fmla="*/ 138572 h 244163"/>
                      <a:gd name="connsiteX32" fmla="*/ 6294 w 249358"/>
                      <a:gd name="connsiteY32" fmla="*/ 142426 h 244163"/>
                      <a:gd name="connsiteX33" fmla="*/ 41597 w 249358"/>
                      <a:gd name="connsiteY33" fmla="*/ 146544 h 244163"/>
                      <a:gd name="connsiteX34" fmla="*/ 42648 w 249358"/>
                      <a:gd name="connsiteY34" fmla="*/ 150135 h 244163"/>
                      <a:gd name="connsiteX35" fmla="*/ 48518 w 249358"/>
                      <a:gd name="connsiteY35" fmla="*/ 164765 h 244163"/>
                      <a:gd name="connsiteX36" fmla="*/ 50182 w 249358"/>
                      <a:gd name="connsiteY36" fmla="*/ 168006 h 244163"/>
                      <a:gd name="connsiteX37" fmla="*/ 28369 w 249358"/>
                      <a:gd name="connsiteY37" fmla="*/ 195600 h 244163"/>
                      <a:gd name="connsiteX38" fmla="*/ 28107 w 249358"/>
                      <a:gd name="connsiteY38" fmla="*/ 201295 h 244163"/>
                      <a:gd name="connsiteX39" fmla="*/ 46328 w 249358"/>
                      <a:gd name="connsiteY39" fmla="*/ 219516 h 244163"/>
                      <a:gd name="connsiteX40" fmla="*/ 52022 w 249358"/>
                      <a:gd name="connsiteY40" fmla="*/ 219253 h 244163"/>
                      <a:gd name="connsiteX41" fmla="*/ 78565 w 249358"/>
                      <a:gd name="connsiteY41" fmla="*/ 198229 h 244163"/>
                      <a:gd name="connsiteX42" fmla="*/ 81894 w 249358"/>
                      <a:gd name="connsiteY42" fmla="*/ 200244 h 244163"/>
                      <a:gd name="connsiteX43" fmla="*/ 98888 w 249358"/>
                      <a:gd name="connsiteY43" fmla="*/ 207952 h 244163"/>
                      <a:gd name="connsiteX44" fmla="*/ 102305 w 249358"/>
                      <a:gd name="connsiteY44" fmla="*/ 209091 h 244163"/>
                      <a:gd name="connsiteX45" fmla="*/ 106247 w 249358"/>
                      <a:gd name="connsiteY45" fmla="*/ 242818 h 244163"/>
                      <a:gd name="connsiteX46" fmla="*/ 110102 w 249358"/>
                      <a:gd name="connsiteY46" fmla="*/ 247023 h 244163"/>
                      <a:gd name="connsiteX47" fmla="*/ 135857 w 249358"/>
                      <a:gd name="connsiteY47" fmla="*/ 247023 h 244163"/>
                      <a:gd name="connsiteX48" fmla="*/ 139711 w 249358"/>
                      <a:gd name="connsiteY48" fmla="*/ 242818 h 244163"/>
                      <a:gd name="connsiteX49" fmla="*/ 143478 w 249358"/>
                      <a:gd name="connsiteY49" fmla="*/ 210581 h 244163"/>
                      <a:gd name="connsiteX50" fmla="*/ 147245 w 249358"/>
                      <a:gd name="connsiteY50" fmla="*/ 209617 h 244163"/>
                      <a:gd name="connsiteX51" fmla="*/ 166167 w 249358"/>
                      <a:gd name="connsiteY51" fmla="*/ 202433 h 244163"/>
                      <a:gd name="connsiteX52" fmla="*/ 169408 w 249358"/>
                      <a:gd name="connsiteY52" fmla="*/ 200769 h 244163"/>
                      <a:gd name="connsiteX53" fmla="*/ 193411 w 249358"/>
                      <a:gd name="connsiteY53" fmla="*/ 219779 h 244163"/>
                      <a:gd name="connsiteX54" fmla="*/ 199105 w 249358"/>
                      <a:gd name="connsiteY54" fmla="*/ 220042 h 244163"/>
                      <a:gd name="connsiteX55" fmla="*/ 217326 w 249358"/>
                      <a:gd name="connsiteY55" fmla="*/ 201820 h 244163"/>
                      <a:gd name="connsiteX56" fmla="*/ 217063 w 249358"/>
                      <a:gd name="connsiteY56" fmla="*/ 196126 h 244163"/>
                      <a:gd name="connsiteX57" fmla="*/ 198755 w 249358"/>
                      <a:gd name="connsiteY57" fmla="*/ 172999 h 244163"/>
                      <a:gd name="connsiteX58" fmla="*/ 200769 w 249358"/>
                      <a:gd name="connsiteY58" fmla="*/ 169670 h 244163"/>
                      <a:gd name="connsiteX59" fmla="*/ 209355 w 249358"/>
                      <a:gd name="connsiteY59" fmla="*/ 150135 h 244163"/>
                      <a:gd name="connsiteX60" fmla="*/ 210405 w 249358"/>
                      <a:gd name="connsiteY60" fmla="*/ 146544 h 244163"/>
                      <a:gd name="connsiteX61" fmla="*/ 245797 w 249358"/>
                      <a:gd name="connsiteY61" fmla="*/ 142426 h 244163"/>
                      <a:gd name="connsiteX62" fmla="*/ 250001 w 249358"/>
                      <a:gd name="connsiteY62" fmla="*/ 138572 h 244163"/>
                      <a:gd name="connsiteX63" fmla="*/ 250001 w 249358"/>
                      <a:gd name="connsiteY63" fmla="*/ 112817 h 244163"/>
                      <a:gd name="connsiteX64" fmla="*/ 245797 w 249358"/>
                      <a:gd name="connsiteY64" fmla="*/ 108787 h 244163"/>
                      <a:gd name="connsiteX65" fmla="*/ 125958 w 249358"/>
                      <a:gd name="connsiteY65" fmla="*/ 183161 h 244163"/>
                      <a:gd name="connsiteX66" fmla="*/ 68053 w 249358"/>
                      <a:gd name="connsiteY66" fmla="*/ 125256 h 244163"/>
                      <a:gd name="connsiteX67" fmla="*/ 125958 w 249358"/>
                      <a:gd name="connsiteY67" fmla="*/ 67352 h 244163"/>
                      <a:gd name="connsiteX68" fmla="*/ 183862 w 249358"/>
                      <a:gd name="connsiteY68" fmla="*/ 125256 h 244163"/>
                      <a:gd name="connsiteX69" fmla="*/ 125958 w 249358"/>
                      <a:gd name="connsiteY69" fmla="*/ 183161 h 244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49358" h="244163">
                        <a:moveTo>
                          <a:pt x="245797" y="108787"/>
                        </a:moveTo>
                        <a:lnTo>
                          <a:pt x="210581" y="104670"/>
                        </a:lnTo>
                        <a:lnTo>
                          <a:pt x="209530" y="101079"/>
                        </a:lnTo>
                        <a:cubicBezTo>
                          <a:pt x="207602" y="94333"/>
                          <a:pt x="204799" y="87763"/>
                          <a:pt x="201207" y="81631"/>
                        </a:cubicBezTo>
                        <a:lnTo>
                          <a:pt x="199280" y="78302"/>
                        </a:lnTo>
                        <a:lnTo>
                          <a:pt x="218114" y="54562"/>
                        </a:lnTo>
                        <a:cubicBezTo>
                          <a:pt x="219604" y="52635"/>
                          <a:pt x="219692" y="50182"/>
                          <a:pt x="218377" y="48868"/>
                        </a:cubicBezTo>
                        <a:lnTo>
                          <a:pt x="200156" y="30647"/>
                        </a:lnTo>
                        <a:cubicBezTo>
                          <a:pt x="198755" y="29245"/>
                          <a:pt x="196302" y="29333"/>
                          <a:pt x="194462" y="30909"/>
                        </a:cubicBezTo>
                        <a:lnTo>
                          <a:pt x="170109" y="50182"/>
                        </a:lnTo>
                        <a:lnTo>
                          <a:pt x="166868" y="48430"/>
                        </a:lnTo>
                        <a:cubicBezTo>
                          <a:pt x="161086" y="45364"/>
                          <a:pt x="154691" y="42911"/>
                          <a:pt x="147945" y="41159"/>
                        </a:cubicBezTo>
                        <a:lnTo>
                          <a:pt x="144179" y="40195"/>
                        </a:lnTo>
                        <a:lnTo>
                          <a:pt x="140237" y="6293"/>
                        </a:lnTo>
                        <a:cubicBezTo>
                          <a:pt x="139974" y="3928"/>
                          <a:pt x="138309" y="2089"/>
                          <a:pt x="136382" y="2089"/>
                        </a:cubicBezTo>
                        <a:lnTo>
                          <a:pt x="110627" y="2089"/>
                        </a:lnTo>
                        <a:cubicBezTo>
                          <a:pt x="108700" y="2089"/>
                          <a:pt x="107036" y="3928"/>
                          <a:pt x="106773" y="6293"/>
                        </a:cubicBezTo>
                        <a:lnTo>
                          <a:pt x="102656" y="41422"/>
                        </a:lnTo>
                        <a:lnTo>
                          <a:pt x="99239" y="42561"/>
                        </a:lnTo>
                        <a:cubicBezTo>
                          <a:pt x="93195" y="44488"/>
                          <a:pt x="87238" y="47203"/>
                          <a:pt x="81544" y="50707"/>
                        </a:cubicBezTo>
                        <a:lnTo>
                          <a:pt x="78215" y="52722"/>
                        </a:lnTo>
                        <a:lnTo>
                          <a:pt x="52022" y="32049"/>
                        </a:lnTo>
                        <a:cubicBezTo>
                          <a:pt x="50095" y="30559"/>
                          <a:pt x="47642" y="30471"/>
                          <a:pt x="46328" y="31786"/>
                        </a:cubicBezTo>
                        <a:lnTo>
                          <a:pt x="28107" y="50006"/>
                        </a:lnTo>
                        <a:cubicBezTo>
                          <a:pt x="26705" y="51408"/>
                          <a:pt x="26880" y="53861"/>
                          <a:pt x="28369" y="55701"/>
                        </a:cubicBezTo>
                        <a:lnTo>
                          <a:pt x="50007" y="83120"/>
                        </a:lnTo>
                        <a:lnTo>
                          <a:pt x="48430" y="86361"/>
                        </a:lnTo>
                        <a:cubicBezTo>
                          <a:pt x="45977" y="91180"/>
                          <a:pt x="44050" y="96173"/>
                          <a:pt x="42561" y="101254"/>
                        </a:cubicBezTo>
                        <a:lnTo>
                          <a:pt x="41510" y="104845"/>
                        </a:lnTo>
                        <a:lnTo>
                          <a:pt x="6294" y="108963"/>
                        </a:lnTo>
                        <a:cubicBezTo>
                          <a:pt x="3929" y="109225"/>
                          <a:pt x="2089" y="110890"/>
                          <a:pt x="2089" y="112817"/>
                        </a:cubicBezTo>
                        <a:lnTo>
                          <a:pt x="2089" y="138572"/>
                        </a:lnTo>
                        <a:cubicBezTo>
                          <a:pt x="2089" y="140499"/>
                          <a:pt x="3929" y="142163"/>
                          <a:pt x="6294" y="142426"/>
                        </a:cubicBezTo>
                        <a:lnTo>
                          <a:pt x="41597" y="146544"/>
                        </a:lnTo>
                        <a:lnTo>
                          <a:pt x="42648" y="150135"/>
                        </a:lnTo>
                        <a:cubicBezTo>
                          <a:pt x="44138" y="155041"/>
                          <a:pt x="46065" y="160034"/>
                          <a:pt x="48518" y="164765"/>
                        </a:cubicBezTo>
                        <a:lnTo>
                          <a:pt x="50182" y="168006"/>
                        </a:lnTo>
                        <a:lnTo>
                          <a:pt x="28369" y="195600"/>
                        </a:lnTo>
                        <a:cubicBezTo>
                          <a:pt x="26880" y="197528"/>
                          <a:pt x="26793" y="199981"/>
                          <a:pt x="28107" y="201295"/>
                        </a:cubicBezTo>
                        <a:lnTo>
                          <a:pt x="46328" y="219516"/>
                        </a:lnTo>
                        <a:cubicBezTo>
                          <a:pt x="47730" y="220918"/>
                          <a:pt x="50182" y="220742"/>
                          <a:pt x="52022" y="219253"/>
                        </a:cubicBezTo>
                        <a:lnTo>
                          <a:pt x="78565" y="198229"/>
                        </a:lnTo>
                        <a:lnTo>
                          <a:pt x="81894" y="200244"/>
                        </a:lnTo>
                        <a:cubicBezTo>
                          <a:pt x="87326" y="203485"/>
                          <a:pt x="93107" y="206113"/>
                          <a:pt x="98888" y="207952"/>
                        </a:cubicBezTo>
                        <a:lnTo>
                          <a:pt x="102305" y="209091"/>
                        </a:lnTo>
                        <a:lnTo>
                          <a:pt x="106247" y="242818"/>
                        </a:lnTo>
                        <a:cubicBezTo>
                          <a:pt x="106510" y="245183"/>
                          <a:pt x="108174" y="247023"/>
                          <a:pt x="110102" y="247023"/>
                        </a:cubicBezTo>
                        <a:lnTo>
                          <a:pt x="135857" y="247023"/>
                        </a:lnTo>
                        <a:cubicBezTo>
                          <a:pt x="137784" y="247023"/>
                          <a:pt x="139448" y="245183"/>
                          <a:pt x="139711" y="242818"/>
                        </a:cubicBezTo>
                        <a:lnTo>
                          <a:pt x="143478" y="210581"/>
                        </a:lnTo>
                        <a:lnTo>
                          <a:pt x="147245" y="209617"/>
                        </a:lnTo>
                        <a:cubicBezTo>
                          <a:pt x="153903" y="207952"/>
                          <a:pt x="160298" y="205499"/>
                          <a:pt x="166167" y="202433"/>
                        </a:cubicBezTo>
                        <a:lnTo>
                          <a:pt x="169408" y="200769"/>
                        </a:lnTo>
                        <a:lnTo>
                          <a:pt x="193411" y="219779"/>
                        </a:lnTo>
                        <a:cubicBezTo>
                          <a:pt x="195338" y="221268"/>
                          <a:pt x="197791" y="221355"/>
                          <a:pt x="199105" y="220042"/>
                        </a:cubicBezTo>
                        <a:lnTo>
                          <a:pt x="217326" y="201820"/>
                        </a:lnTo>
                        <a:cubicBezTo>
                          <a:pt x="218728" y="200419"/>
                          <a:pt x="218640" y="197966"/>
                          <a:pt x="217063" y="196126"/>
                        </a:cubicBezTo>
                        <a:lnTo>
                          <a:pt x="198755" y="172999"/>
                        </a:lnTo>
                        <a:lnTo>
                          <a:pt x="200769" y="169670"/>
                        </a:lnTo>
                        <a:cubicBezTo>
                          <a:pt x="204536" y="163363"/>
                          <a:pt x="207427" y="156793"/>
                          <a:pt x="209355" y="150135"/>
                        </a:cubicBezTo>
                        <a:lnTo>
                          <a:pt x="210405" y="146544"/>
                        </a:lnTo>
                        <a:lnTo>
                          <a:pt x="245797" y="142426"/>
                        </a:lnTo>
                        <a:cubicBezTo>
                          <a:pt x="248162" y="142163"/>
                          <a:pt x="250001" y="140499"/>
                          <a:pt x="250001" y="138572"/>
                        </a:cubicBezTo>
                        <a:lnTo>
                          <a:pt x="250001" y="112817"/>
                        </a:lnTo>
                        <a:cubicBezTo>
                          <a:pt x="250001" y="110715"/>
                          <a:pt x="248162" y="109050"/>
                          <a:pt x="245797" y="108787"/>
                        </a:cubicBezTo>
                        <a:close/>
                        <a:moveTo>
                          <a:pt x="125958" y="183161"/>
                        </a:moveTo>
                        <a:cubicBezTo>
                          <a:pt x="93983" y="183161"/>
                          <a:pt x="68053" y="157144"/>
                          <a:pt x="68053" y="125256"/>
                        </a:cubicBezTo>
                        <a:cubicBezTo>
                          <a:pt x="68053" y="93282"/>
                          <a:pt x="94071" y="67352"/>
                          <a:pt x="125958" y="67352"/>
                        </a:cubicBezTo>
                        <a:cubicBezTo>
                          <a:pt x="157844" y="67352"/>
                          <a:pt x="183862" y="93369"/>
                          <a:pt x="183862" y="125256"/>
                        </a:cubicBezTo>
                        <a:cubicBezTo>
                          <a:pt x="183862" y="157144"/>
                          <a:pt x="157844" y="183161"/>
                          <a:pt x="125958" y="183161"/>
                        </a:cubicBezTo>
                        <a:close/>
                      </a:path>
                    </a:pathLst>
                  </a:custGeom>
                  <a:solidFill>
                    <a:srgbClr val="0078D7"/>
                  </a:solidFill>
                  <a:ln w="51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grpSp>
        <p:cxnSp>
          <p:nvCxnSpPr>
            <p:cNvPr id="163" name="Straight Arrow Connector 66">
              <a:extLst>
                <a:ext uri="{FF2B5EF4-FFF2-40B4-BE49-F238E27FC236}">
                  <a16:creationId xmlns:a16="http://schemas.microsoft.com/office/drawing/2014/main" id="{3258208B-D151-4ACF-9494-521F26C7A921}"/>
                </a:ext>
              </a:extLst>
            </p:cNvPr>
            <p:cNvCxnSpPr>
              <a:cxnSpLocks/>
              <a:stCxn id="100" idx="0"/>
            </p:cNvCxnSpPr>
            <p:nvPr/>
          </p:nvCxnSpPr>
          <p:spPr>
            <a:xfrm rot="5400000" flipH="1" flipV="1">
              <a:off x="9769579" y="944925"/>
              <a:ext cx="281246" cy="860276"/>
            </a:xfrm>
            <a:prstGeom prst="bentConnector2">
              <a:avLst/>
            </a:prstGeom>
            <a:ln w="19050">
              <a:solidFill>
                <a:schemeClr val="accent1"/>
              </a:solidFill>
              <a:headEnd type="none"/>
              <a:tailEnd type="arrow" w="lg" len="med"/>
            </a:ln>
          </p:spPr>
          <p:style>
            <a:lnRef idx="1">
              <a:schemeClr val="accent1"/>
            </a:lnRef>
            <a:fillRef idx="0">
              <a:schemeClr val="accent1"/>
            </a:fillRef>
            <a:effectRef idx="0">
              <a:schemeClr val="accent1"/>
            </a:effectRef>
            <a:fontRef idx="minor">
              <a:schemeClr val="tx1"/>
            </a:fontRef>
          </p:style>
        </p:cxnSp>
      </p:grpSp>
      <p:grpSp>
        <p:nvGrpSpPr>
          <p:cNvPr id="2" name="Group 1">
            <a:extLst>
              <a:ext uri="{FF2B5EF4-FFF2-40B4-BE49-F238E27FC236}">
                <a16:creationId xmlns:a16="http://schemas.microsoft.com/office/drawing/2014/main" id="{78276E00-FE31-4C58-A1B7-77A6EE17E7FE}"/>
              </a:ext>
            </a:extLst>
          </p:cNvPr>
          <p:cNvGrpSpPr/>
          <p:nvPr/>
        </p:nvGrpSpPr>
        <p:grpSpPr>
          <a:xfrm>
            <a:off x="818729" y="5126964"/>
            <a:ext cx="4387740" cy="1291299"/>
            <a:chOff x="1074215" y="2331301"/>
            <a:chExt cx="4387740" cy="1291299"/>
          </a:xfrm>
        </p:grpSpPr>
        <p:sp>
          <p:nvSpPr>
            <p:cNvPr id="48" name="TextBox 47">
              <a:extLst>
                <a:ext uri="{FF2B5EF4-FFF2-40B4-BE49-F238E27FC236}">
                  <a16:creationId xmlns:a16="http://schemas.microsoft.com/office/drawing/2014/main" id="{A5C8F78D-A200-48F5-838B-A34693C50734}"/>
                </a:ext>
              </a:extLst>
            </p:cNvPr>
            <p:cNvSpPr txBox="1"/>
            <p:nvPr/>
          </p:nvSpPr>
          <p:spPr>
            <a:xfrm>
              <a:off x="1074215" y="2331301"/>
              <a:ext cx="4387740" cy="523220"/>
            </a:xfrm>
            <a:prstGeom prst="rect">
              <a:avLst/>
            </a:prstGeom>
            <a:noFill/>
          </p:spPr>
          <p:txBody>
            <a:bodyPr wrap="non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0000"/>
                  </a:solidFill>
                  <a:effectLst/>
                  <a:uLnTx/>
                  <a:uFillTx/>
                  <a:latin typeface="Segoe UI Semibold"/>
                  <a:ea typeface="+mn-ea"/>
                  <a:cs typeface="+mn-cs"/>
                </a:rPr>
                <a:t>Post</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4"/>
                  </a:solidFill>
                  <a:effectLst/>
                  <a:uLnTx/>
                  <a:uFillTx/>
                  <a:latin typeface="Segoe UI"/>
                  <a:ea typeface="+mn-ea"/>
                  <a:cs typeface="+mn-cs"/>
                </a:rPr>
                <a:t>http://localhost:3500/v1.0/actors/MyActors/C/method/update</a:t>
              </a:r>
            </a:p>
          </p:txBody>
        </p:sp>
        <p:sp>
          <p:nvSpPr>
            <p:cNvPr id="53" name="Rectangle 52">
              <a:extLst>
                <a:ext uri="{FF2B5EF4-FFF2-40B4-BE49-F238E27FC236}">
                  <a16:creationId xmlns:a16="http://schemas.microsoft.com/office/drawing/2014/main" id="{AE18FDA1-4771-4580-A37E-18E1D808F321}"/>
                </a:ext>
              </a:extLst>
            </p:cNvPr>
            <p:cNvSpPr/>
            <p:nvPr/>
          </p:nvSpPr>
          <p:spPr bwMode="auto">
            <a:xfrm>
              <a:off x="2569786" y="2884373"/>
              <a:ext cx="1396599" cy="738227"/>
            </a:xfrm>
            <a:prstGeom prst="rect">
              <a:avLst/>
            </a:prstGeom>
            <a:solidFill>
              <a:schemeClr val="bg1"/>
            </a:solidFill>
            <a:ln w="7710" cap="flat">
              <a:noFill/>
              <a:prstDash val="solid"/>
              <a:miter/>
            </a:ln>
            <a:effectLst>
              <a:outerShdw blurRad="152400" sx="101000" sy="101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onsolas" panose="020B0609020204030204" pitchFamily="49" charset="0"/>
                  <a:ea typeface="Segoe UI Symbol"/>
                  <a:cs typeface="+mn-cs"/>
                </a:rPr>
                <a:t>{</a:t>
              </a:r>
            </a:p>
            <a:p>
              <a:pPr marL="0" marR="0" lvl="0" indent="0" algn="l" defTabSz="932472" rtl="0" eaLnBrk="1" fontAlgn="base"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onsolas" panose="020B0609020204030204" pitchFamily="49" charset="0"/>
                  <a:ea typeface="Segoe UI Symbol"/>
                  <a:cs typeface="+mn-cs"/>
                </a:rPr>
                <a:t>  "speed":"1"</a:t>
              </a:r>
            </a:p>
            <a:p>
              <a:pPr marL="0" marR="0" lvl="0" indent="0" algn="l" defTabSz="932472" rtl="0" eaLnBrk="1" fontAlgn="base"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onsolas" panose="020B0609020204030204" pitchFamily="49" charset="0"/>
                  <a:ea typeface="Segoe UI Symbol"/>
                  <a:cs typeface="+mn-cs"/>
                </a:rPr>
                <a:t>}</a:t>
              </a:r>
            </a:p>
          </p:txBody>
        </p:sp>
      </p:grpSp>
      <p:sp>
        <p:nvSpPr>
          <p:cNvPr id="62" name="Freeform: Shape 61">
            <a:extLst>
              <a:ext uri="{FF2B5EF4-FFF2-40B4-BE49-F238E27FC236}">
                <a16:creationId xmlns:a16="http://schemas.microsoft.com/office/drawing/2014/main" id="{99795230-B52B-4625-B6AA-2F1CAEB55326}"/>
              </a:ext>
            </a:extLst>
          </p:cNvPr>
          <p:cNvSpPr/>
          <p:nvPr/>
        </p:nvSpPr>
        <p:spPr>
          <a:xfrm>
            <a:off x="584200" y="855663"/>
            <a:ext cx="4424364" cy="332399"/>
          </a:xfrm>
          <a:custGeom>
            <a:avLst/>
            <a:gdLst>
              <a:gd name="connsiteX0" fmla="*/ 0 w 4732020"/>
              <a:gd name="connsiteY0" fmla="*/ 0 h 1164569"/>
              <a:gd name="connsiteX1" fmla="*/ 4732020 w 4732020"/>
              <a:gd name="connsiteY1" fmla="*/ 0 h 1164569"/>
              <a:gd name="connsiteX2" fmla="*/ 4732020 w 4732020"/>
              <a:gd name="connsiteY2" fmla="*/ 1164569 h 1164569"/>
              <a:gd name="connsiteX3" fmla="*/ 0 w 4732020"/>
              <a:gd name="connsiteY3" fmla="*/ 1164569 h 1164569"/>
              <a:gd name="connsiteX4" fmla="*/ 0 w 4732020"/>
              <a:gd name="connsiteY4" fmla="*/ 0 h 1164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2020" h="1164569">
                <a:moveTo>
                  <a:pt x="0" y="0"/>
                </a:moveTo>
                <a:lnTo>
                  <a:pt x="4732020" y="0"/>
                </a:lnTo>
                <a:lnTo>
                  <a:pt x="4732020" y="1164569"/>
                </a:lnTo>
                <a:lnTo>
                  <a:pt x="0" y="116456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spAutoFit/>
          </a:bodyPr>
          <a:lstStyle/>
          <a:p>
            <a:pPr marL="0" marR="0" lvl="0" indent="0" algn="l" defTabSz="1422400" rtl="0" eaLnBrk="1" fontAlgn="auto" latinLnBrk="0" hangingPunct="1">
              <a:lnSpc>
                <a:spcPct val="90000"/>
              </a:lnSpc>
              <a:spcBef>
                <a:spcPct val="0"/>
              </a:spcBef>
              <a:spcAft>
                <a:spcPts val="600"/>
              </a:spcAft>
              <a:buClrTx/>
              <a:buSzTx/>
              <a:buFontTx/>
              <a:buNone/>
              <a:tabLst/>
              <a:defRPr/>
            </a:pPr>
            <a:r>
              <a:rPr kumimoji="0" lang="en-US" sz="2400" b="0" i="0" u="none" strike="noStrike" kern="1200" cap="none" spc="0" normalizeH="0" baseline="0" noProof="0">
                <a:ln>
                  <a:noFill/>
                </a:ln>
                <a:solidFill>
                  <a:srgbClr val="0078D4"/>
                </a:solidFill>
                <a:effectLst/>
                <a:uLnTx/>
                <a:uFillTx/>
                <a:latin typeface="Segoe UI Semibold"/>
                <a:ea typeface="+mn-ea"/>
                <a:cs typeface="+mn-cs"/>
              </a:rPr>
              <a:t>Actors</a:t>
            </a:r>
          </a:p>
        </p:txBody>
      </p:sp>
      <p:sp>
        <p:nvSpPr>
          <p:cNvPr id="63" name="Freeform: Shape 62">
            <a:extLst>
              <a:ext uri="{FF2B5EF4-FFF2-40B4-BE49-F238E27FC236}">
                <a16:creationId xmlns:a16="http://schemas.microsoft.com/office/drawing/2014/main" id="{ECF6C4CB-2172-47C6-8218-D44BB7112A9A}"/>
              </a:ext>
            </a:extLst>
          </p:cNvPr>
          <p:cNvSpPr/>
          <p:nvPr/>
        </p:nvSpPr>
        <p:spPr>
          <a:xfrm>
            <a:off x="584200" y="585788"/>
            <a:ext cx="2828926" cy="221599"/>
          </a:xfrm>
          <a:custGeom>
            <a:avLst/>
            <a:gdLst>
              <a:gd name="connsiteX0" fmla="*/ 0 w 4732020"/>
              <a:gd name="connsiteY0" fmla="*/ 0 h 1164569"/>
              <a:gd name="connsiteX1" fmla="*/ 4732020 w 4732020"/>
              <a:gd name="connsiteY1" fmla="*/ 0 h 1164569"/>
              <a:gd name="connsiteX2" fmla="*/ 4732020 w 4732020"/>
              <a:gd name="connsiteY2" fmla="*/ 1164569 h 1164569"/>
              <a:gd name="connsiteX3" fmla="*/ 0 w 4732020"/>
              <a:gd name="connsiteY3" fmla="*/ 1164569 h 1164569"/>
              <a:gd name="connsiteX4" fmla="*/ 0 w 4732020"/>
              <a:gd name="connsiteY4" fmla="*/ 0 h 1164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2020" h="1164569">
                <a:moveTo>
                  <a:pt x="0" y="0"/>
                </a:moveTo>
                <a:lnTo>
                  <a:pt x="4732020" y="0"/>
                </a:lnTo>
                <a:lnTo>
                  <a:pt x="4732020" y="1164569"/>
                </a:lnTo>
                <a:lnTo>
                  <a:pt x="0" y="116456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spAutoFit/>
          </a:bodyPr>
          <a:lstStyle/>
          <a:p>
            <a:pPr marL="0" marR="0" lvl="0" indent="0" algn="l" defTabSz="1422400" rtl="0" eaLnBrk="1" fontAlgn="auto" latinLnBrk="0" hangingPunct="1">
              <a:lnSpc>
                <a:spcPct val="90000"/>
              </a:lnSpc>
              <a:spcBef>
                <a:spcPct val="0"/>
              </a:spcBef>
              <a:spcAft>
                <a:spcPts val="60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Microservice building blocks</a:t>
            </a:r>
          </a:p>
        </p:txBody>
      </p:sp>
      <p:grpSp>
        <p:nvGrpSpPr>
          <p:cNvPr id="72" name="Group 71">
            <a:extLst>
              <a:ext uri="{FF2B5EF4-FFF2-40B4-BE49-F238E27FC236}">
                <a16:creationId xmlns:a16="http://schemas.microsoft.com/office/drawing/2014/main" id="{69B39B1B-9B4A-4DD4-AD51-D5B649FA0363}"/>
              </a:ext>
            </a:extLst>
          </p:cNvPr>
          <p:cNvGrpSpPr/>
          <p:nvPr/>
        </p:nvGrpSpPr>
        <p:grpSpPr>
          <a:xfrm>
            <a:off x="584200" y="3331603"/>
            <a:ext cx="1737360" cy="1737360"/>
            <a:chOff x="1486507" y="2197346"/>
            <a:chExt cx="1737360" cy="1737360"/>
          </a:xfrm>
        </p:grpSpPr>
        <p:sp>
          <p:nvSpPr>
            <p:cNvPr id="73" name="Rounded Rectangle 5">
              <a:extLst>
                <a:ext uri="{FF2B5EF4-FFF2-40B4-BE49-F238E27FC236}">
                  <a16:creationId xmlns:a16="http://schemas.microsoft.com/office/drawing/2014/main" id="{76C43FCA-C78D-4D27-872D-D93CF98CF536}"/>
                </a:ext>
              </a:extLst>
            </p:cNvPr>
            <p:cNvSpPr/>
            <p:nvPr/>
          </p:nvSpPr>
          <p:spPr bwMode="auto">
            <a:xfrm>
              <a:off x="1486507" y="2197346"/>
              <a:ext cx="1737360" cy="1737360"/>
            </a:xfrm>
            <a:prstGeom prst="rect">
              <a:avLst/>
            </a:prstGeom>
            <a:solidFill>
              <a:schemeClr val="bg1">
                <a:lumMod val="95000"/>
              </a:schemeClr>
            </a:solidFill>
            <a:ln>
              <a:noFill/>
            </a:ln>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457200"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App</a:t>
              </a:r>
            </a:p>
          </p:txBody>
        </p:sp>
        <p:grpSp>
          <p:nvGrpSpPr>
            <p:cNvPr id="74" name="app development" descr="application development">
              <a:extLst>
                <a:ext uri="{FF2B5EF4-FFF2-40B4-BE49-F238E27FC236}">
                  <a16:creationId xmlns:a16="http://schemas.microsoft.com/office/drawing/2014/main" id="{A0F6425E-E0CA-40CD-A2A6-BA209624F8BC}"/>
                </a:ext>
              </a:extLst>
            </p:cNvPr>
            <p:cNvGrpSpPr/>
            <p:nvPr/>
          </p:nvGrpSpPr>
          <p:grpSpPr>
            <a:xfrm>
              <a:off x="2101544" y="2754418"/>
              <a:ext cx="500421" cy="301755"/>
              <a:chOff x="1619314" y="4920550"/>
              <a:chExt cx="500421" cy="301755"/>
            </a:xfrm>
          </p:grpSpPr>
          <p:sp>
            <p:nvSpPr>
              <p:cNvPr id="75" name="Freeform: Shape 74">
                <a:extLst>
                  <a:ext uri="{FF2B5EF4-FFF2-40B4-BE49-F238E27FC236}">
                    <a16:creationId xmlns:a16="http://schemas.microsoft.com/office/drawing/2014/main" id="{2FD1DCB8-709F-46A9-A3F3-F4F8F687824D}"/>
                  </a:ext>
                </a:extLst>
              </p:cNvPr>
              <p:cNvSpPr/>
              <p:nvPr/>
            </p:nvSpPr>
            <p:spPr>
              <a:xfrm>
                <a:off x="1974276" y="4920997"/>
                <a:ext cx="145459" cy="301308"/>
              </a:xfrm>
              <a:custGeom>
                <a:avLst/>
                <a:gdLst>
                  <a:gd name="connsiteX0" fmla="*/ 22237 w 145458"/>
                  <a:gd name="connsiteY0" fmla="*/ 300372 h 301307"/>
                  <a:gd name="connsiteX1" fmla="*/ 2089 w 145458"/>
                  <a:gd name="connsiteY1" fmla="*/ 283378 h 301307"/>
                  <a:gd name="connsiteX2" fmla="*/ 111941 w 145458"/>
                  <a:gd name="connsiteY2" fmla="*/ 153201 h 301307"/>
                  <a:gd name="connsiteX3" fmla="*/ 5505 w 145458"/>
                  <a:gd name="connsiteY3" fmla="*/ 18383 h 301307"/>
                  <a:gd name="connsiteX4" fmla="*/ 26092 w 145458"/>
                  <a:gd name="connsiteY4" fmla="*/ 2089 h 301307"/>
                  <a:gd name="connsiteX5" fmla="*/ 145843 w 145458"/>
                  <a:gd name="connsiteY5" fmla="*/ 153727 h 301307"/>
                  <a:gd name="connsiteX6" fmla="*/ 22237 w 145458"/>
                  <a:gd name="connsiteY6" fmla="*/ 300372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22237" y="300372"/>
                    </a:moveTo>
                    <a:lnTo>
                      <a:pt x="2089" y="283378"/>
                    </a:lnTo>
                    <a:lnTo>
                      <a:pt x="111941" y="153201"/>
                    </a:lnTo>
                    <a:lnTo>
                      <a:pt x="5505" y="18383"/>
                    </a:lnTo>
                    <a:lnTo>
                      <a:pt x="26092" y="2089"/>
                    </a:lnTo>
                    <a:lnTo>
                      <a:pt x="145843" y="153727"/>
                    </a:lnTo>
                    <a:lnTo>
                      <a:pt x="22237" y="300372"/>
                    </a:lnTo>
                    <a:close/>
                  </a:path>
                </a:pathLst>
              </a:custGeom>
              <a:solidFill>
                <a:srgbClr val="0078D4"/>
              </a:solidFill>
              <a:ln w="51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76" name="Freeform: Shape 75">
                <a:extLst>
                  <a:ext uri="{FF2B5EF4-FFF2-40B4-BE49-F238E27FC236}">
                    <a16:creationId xmlns:a16="http://schemas.microsoft.com/office/drawing/2014/main" id="{0AC0886B-1DBF-41FA-BDCA-7AF1767E43EA}"/>
                  </a:ext>
                </a:extLst>
              </p:cNvPr>
              <p:cNvSpPr/>
              <p:nvPr/>
            </p:nvSpPr>
            <p:spPr>
              <a:xfrm>
                <a:off x="1619314" y="4920550"/>
                <a:ext cx="145459" cy="301308"/>
              </a:xfrm>
              <a:custGeom>
                <a:avLst/>
                <a:gdLst>
                  <a:gd name="connsiteX0" fmla="*/ 121840 w 145458"/>
                  <a:gd name="connsiteY0" fmla="*/ 300285 h 301307"/>
                  <a:gd name="connsiteX1" fmla="*/ 2089 w 145458"/>
                  <a:gd name="connsiteY1" fmla="*/ 148734 h 301307"/>
                  <a:gd name="connsiteX2" fmla="*/ 125782 w 145458"/>
                  <a:gd name="connsiteY2" fmla="*/ 2089 h 301307"/>
                  <a:gd name="connsiteX3" fmla="*/ 145843 w 145458"/>
                  <a:gd name="connsiteY3" fmla="*/ 18996 h 301307"/>
                  <a:gd name="connsiteX4" fmla="*/ 35991 w 145458"/>
                  <a:gd name="connsiteY4" fmla="*/ 149260 h 301307"/>
                  <a:gd name="connsiteX5" fmla="*/ 142427 w 145458"/>
                  <a:gd name="connsiteY5" fmla="*/ 283991 h 301307"/>
                  <a:gd name="connsiteX6" fmla="*/ 121840 w 145458"/>
                  <a:gd name="connsiteY6" fmla="*/ 300285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121840" y="300285"/>
                    </a:moveTo>
                    <a:lnTo>
                      <a:pt x="2089" y="148734"/>
                    </a:lnTo>
                    <a:lnTo>
                      <a:pt x="125782" y="2089"/>
                    </a:lnTo>
                    <a:lnTo>
                      <a:pt x="145843" y="18996"/>
                    </a:lnTo>
                    <a:lnTo>
                      <a:pt x="35991" y="149260"/>
                    </a:lnTo>
                    <a:lnTo>
                      <a:pt x="142427" y="283991"/>
                    </a:lnTo>
                    <a:lnTo>
                      <a:pt x="121840" y="300285"/>
                    </a:lnTo>
                    <a:close/>
                  </a:path>
                </a:pathLst>
              </a:custGeom>
              <a:solidFill>
                <a:srgbClr val="0078D4"/>
              </a:solidFill>
              <a:ln w="51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77" name="Freeform: Shape 76">
                <a:extLst>
                  <a:ext uri="{FF2B5EF4-FFF2-40B4-BE49-F238E27FC236}">
                    <a16:creationId xmlns:a16="http://schemas.microsoft.com/office/drawing/2014/main" id="{7C80E6BE-6013-4186-A8A2-98333DDBB815}"/>
                  </a:ext>
                </a:extLst>
              </p:cNvPr>
              <p:cNvSpPr/>
              <p:nvPr/>
            </p:nvSpPr>
            <p:spPr>
              <a:xfrm>
                <a:off x="1823511" y="5026804"/>
                <a:ext cx="93509" cy="93509"/>
              </a:xfrm>
              <a:custGeom>
                <a:avLst/>
                <a:gdLst>
                  <a:gd name="connsiteX0" fmla="*/ 48693 w 93509"/>
                  <a:gd name="connsiteY0" fmla="*/ 95297 h 93509"/>
                  <a:gd name="connsiteX1" fmla="*/ 95297 w 93509"/>
                  <a:gd name="connsiteY1" fmla="*/ 48693 h 93509"/>
                  <a:gd name="connsiteX2" fmla="*/ 48693 w 93509"/>
                  <a:gd name="connsiteY2" fmla="*/ 2089 h 93509"/>
                  <a:gd name="connsiteX3" fmla="*/ 2089 w 93509"/>
                  <a:gd name="connsiteY3" fmla="*/ 48693 h 93509"/>
                  <a:gd name="connsiteX4" fmla="*/ 48693 w 93509"/>
                  <a:gd name="connsiteY4" fmla="*/ 95297 h 93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509" h="93509">
                    <a:moveTo>
                      <a:pt x="48693" y="95297"/>
                    </a:moveTo>
                    <a:cubicBezTo>
                      <a:pt x="74432" y="95297"/>
                      <a:pt x="95297" y="74431"/>
                      <a:pt x="95297" y="48693"/>
                    </a:cubicBezTo>
                    <a:cubicBezTo>
                      <a:pt x="95297" y="22954"/>
                      <a:pt x="74432" y="2089"/>
                      <a:pt x="48693" y="2089"/>
                    </a:cubicBezTo>
                    <a:cubicBezTo>
                      <a:pt x="22954" y="2089"/>
                      <a:pt x="2089" y="22954"/>
                      <a:pt x="2089" y="48693"/>
                    </a:cubicBezTo>
                    <a:cubicBezTo>
                      <a:pt x="2089" y="74431"/>
                      <a:pt x="22954" y="95297"/>
                      <a:pt x="48693" y="95297"/>
                    </a:cubicBezTo>
                    <a:close/>
                  </a:path>
                </a:pathLst>
              </a:custGeom>
              <a:solidFill>
                <a:srgbClr val="50E6FF"/>
              </a:solidFill>
              <a:ln w="51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78" name="Freeform: Shape 77">
                <a:extLst>
                  <a:ext uri="{FF2B5EF4-FFF2-40B4-BE49-F238E27FC236}">
                    <a16:creationId xmlns:a16="http://schemas.microsoft.com/office/drawing/2014/main" id="{863CA3E1-DE3D-4869-B0E3-A7BF1A73F9F1}"/>
                  </a:ext>
                </a:extLst>
              </p:cNvPr>
              <p:cNvSpPr/>
              <p:nvPr/>
            </p:nvSpPr>
            <p:spPr>
              <a:xfrm>
                <a:off x="1746245" y="4950259"/>
                <a:ext cx="249358" cy="244163"/>
              </a:xfrm>
              <a:custGeom>
                <a:avLst/>
                <a:gdLst>
                  <a:gd name="connsiteX0" fmla="*/ 245797 w 249358"/>
                  <a:gd name="connsiteY0" fmla="*/ 108787 h 244163"/>
                  <a:gd name="connsiteX1" fmla="*/ 210581 w 249358"/>
                  <a:gd name="connsiteY1" fmla="*/ 104670 h 244163"/>
                  <a:gd name="connsiteX2" fmla="*/ 209530 w 249358"/>
                  <a:gd name="connsiteY2" fmla="*/ 101079 h 244163"/>
                  <a:gd name="connsiteX3" fmla="*/ 201207 w 249358"/>
                  <a:gd name="connsiteY3" fmla="*/ 81631 h 244163"/>
                  <a:gd name="connsiteX4" fmla="*/ 199280 w 249358"/>
                  <a:gd name="connsiteY4" fmla="*/ 78302 h 244163"/>
                  <a:gd name="connsiteX5" fmla="*/ 218114 w 249358"/>
                  <a:gd name="connsiteY5" fmla="*/ 54562 h 244163"/>
                  <a:gd name="connsiteX6" fmla="*/ 218377 w 249358"/>
                  <a:gd name="connsiteY6" fmla="*/ 48868 h 244163"/>
                  <a:gd name="connsiteX7" fmla="*/ 200156 w 249358"/>
                  <a:gd name="connsiteY7" fmla="*/ 30647 h 244163"/>
                  <a:gd name="connsiteX8" fmla="*/ 194462 w 249358"/>
                  <a:gd name="connsiteY8" fmla="*/ 30909 h 244163"/>
                  <a:gd name="connsiteX9" fmla="*/ 170109 w 249358"/>
                  <a:gd name="connsiteY9" fmla="*/ 50182 h 244163"/>
                  <a:gd name="connsiteX10" fmla="*/ 166868 w 249358"/>
                  <a:gd name="connsiteY10" fmla="*/ 48430 h 244163"/>
                  <a:gd name="connsiteX11" fmla="*/ 147945 w 249358"/>
                  <a:gd name="connsiteY11" fmla="*/ 41159 h 244163"/>
                  <a:gd name="connsiteX12" fmla="*/ 144179 w 249358"/>
                  <a:gd name="connsiteY12" fmla="*/ 40195 h 244163"/>
                  <a:gd name="connsiteX13" fmla="*/ 140237 w 249358"/>
                  <a:gd name="connsiteY13" fmla="*/ 6293 h 244163"/>
                  <a:gd name="connsiteX14" fmla="*/ 136382 w 249358"/>
                  <a:gd name="connsiteY14" fmla="*/ 2089 h 244163"/>
                  <a:gd name="connsiteX15" fmla="*/ 110627 w 249358"/>
                  <a:gd name="connsiteY15" fmla="*/ 2089 h 244163"/>
                  <a:gd name="connsiteX16" fmla="*/ 106773 w 249358"/>
                  <a:gd name="connsiteY16" fmla="*/ 6293 h 244163"/>
                  <a:gd name="connsiteX17" fmla="*/ 102656 w 249358"/>
                  <a:gd name="connsiteY17" fmla="*/ 41422 h 244163"/>
                  <a:gd name="connsiteX18" fmla="*/ 99239 w 249358"/>
                  <a:gd name="connsiteY18" fmla="*/ 42561 h 244163"/>
                  <a:gd name="connsiteX19" fmla="*/ 81544 w 249358"/>
                  <a:gd name="connsiteY19" fmla="*/ 50707 h 244163"/>
                  <a:gd name="connsiteX20" fmla="*/ 78215 w 249358"/>
                  <a:gd name="connsiteY20" fmla="*/ 52722 h 244163"/>
                  <a:gd name="connsiteX21" fmla="*/ 52022 w 249358"/>
                  <a:gd name="connsiteY21" fmla="*/ 32049 h 244163"/>
                  <a:gd name="connsiteX22" fmla="*/ 46328 w 249358"/>
                  <a:gd name="connsiteY22" fmla="*/ 31786 h 244163"/>
                  <a:gd name="connsiteX23" fmla="*/ 28107 w 249358"/>
                  <a:gd name="connsiteY23" fmla="*/ 50006 h 244163"/>
                  <a:gd name="connsiteX24" fmla="*/ 28369 w 249358"/>
                  <a:gd name="connsiteY24" fmla="*/ 55701 h 244163"/>
                  <a:gd name="connsiteX25" fmla="*/ 50007 w 249358"/>
                  <a:gd name="connsiteY25" fmla="*/ 83120 h 244163"/>
                  <a:gd name="connsiteX26" fmla="*/ 48430 w 249358"/>
                  <a:gd name="connsiteY26" fmla="*/ 86361 h 244163"/>
                  <a:gd name="connsiteX27" fmla="*/ 42561 w 249358"/>
                  <a:gd name="connsiteY27" fmla="*/ 101254 h 244163"/>
                  <a:gd name="connsiteX28" fmla="*/ 41510 w 249358"/>
                  <a:gd name="connsiteY28" fmla="*/ 104845 h 244163"/>
                  <a:gd name="connsiteX29" fmla="*/ 6294 w 249358"/>
                  <a:gd name="connsiteY29" fmla="*/ 108963 h 244163"/>
                  <a:gd name="connsiteX30" fmla="*/ 2089 w 249358"/>
                  <a:gd name="connsiteY30" fmla="*/ 112817 h 244163"/>
                  <a:gd name="connsiteX31" fmla="*/ 2089 w 249358"/>
                  <a:gd name="connsiteY31" fmla="*/ 138572 h 244163"/>
                  <a:gd name="connsiteX32" fmla="*/ 6294 w 249358"/>
                  <a:gd name="connsiteY32" fmla="*/ 142426 h 244163"/>
                  <a:gd name="connsiteX33" fmla="*/ 41597 w 249358"/>
                  <a:gd name="connsiteY33" fmla="*/ 146544 h 244163"/>
                  <a:gd name="connsiteX34" fmla="*/ 42648 w 249358"/>
                  <a:gd name="connsiteY34" fmla="*/ 150135 h 244163"/>
                  <a:gd name="connsiteX35" fmla="*/ 48518 w 249358"/>
                  <a:gd name="connsiteY35" fmla="*/ 164765 h 244163"/>
                  <a:gd name="connsiteX36" fmla="*/ 50182 w 249358"/>
                  <a:gd name="connsiteY36" fmla="*/ 168006 h 244163"/>
                  <a:gd name="connsiteX37" fmla="*/ 28369 w 249358"/>
                  <a:gd name="connsiteY37" fmla="*/ 195600 h 244163"/>
                  <a:gd name="connsiteX38" fmla="*/ 28107 w 249358"/>
                  <a:gd name="connsiteY38" fmla="*/ 201295 h 244163"/>
                  <a:gd name="connsiteX39" fmla="*/ 46328 w 249358"/>
                  <a:gd name="connsiteY39" fmla="*/ 219516 h 244163"/>
                  <a:gd name="connsiteX40" fmla="*/ 52022 w 249358"/>
                  <a:gd name="connsiteY40" fmla="*/ 219253 h 244163"/>
                  <a:gd name="connsiteX41" fmla="*/ 78565 w 249358"/>
                  <a:gd name="connsiteY41" fmla="*/ 198229 h 244163"/>
                  <a:gd name="connsiteX42" fmla="*/ 81894 w 249358"/>
                  <a:gd name="connsiteY42" fmla="*/ 200244 h 244163"/>
                  <a:gd name="connsiteX43" fmla="*/ 98888 w 249358"/>
                  <a:gd name="connsiteY43" fmla="*/ 207952 h 244163"/>
                  <a:gd name="connsiteX44" fmla="*/ 102305 w 249358"/>
                  <a:gd name="connsiteY44" fmla="*/ 209091 h 244163"/>
                  <a:gd name="connsiteX45" fmla="*/ 106247 w 249358"/>
                  <a:gd name="connsiteY45" fmla="*/ 242818 h 244163"/>
                  <a:gd name="connsiteX46" fmla="*/ 110102 w 249358"/>
                  <a:gd name="connsiteY46" fmla="*/ 247023 h 244163"/>
                  <a:gd name="connsiteX47" fmla="*/ 135857 w 249358"/>
                  <a:gd name="connsiteY47" fmla="*/ 247023 h 244163"/>
                  <a:gd name="connsiteX48" fmla="*/ 139711 w 249358"/>
                  <a:gd name="connsiteY48" fmla="*/ 242818 h 244163"/>
                  <a:gd name="connsiteX49" fmla="*/ 143478 w 249358"/>
                  <a:gd name="connsiteY49" fmla="*/ 210581 h 244163"/>
                  <a:gd name="connsiteX50" fmla="*/ 147245 w 249358"/>
                  <a:gd name="connsiteY50" fmla="*/ 209617 h 244163"/>
                  <a:gd name="connsiteX51" fmla="*/ 166167 w 249358"/>
                  <a:gd name="connsiteY51" fmla="*/ 202433 h 244163"/>
                  <a:gd name="connsiteX52" fmla="*/ 169408 w 249358"/>
                  <a:gd name="connsiteY52" fmla="*/ 200769 h 244163"/>
                  <a:gd name="connsiteX53" fmla="*/ 193411 w 249358"/>
                  <a:gd name="connsiteY53" fmla="*/ 219779 h 244163"/>
                  <a:gd name="connsiteX54" fmla="*/ 199105 w 249358"/>
                  <a:gd name="connsiteY54" fmla="*/ 220042 h 244163"/>
                  <a:gd name="connsiteX55" fmla="*/ 217326 w 249358"/>
                  <a:gd name="connsiteY55" fmla="*/ 201820 h 244163"/>
                  <a:gd name="connsiteX56" fmla="*/ 217063 w 249358"/>
                  <a:gd name="connsiteY56" fmla="*/ 196126 h 244163"/>
                  <a:gd name="connsiteX57" fmla="*/ 198755 w 249358"/>
                  <a:gd name="connsiteY57" fmla="*/ 172999 h 244163"/>
                  <a:gd name="connsiteX58" fmla="*/ 200769 w 249358"/>
                  <a:gd name="connsiteY58" fmla="*/ 169670 h 244163"/>
                  <a:gd name="connsiteX59" fmla="*/ 209355 w 249358"/>
                  <a:gd name="connsiteY59" fmla="*/ 150135 h 244163"/>
                  <a:gd name="connsiteX60" fmla="*/ 210405 w 249358"/>
                  <a:gd name="connsiteY60" fmla="*/ 146544 h 244163"/>
                  <a:gd name="connsiteX61" fmla="*/ 245797 w 249358"/>
                  <a:gd name="connsiteY61" fmla="*/ 142426 h 244163"/>
                  <a:gd name="connsiteX62" fmla="*/ 250001 w 249358"/>
                  <a:gd name="connsiteY62" fmla="*/ 138572 h 244163"/>
                  <a:gd name="connsiteX63" fmla="*/ 250001 w 249358"/>
                  <a:gd name="connsiteY63" fmla="*/ 112817 h 244163"/>
                  <a:gd name="connsiteX64" fmla="*/ 245797 w 249358"/>
                  <a:gd name="connsiteY64" fmla="*/ 108787 h 244163"/>
                  <a:gd name="connsiteX65" fmla="*/ 125958 w 249358"/>
                  <a:gd name="connsiteY65" fmla="*/ 183161 h 244163"/>
                  <a:gd name="connsiteX66" fmla="*/ 68053 w 249358"/>
                  <a:gd name="connsiteY66" fmla="*/ 125256 h 244163"/>
                  <a:gd name="connsiteX67" fmla="*/ 125958 w 249358"/>
                  <a:gd name="connsiteY67" fmla="*/ 67352 h 244163"/>
                  <a:gd name="connsiteX68" fmla="*/ 183862 w 249358"/>
                  <a:gd name="connsiteY68" fmla="*/ 125256 h 244163"/>
                  <a:gd name="connsiteX69" fmla="*/ 125958 w 249358"/>
                  <a:gd name="connsiteY69" fmla="*/ 183161 h 244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49358" h="244163">
                    <a:moveTo>
                      <a:pt x="245797" y="108787"/>
                    </a:moveTo>
                    <a:lnTo>
                      <a:pt x="210581" y="104670"/>
                    </a:lnTo>
                    <a:lnTo>
                      <a:pt x="209530" y="101079"/>
                    </a:lnTo>
                    <a:cubicBezTo>
                      <a:pt x="207602" y="94333"/>
                      <a:pt x="204799" y="87763"/>
                      <a:pt x="201207" y="81631"/>
                    </a:cubicBezTo>
                    <a:lnTo>
                      <a:pt x="199280" y="78302"/>
                    </a:lnTo>
                    <a:lnTo>
                      <a:pt x="218114" y="54562"/>
                    </a:lnTo>
                    <a:cubicBezTo>
                      <a:pt x="219604" y="52635"/>
                      <a:pt x="219692" y="50182"/>
                      <a:pt x="218377" y="48868"/>
                    </a:cubicBezTo>
                    <a:lnTo>
                      <a:pt x="200156" y="30647"/>
                    </a:lnTo>
                    <a:cubicBezTo>
                      <a:pt x="198755" y="29245"/>
                      <a:pt x="196302" y="29333"/>
                      <a:pt x="194462" y="30909"/>
                    </a:cubicBezTo>
                    <a:lnTo>
                      <a:pt x="170109" y="50182"/>
                    </a:lnTo>
                    <a:lnTo>
                      <a:pt x="166868" y="48430"/>
                    </a:lnTo>
                    <a:cubicBezTo>
                      <a:pt x="161086" y="45364"/>
                      <a:pt x="154691" y="42911"/>
                      <a:pt x="147945" y="41159"/>
                    </a:cubicBezTo>
                    <a:lnTo>
                      <a:pt x="144179" y="40195"/>
                    </a:lnTo>
                    <a:lnTo>
                      <a:pt x="140237" y="6293"/>
                    </a:lnTo>
                    <a:cubicBezTo>
                      <a:pt x="139974" y="3928"/>
                      <a:pt x="138309" y="2089"/>
                      <a:pt x="136382" y="2089"/>
                    </a:cubicBezTo>
                    <a:lnTo>
                      <a:pt x="110627" y="2089"/>
                    </a:lnTo>
                    <a:cubicBezTo>
                      <a:pt x="108700" y="2089"/>
                      <a:pt x="107036" y="3928"/>
                      <a:pt x="106773" y="6293"/>
                    </a:cubicBezTo>
                    <a:lnTo>
                      <a:pt x="102656" y="41422"/>
                    </a:lnTo>
                    <a:lnTo>
                      <a:pt x="99239" y="42561"/>
                    </a:lnTo>
                    <a:cubicBezTo>
                      <a:pt x="93195" y="44488"/>
                      <a:pt x="87238" y="47203"/>
                      <a:pt x="81544" y="50707"/>
                    </a:cubicBezTo>
                    <a:lnTo>
                      <a:pt x="78215" y="52722"/>
                    </a:lnTo>
                    <a:lnTo>
                      <a:pt x="52022" y="32049"/>
                    </a:lnTo>
                    <a:cubicBezTo>
                      <a:pt x="50095" y="30559"/>
                      <a:pt x="47642" y="30471"/>
                      <a:pt x="46328" y="31786"/>
                    </a:cubicBezTo>
                    <a:lnTo>
                      <a:pt x="28107" y="50006"/>
                    </a:lnTo>
                    <a:cubicBezTo>
                      <a:pt x="26705" y="51408"/>
                      <a:pt x="26880" y="53861"/>
                      <a:pt x="28369" y="55701"/>
                    </a:cubicBezTo>
                    <a:lnTo>
                      <a:pt x="50007" y="83120"/>
                    </a:lnTo>
                    <a:lnTo>
                      <a:pt x="48430" y="86361"/>
                    </a:lnTo>
                    <a:cubicBezTo>
                      <a:pt x="45977" y="91180"/>
                      <a:pt x="44050" y="96173"/>
                      <a:pt x="42561" y="101254"/>
                    </a:cubicBezTo>
                    <a:lnTo>
                      <a:pt x="41510" y="104845"/>
                    </a:lnTo>
                    <a:lnTo>
                      <a:pt x="6294" y="108963"/>
                    </a:lnTo>
                    <a:cubicBezTo>
                      <a:pt x="3929" y="109225"/>
                      <a:pt x="2089" y="110890"/>
                      <a:pt x="2089" y="112817"/>
                    </a:cubicBezTo>
                    <a:lnTo>
                      <a:pt x="2089" y="138572"/>
                    </a:lnTo>
                    <a:cubicBezTo>
                      <a:pt x="2089" y="140499"/>
                      <a:pt x="3929" y="142163"/>
                      <a:pt x="6294" y="142426"/>
                    </a:cubicBezTo>
                    <a:lnTo>
                      <a:pt x="41597" y="146544"/>
                    </a:lnTo>
                    <a:lnTo>
                      <a:pt x="42648" y="150135"/>
                    </a:lnTo>
                    <a:cubicBezTo>
                      <a:pt x="44138" y="155041"/>
                      <a:pt x="46065" y="160034"/>
                      <a:pt x="48518" y="164765"/>
                    </a:cubicBezTo>
                    <a:lnTo>
                      <a:pt x="50182" y="168006"/>
                    </a:lnTo>
                    <a:lnTo>
                      <a:pt x="28369" y="195600"/>
                    </a:lnTo>
                    <a:cubicBezTo>
                      <a:pt x="26880" y="197528"/>
                      <a:pt x="26793" y="199981"/>
                      <a:pt x="28107" y="201295"/>
                    </a:cubicBezTo>
                    <a:lnTo>
                      <a:pt x="46328" y="219516"/>
                    </a:lnTo>
                    <a:cubicBezTo>
                      <a:pt x="47730" y="220918"/>
                      <a:pt x="50182" y="220742"/>
                      <a:pt x="52022" y="219253"/>
                    </a:cubicBezTo>
                    <a:lnTo>
                      <a:pt x="78565" y="198229"/>
                    </a:lnTo>
                    <a:lnTo>
                      <a:pt x="81894" y="200244"/>
                    </a:lnTo>
                    <a:cubicBezTo>
                      <a:pt x="87326" y="203485"/>
                      <a:pt x="93107" y="206113"/>
                      <a:pt x="98888" y="207952"/>
                    </a:cubicBezTo>
                    <a:lnTo>
                      <a:pt x="102305" y="209091"/>
                    </a:lnTo>
                    <a:lnTo>
                      <a:pt x="106247" y="242818"/>
                    </a:lnTo>
                    <a:cubicBezTo>
                      <a:pt x="106510" y="245183"/>
                      <a:pt x="108174" y="247023"/>
                      <a:pt x="110102" y="247023"/>
                    </a:cubicBezTo>
                    <a:lnTo>
                      <a:pt x="135857" y="247023"/>
                    </a:lnTo>
                    <a:cubicBezTo>
                      <a:pt x="137784" y="247023"/>
                      <a:pt x="139448" y="245183"/>
                      <a:pt x="139711" y="242818"/>
                    </a:cubicBezTo>
                    <a:lnTo>
                      <a:pt x="143478" y="210581"/>
                    </a:lnTo>
                    <a:lnTo>
                      <a:pt x="147245" y="209617"/>
                    </a:lnTo>
                    <a:cubicBezTo>
                      <a:pt x="153903" y="207952"/>
                      <a:pt x="160298" y="205499"/>
                      <a:pt x="166167" y="202433"/>
                    </a:cubicBezTo>
                    <a:lnTo>
                      <a:pt x="169408" y="200769"/>
                    </a:lnTo>
                    <a:lnTo>
                      <a:pt x="193411" y="219779"/>
                    </a:lnTo>
                    <a:cubicBezTo>
                      <a:pt x="195338" y="221268"/>
                      <a:pt x="197791" y="221355"/>
                      <a:pt x="199105" y="220042"/>
                    </a:cubicBezTo>
                    <a:lnTo>
                      <a:pt x="217326" y="201820"/>
                    </a:lnTo>
                    <a:cubicBezTo>
                      <a:pt x="218728" y="200419"/>
                      <a:pt x="218640" y="197966"/>
                      <a:pt x="217063" y="196126"/>
                    </a:cubicBezTo>
                    <a:lnTo>
                      <a:pt x="198755" y="172999"/>
                    </a:lnTo>
                    <a:lnTo>
                      <a:pt x="200769" y="169670"/>
                    </a:lnTo>
                    <a:cubicBezTo>
                      <a:pt x="204536" y="163363"/>
                      <a:pt x="207427" y="156793"/>
                      <a:pt x="209355" y="150135"/>
                    </a:cubicBezTo>
                    <a:lnTo>
                      <a:pt x="210405" y="146544"/>
                    </a:lnTo>
                    <a:lnTo>
                      <a:pt x="245797" y="142426"/>
                    </a:lnTo>
                    <a:cubicBezTo>
                      <a:pt x="248162" y="142163"/>
                      <a:pt x="250001" y="140499"/>
                      <a:pt x="250001" y="138572"/>
                    </a:cubicBezTo>
                    <a:lnTo>
                      <a:pt x="250001" y="112817"/>
                    </a:lnTo>
                    <a:cubicBezTo>
                      <a:pt x="250001" y="110715"/>
                      <a:pt x="248162" y="109050"/>
                      <a:pt x="245797" y="108787"/>
                    </a:cubicBezTo>
                    <a:close/>
                    <a:moveTo>
                      <a:pt x="125958" y="183161"/>
                    </a:moveTo>
                    <a:cubicBezTo>
                      <a:pt x="93983" y="183161"/>
                      <a:pt x="68053" y="157144"/>
                      <a:pt x="68053" y="125256"/>
                    </a:cubicBezTo>
                    <a:cubicBezTo>
                      <a:pt x="68053" y="93282"/>
                      <a:pt x="94071" y="67352"/>
                      <a:pt x="125958" y="67352"/>
                    </a:cubicBezTo>
                    <a:cubicBezTo>
                      <a:pt x="157844" y="67352"/>
                      <a:pt x="183862" y="93369"/>
                      <a:pt x="183862" y="125256"/>
                    </a:cubicBezTo>
                    <a:cubicBezTo>
                      <a:pt x="183862" y="157144"/>
                      <a:pt x="157844" y="183161"/>
                      <a:pt x="125958" y="183161"/>
                    </a:cubicBezTo>
                    <a:close/>
                  </a:path>
                </a:pathLst>
              </a:custGeom>
              <a:solidFill>
                <a:srgbClr val="0078D7"/>
              </a:solidFill>
              <a:ln w="51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79" name="Group 78">
            <a:extLst>
              <a:ext uri="{FF2B5EF4-FFF2-40B4-BE49-F238E27FC236}">
                <a16:creationId xmlns:a16="http://schemas.microsoft.com/office/drawing/2014/main" id="{D35491EE-210B-4B32-B947-3BFCA083AEDA}"/>
              </a:ext>
            </a:extLst>
          </p:cNvPr>
          <p:cNvGrpSpPr/>
          <p:nvPr/>
        </p:nvGrpSpPr>
        <p:grpSpPr>
          <a:xfrm>
            <a:off x="3703637" y="3331603"/>
            <a:ext cx="1737360" cy="1737360"/>
            <a:chOff x="7552123" y="135561"/>
            <a:chExt cx="1737360" cy="1737360"/>
          </a:xfrm>
        </p:grpSpPr>
        <p:sp>
          <p:nvSpPr>
            <p:cNvPr id="80" name="Rounded Rectangle 5">
              <a:extLst>
                <a:ext uri="{FF2B5EF4-FFF2-40B4-BE49-F238E27FC236}">
                  <a16:creationId xmlns:a16="http://schemas.microsoft.com/office/drawing/2014/main" id="{82FB7E65-DA99-4EBF-8EC2-F514C49F0012}"/>
                </a:ext>
              </a:extLst>
            </p:cNvPr>
            <p:cNvSpPr/>
            <p:nvPr/>
          </p:nvSpPr>
          <p:spPr bwMode="auto">
            <a:xfrm>
              <a:off x="7552123" y="135561"/>
              <a:ext cx="1737360" cy="1737360"/>
            </a:xfrm>
            <a:prstGeom prst="rect">
              <a:avLst/>
            </a:prstGeom>
            <a:solidFill>
              <a:schemeClr val="bg1"/>
            </a:solidFill>
            <a:ln>
              <a:noFill/>
            </a:ln>
            <a:effectLst>
              <a:outerShdw blurRad="152400" sx="102000" sy="102000" algn="ctr" rotWithShape="0">
                <a:schemeClr val="accent6">
                  <a:alpha val="50000"/>
                </a:scheme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Semibold"/>
                <a:ea typeface="+mn-ea"/>
                <a:cs typeface="+mn-cs"/>
              </a:endParaRPr>
            </a:p>
          </p:txBody>
        </p:sp>
        <p:pic>
          <p:nvPicPr>
            <p:cNvPr id="81" name="Graphic 80">
              <a:extLst>
                <a:ext uri="{FF2B5EF4-FFF2-40B4-BE49-F238E27FC236}">
                  <a16:creationId xmlns:a16="http://schemas.microsoft.com/office/drawing/2014/main" id="{73261B67-974E-4858-913A-15B01D253F76}"/>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9333" t="18330" r="9333" b="18330"/>
            <a:stretch/>
          </p:blipFill>
          <p:spPr>
            <a:xfrm>
              <a:off x="7936554" y="627119"/>
              <a:ext cx="968498" cy="754245"/>
            </a:xfrm>
            <a:prstGeom prst="rect">
              <a:avLst/>
            </a:prstGeom>
          </p:spPr>
        </p:pic>
      </p:grpSp>
      <p:cxnSp>
        <p:nvCxnSpPr>
          <p:cNvPr id="82" name="Straight Arrow Connector 81">
            <a:extLst>
              <a:ext uri="{FF2B5EF4-FFF2-40B4-BE49-F238E27FC236}">
                <a16:creationId xmlns:a16="http://schemas.microsoft.com/office/drawing/2014/main" id="{605AC672-9A10-402B-AC8E-03215202E066}"/>
              </a:ext>
            </a:extLst>
          </p:cNvPr>
          <p:cNvCxnSpPr>
            <a:cxnSpLocks/>
          </p:cNvCxnSpPr>
          <p:nvPr/>
        </p:nvCxnSpPr>
        <p:spPr>
          <a:xfrm>
            <a:off x="2470150" y="4055609"/>
            <a:ext cx="1051179" cy="0"/>
          </a:xfrm>
          <a:prstGeom prst="straightConnector1">
            <a:avLst/>
          </a:prstGeom>
          <a:ln w="19050">
            <a:solidFill>
              <a:schemeClr val="accent1"/>
            </a:solidFill>
            <a:headEnd type="none"/>
            <a:tailEnd type="arrow" w="lg" len="med"/>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BDCF0C21-FF61-4346-9348-5CF9EC1BD11E}"/>
              </a:ext>
            </a:extLst>
          </p:cNvPr>
          <p:cNvCxnSpPr>
            <a:cxnSpLocks/>
          </p:cNvCxnSpPr>
          <p:nvPr/>
        </p:nvCxnSpPr>
        <p:spPr>
          <a:xfrm>
            <a:off x="2470150" y="4274871"/>
            <a:ext cx="1051179" cy="0"/>
          </a:xfrm>
          <a:prstGeom prst="straightConnector1">
            <a:avLst/>
          </a:prstGeom>
          <a:ln w="19050">
            <a:solidFill>
              <a:schemeClr val="accent6"/>
            </a:solidFill>
            <a:headEnd type="arrow" w="lg" len="med"/>
            <a:tailEnd type="none"/>
          </a:ln>
        </p:spPr>
        <p:style>
          <a:lnRef idx="1">
            <a:schemeClr val="accent1"/>
          </a:lnRef>
          <a:fillRef idx="0">
            <a:schemeClr val="accent1"/>
          </a:fillRef>
          <a:effectRef idx="0">
            <a:schemeClr val="accent1"/>
          </a:effectRef>
          <a:fontRef idx="minor">
            <a:schemeClr val="tx1"/>
          </a:fontRef>
        </p:style>
      </p:cxnSp>
      <p:grpSp>
        <p:nvGrpSpPr>
          <p:cNvPr id="92" name="Group 91">
            <a:extLst>
              <a:ext uri="{FF2B5EF4-FFF2-40B4-BE49-F238E27FC236}">
                <a16:creationId xmlns:a16="http://schemas.microsoft.com/office/drawing/2014/main" id="{0ED35979-C2E9-4E3E-9027-94825159A953}"/>
              </a:ext>
            </a:extLst>
          </p:cNvPr>
          <p:cNvGrpSpPr/>
          <p:nvPr/>
        </p:nvGrpSpPr>
        <p:grpSpPr>
          <a:xfrm>
            <a:off x="4081970" y="1515686"/>
            <a:ext cx="980695" cy="980695"/>
            <a:chOff x="3978997" y="1804445"/>
            <a:chExt cx="1186641" cy="1186641"/>
          </a:xfrm>
        </p:grpSpPr>
        <p:grpSp>
          <p:nvGrpSpPr>
            <p:cNvPr id="89" name="Group 88">
              <a:extLst>
                <a:ext uri="{FF2B5EF4-FFF2-40B4-BE49-F238E27FC236}">
                  <a16:creationId xmlns:a16="http://schemas.microsoft.com/office/drawing/2014/main" id="{CA097552-AD68-4037-B7A1-A0DBD639F72A}"/>
                </a:ext>
              </a:extLst>
            </p:cNvPr>
            <p:cNvGrpSpPr/>
            <p:nvPr/>
          </p:nvGrpSpPr>
          <p:grpSpPr>
            <a:xfrm>
              <a:off x="3978997" y="1804445"/>
              <a:ext cx="1186641" cy="1186641"/>
              <a:chOff x="7552123" y="135561"/>
              <a:chExt cx="1737360" cy="1737360"/>
            </a:xfrm>
          </p:grpSpPr>
          <p:sp>
            <p:nvSpPr>
              <p:cNvPr id="90" name="Rounded Rectangle 5">
                <a:extLst>
                  <a:ext uri="{FF2B5EF4-FFF2-40B4-BE49-F238E27FC236}">
                    <a16:creationId xmlns:a16="http://schemas.microsoft.com/office/drawing/2014/main" id="{2ED6331B-6BD2-492E-8902-4B0D356D98F4}"/>
                  </a:ext>
                </a:extLst>
              </p:cNvPr>
              <p:cNvSpPr/>
              <p:nvPr/>
            </p:nvSpPr>
            <p:spPr bwMode="auto">
              <a:xfrm>
                <a:off x="7552123" y="135561"/>
                <a:ext cx="1737360" cy="1737360"/>
              </a:xfrm>
              <a:prstGeom prst="rect">
                <a:avLst/>
              </a:prstGeom>
              <a:solidFill>
                <a:schemeClr val="bg1"/>
              </a:solidFill>
              <a:ln>
                <a:noFill/>
              </a:ln>
              <a:effectLst>
                <a:outerShdw blurRad="152400" sx="102000" sy="102000" algn="ctr" rotWithShape="0">
                  <a:prstClr val="black">
                    <a:alpha val="3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Semibold"/>
                  <a:ea typeface="+mn-ea"/>
                  <a:cs typeface="+mn-cs"/>
                </a:endParaRPr>
              </a:p>
            </p:txBody>
          </p:sp>
          <p:pic>
            <p:nvPicPr>
              <p:cNvPr id="91" name="Graphic 90">
                <a:extLst>
                  <a:ext uri="{FF2B5EF4-FFF2-40B4-BE49-F238E27FC236}">
                    <a16:creationId xmlns:a16="http://schemas.microsoft.com/office/drawing/2014/main" id="{6A52C2CC-1938-47B4-A7F5-C619CB68C644}"/>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9333" t="18330" r="9333" b="18330"/>
              <a:stretch/>
            </p:blipFill>
            <p:spPr>
              <a:xfrm>
                <a:off x="7936554" y="482085"/>
                <a:ext cx="968499" cy="754245"/>
              </a:xfrm>
              <a:prstGeom prst="rect">
                <a:avLst/>
              </a:prstGeom>
            </p:spPr>
          </p:pic>
        </p:grpSp>
        <p:sp>
          <p:nvSpPr>
            <p:cNvPr id="88" name="Rectangle 87">
              <a:extLst>
                <a:ext uri="{FF2B5EF4-FFF2-40B4-BE49-F238E27FC236}">
                  <a16:creationId xmlns:a16="http://schemas.microsoft.com/office/drawing/2014/main" id="{72A5266D-0E39-49B8-8239-7866EF3B3FF4}"/>
                </a:ext>
              </a:extLst>
            </p:cNvPr>
            <p:cNvSpPr/>
            <p:nvPr/>
          </p:nvSpPr>
          <p:spPr>
            <a:xfrm>
              <a:off x="4238942" y="2553469"/>
              <a:ext cx="666750" cy="249299"/>
            </a:xfrm>
            <a:prstGeom prst="rect">
              <a:avLst/>
            </a:prstGeom>
            <a:noFill/>
            <a:ln>
              <a:noFill/>
            </a:ln>
          </p:spPr>
          <p:txBody>
            <a:bodyPr wrap="square" lIns="0" tIns="0" rIns="0" bIns="0">
              <a:spAutoFit/>
            </a:bodyPr>
            <a:lstStyle/>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900" b="1" i="0" u="none" strike="noStrike" kern="1200" cap="none" spc="-10" normalizeH="0" baseline="0" noProof="0">
                  <a:ln>
                    <a:noFill/>
                  </a:ln>
                  <a:solidFill>
                    <a:srgbClr val="0D2192"/>
                  </a:solidFill>
                  <a:effectLst/>
                  <a:uLnTx/>
                  <a:uFillTx/>
                  <a:latin typeface="Segoe UI"/>
                  <a:ea typeface="+mn-ea"/>
                  <a:cs typeface="Segoe UI" pitchFamily="34" charset="0"/>
                </a:rPr>
                <a:t>Placement</a:t>
              </a:r>
              <a:br>
                <a:rPr kumimoji="0" lang="en-US" sz="900" b="1" i="0" u="none" strike="noStrike" kern="1200" cap="none" spc="-10" normalizeH="0" baseline="0" noProof="0">
                  <a:ln>
                    <a:noFill/>
                  </a:ln>
                  <a:solidFill>
                    <a:srgbClr val="0D2192"/>
                  </a:solidFill>
                  <a:effectLst/>
                  <a:uLnTx/>
                  <a:uFillTx/>
                  <a:latin typeface="Segoe UI"/>
                  <a:ea typeface="+mn-ea"/>
                  <a:cs typeface="Segoe UI" pitchFamily="34" charset="0"/>
                </a:rPr>
              </a:br>
              <a:r>
                <a:rPr kumimoji="0" lang="en-US" sz="900" b="1" i="0" u="none" strike="noStrike" kern="1200" cap="none" spc="-10" normalizeH="0" baseline="0" noProof="0">
                  <a:ln>
                    <a:noFill/>
                  </a:ln>
                  <a:solidFill>
                    <a:srgbClr val="0D2192"/>
                  </a:solidFill>
                  <a:effectLst/>
                  <a:uLnTx/>
                  <a:uFillTx/>
                  <a:latin typeface="Segoe UI"/>
                  <a:ea typeface="+mn-ea"/>
                  <a:cs typeface="Segoe UI" pitchFamily="34" charset="0"/>
                </a:rPr>
                <a:t>service</a:t>
              </a:r>
            </a:p>
          </p:txBody>
        </p:sp>
      </p:grpSp>
      <p:grpSp>
        <p:nvGrpSpPr>
          <p:cNvPr id="156" name="Group 155">
            <a:extLst>
              <a:ext uri="{FF2B5EF4-FFF2-40B4-BE49-F238E27FC236}">
                <a16:creationId xmlns:a16="http://schemas.microsoft.com/office/drawing/2014/main" id="{75E2A20D-B389-4043-BF74-9284EA5F68DC}"/>
              </a:ext>
            </a:extLst>
          </p:cNvPr>
          <p:cNvGrpSpPr/>
          <p:nvPr/>
        </p:nvGrpSpPr>
        <p:grpSpPr>
          <a:xfrm>
            <a:off x="3521329" y="2534386"/>
            <a:ext cx="2059051" cy="810419"/>
            <a:chOff x="4036949" y="2520950"/>
            <a:chExt cx="1070737" cy="810419"/>
          </a:xfrm>
        </p:grpSpPr>
        <p:cxnSp>
          <p:nvCxnSpPr>
            <p:cNvPr id="93" name="Straight Arrow Connector 92">
              <a:extLst>
                <a:ext uri="{FF2B5EF4-FFF2-40B4-BE49-F238E27FC236}">
                  <a16:creationId xmlns:a16="http://schemas.microsoft.com/office/drawing/2014/main" id="{9F6A3CB8-20AD-487E-BD7E-9419386EFA0B}"/>
                </a:ext>
              </a:extLst>
            </p:cNvPr>
            <p:cNvCxnSpPr>
              <a:cxnSpLocks/>
            </p:cNvCxnSpPr>
            <p:nvPr/>
          </p:nvCxnSpPr>
          <p:spPr>
            <a:xfrm flipV="1">
              <a:off x="4572317" y="2520950"/>
              <a:ext cx="0" cy="305594"/>
            </a:xfrm>
            <a:prstGeom prst="straightConnector1">
              <a:avLst/>
            </a:prstGeom>
            <a:ln w="19050">
              <a:solidFill>
                <a:schemeClr val="accent1"/>
              </a:solidFill>
              <a:headEnd type="none"/>
              <a:tailEnd type="arrow" w="lg" len="med"/>
            </a:ln>
          </p:spPr>
          <p:style>
            <a:lnRef idx="1">
              <a:schemeClr val="accent1"/>
            </a:lnRef>
            <a:fillRef idx="0">
              <a:schemeClr val="accent1"/>
            </a:fillRef>
            <a:effectRef idx="0">
              <a:schemeClr val="accent1"/>
            </a:effectRef>
            <a:fontRef idx="minor">
              <a:schemeClr val="tx1"/>
            </a:fontRef>
          </p:style>
        </p:cxnSp>
        <p:sp>
          <p:nvSpPr>
            <p:cNvPr id="150" name="Rectangle 149">
              <a:extLst>
                <a:ext uri="{FF2B5EF4-FFF2-40B4-BE49-F238E27FC236}">
                  <a16:creationId xmlns:a16="http://schemas.microsoft.com/office/drawing/2014/main" id="{01701C31-6F21-458E-827E-C96DF2606DA5}"/>
                </a:ext>
              </a:extLst>
            </p:cNvPr>
            <p:cNvSpPr/>
            <p:nvPr/>
          </p:nvSpPr>
          <p:spPr>
            <a:xfrm>
              <a:off x="4036949" y="2858497"/>
              <a:ext cx="1070737" cy="276999"/>
            </a:xfrm>
            <a:prstGeom prst="rect">
              <a:avLst/>
            </a:prstGeom>
            <a:noFill/>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0078D4"/>
                  </a:solidFill>
                  <a:effectLst/>
                  <a:uLnTx/>
                  <a:uFillTx/>
                  <a:latin typeface="Segoe UI"/>
                  <a:ea typeface="+mn-ea"/>
                  <a:cs typeface="Segoe UI" pitchFamily="34" charset="0"/>
                </a:rPr>
                <a:t>Determine actor node placement</a:t>
              </a:r>
            </a:p>
          </p:txBody>
        </p:sp>
        <p:cxnSp>
          <p:nvCxnSpPr>
            <p:cNvPr id="152" name="Straight Arrow Connector 151">
              <a:extLst>
                <a:ext uri="{FF2B5EF4-FFF2-40B4-BE49-F238E27FC236}">
                  <a16:creationId xmlns:a16="http://schemas.microsoft.com/office/drawing/2014/main" id="{4E8CAC0D-F116-4953-A870-3CC0513C55D0}"/>
                </a:ext>
              </a:extLst>
            </p:cNvPr>
            <p:cNvCxnSpPr>
              <a:cxnSpLocks/>
            </p:cNvCxnSpPr>
            <p:nvPr/>
          </p:nvCxnSpPr>
          <p:spPr>
            <a:xfrm flipV="1">
              <a:off x="4572317" y="3028950"/>
              <a:ext cx="0" cy="302419"/>
            </a:xfrm>
            <a:prstGeom prst="straightConnector1">
              <a:avLst/>
            </a:prstGeom>
            <a:ln w="19050">
              <a:solidFill>
                <a:schemeClr val="accent1"/>
              </a:solidFill>
              <a:headEnd type="arrow" w="lg" len="med"/>
              <a:tailEnd type="none" w="lg" len="med"/>
            </a:ln>
          </p:spPr>
          <p:style>
            <a:lnRef idx="1">
              <a:schemeClr val="accent1"/>
            </a:lnRef>
            <a:fillRef idx="0">
              <a:schemeClr val="accent1"/>
            </a:fillRef>
            <a:effectRef idx="0">
              <a:schemeClr val="accent1"/>
            </a:effectRef>
            <a:fontRef idx="minor">
              <a:schemeClr val="tx1"/>
            </a:fontRef>
          </p:style>
        </p:cxnSp>
      </p:grpSp>
      <p:cxnSp>
        <p:nvCxnSpPr>
          <p:cNvPr id="158" name="Straight Arrow Connector 66">
            <a:extLst>
              <a:ext uri="{FF2B5EF4-FFF2-40B4-BE49-F238E27FC236}">
                <a16:creationId xmlns:a16="http://schemas.microsoft.com/office/drawing/2014/main" id="{599DA4B5-3539-472A-B671-F9C68180F1F3}"/>
              </a:ext>
            </a:extLst>
          </p:cNvPr>
          <p:cNvCxnSpPr>
            <a:cxnSpLocks/>
          </p:cNvCxnSpPr>
          <p:nvPr/>
        </p:nvCxnSpPr>
        <p:spPr>
          <a:xfrm flipV="1">
            <a:off x="5443364" y="2017713"/>
            <a:ext cx="3472036" cy="2228550"/>
          </a:xfrm>
          <a:prstGeom prst="bentConnector3">
            <a:avLst>
              <a:gd name="adj1" fmla="val 22566"/>
            </a:avLst>
          </a:prstGeom>
          <a:ln w="19050">
            <a:solidFill>
              <a:schemeClr val="accent1"/>
            </a:solidFill>
            <a:headEnd type="none"/>
            <a:tailEnd type="arrow" w="lg" len="med"/>
          </a:ln>
        </p:spPr>
        <p:style>
          <a:lnRef idx="1">
            <a:schemeClr val="accent1"/>
          </a:lnRef>
          <a:fillRef idx="0">
            <a:schemeClr val="accent1"/>
          </a:fillRef>
          <a:effectRef idx="0">
            <a:schemeClr val="accent1"/>
          </a:effectRef>
          <a:fontRef idx="minor">
            <a:schemeClr val="tx1"/>
          </a:fontRef>
        </p:style>
      </p:cxnSp>
      <p:grpSp>
        <p:nvGrpSpPr>
          <p:cNvPr id="71" name="Group 70">
            <a:extLst>
              <a:ext uri="{FF2B5EF4-FFF2-40B4-BE49-F238E27FC236}">
                <a16:creationId xmlns:a16="http://schemas.microsoft.com/office/drawing/2014/main" id="{FCB056F9-23F3-4D72-847B-01DC2DF5BEA9}"/>
              </a:ext>
            </a:extLst>
          </p:cNvPr>
          <p:cNvGrpSpPr/>
          <p:nvPr/>
        </p:nvGrpSpPr>
        <p:grpSpPr>
          <a:xfrm>
            <a:off x="6415504" y="578168"/>
            <a:ext cx="2041328" cy="1300736"/>
            <a:chOff x="6384602" y="457440"/>
            <a:chExt cx="2041328" cy="1300736"/>
          </a:xfrm>
        </p:grpSpPr>
        <p:sp>
          <p:nvSpPr>
            <p:cNvPr id="52" name="TextBox 51">
              <a:extLst>
                <a:ext uri="{FF2B5EF4-FFF2-40B4-BE49-F238E27FC236}">
                  <a16:creationId xmlns:a16="http://schemas.microsoft.com/office/drawing/2014/main" id="{CC79F731-C6D5-4C47-A9E8-9D283DDEAEDE}"/>
                </a:ext>
              </a:extLst>
            </p:cNvPr>
            <p:cNvSpPr txBox="1"/>
            <p:nvPr/>
          </p:nvSpPr>
          <p:spPr>
            <a:xfrm>
              <a:off x="6384602" y="457440"/>
              <a:ext cx="2041328" cy="523220"/>
            </a:xfrm>
            <a:prstGeom prst="rect">
              <a:avLst/>
            </a:prstGeom>
            <a:noFill/>
          </p:spPr>
          <p:txBody>
            <a:bodyPr wrap="non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0000"/>
                  </a:solidFill>
                  <a:effectLst/>
                  <a:uLnTx/>
                  <a:uFillTx/>
                  <a:latin typeface="Segoe UI Semibold"/>
                  <a:ea typeface="+mn-ea"/>
                  <a:cs typeface="+mn-cs"/>
                </a:rPr>
                <a:t>Post</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4"/>
                  </a:solidFill>
                  <a:effectLst/>
                  <a:uLnTx/>
                  <a:uFillTx/>
                  <a:latin typeface="Segoe UI"/>
                  <a:ea typeface="+mn-ea"/>
                  <a:cs typeface="+mn-cs"/>
                </a:rPr>
                <a:t>http://10.0.0.6:6004/update</a:t>
              </a:r>
            </a:p>
          </p:txBody>
        </p:sp>
        <p:sp>
          <p:nvSpPr>
            <p:cNvPr id="54" name="Rectangle 53">
              <a:extLst>
                <a:ext uri="{FF2B5EF4-FFF2-40B4-BE49-F238E27FC236}">
                  <a16:creationId xmlns:a16="http://schemas.microsoft.com/office/drawing/2014/main" id="{DF88806E-E0CC-4635-B77A-4EE98276B0CF}"/>
                </a:ext>
              </a:extLst>
            </p:cNvPr>
            <p:cNvSpPr/>
            <p:nvPr/>
          </p:nvSpPr>
          <p:spPr bwMode="auto">
            <a:xfrm>
              <a:off x="6706967" y="1019949"/>
              <a:ext cx="1396599" cy="738227"/>
            </a:xfrm>
            <a:prstGeom prst="rect">
              <a:avLst/>
            </a:prstGeom>
            <a:solidFill>
              <a:schemeClr val="bg1"/>
            </a:solidFill>
            <a:ln w="7710" cap="flat">
              <a:noFill/>
              <a:prstDash val="solid"/>
              <a:miter/>
            </a:ln>
            <a:effectLst>
              <a:outerShdw blurRad="152400" sx="101000" sy="101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onsolas" panose="020B0609020204030204" pitchFamily="49" charset="0"/>
                  <a:ea typeface="Segoe UI Symbol"/>
                  <a:cs typeface="+mn-cs"/>
                </a:rPr>
                <a:t>{</a:t>
              </a:r>
            </a:p>
            <a:p>
              <a:pPr marL="0" marR="0" lvl="0" indent="0" algn="l" defTabSz="932472" rtl="0" eaLnBrk="1" fontAlgn="base"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onsolas" panose="020B0609020204030204" pitchFamily="49" charset="0"/>
                  <a:ea typeface="Segoe UI Symbol"/>
                  <a:cs typeface="+mn-cs"/>
                </a:rPr>
                <a:t>  "speed":"1"</a:t>
              </a:r>
            </a:p>
            <a:p>
              <a:pPr marL="0" marR="0" lvl="0" indent="0" algn="l" defTabSz="932472" rtl="0" eaLnBrk="1" fontAlgn="base"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onsolas" panose="020B0609020204030204" pitchFamily="49" charset="0"/>
                  <a:ea typeface="Segoe UI Symbol"/>
                  <a:cs typeface="+mn-cs"/>
                </a:rPr>
                <a:t>}</a:t>
              </a:r>
            </a:p>
          </p:txBody>
        </p:sp>
      </p:grpSp>
      <p:sp>
        <p:nvSpPr>
          <p:cNvPr id="180" name="TextBox 179">
            <a:extLst>
              <a:ext uri="{FF2B5EF4-FFF2-40B4-BE49-F238E27FC236}">
                <a16:creationId xmlns:a16="http://schemas.microsoft.com/office/drawing/2014/main" id="{B519D645-EE5F-417A-A916-3A04E8948EB6}"/>
              </a:ext>
            </a:extLst>
          </p:cNvPr>
          <p:cNvSpPr txBox="1"/>
          <p:nvPr/>
        </p:nvSpPr>
        <p:spPr>
          <a:xfrm>
            <a:off x="5592047" y="3886038"/>
            <a:ext cx="367088" cy="2769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0078D4"/>
                </a:solidFill>
                <a:effectLst/>
                <a:uLnTx/>
                <a:uFillTx/>
                <a:latin typeface="Segoe UI"/>
                <a:ea typeface="+mn-ea"/>
                <a:cs typeface="Segoe UI" pitchFamily="34" charset="0"/>
              </a:rPr>
              <a:t>Invoke</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0078D4"/>
                </a:solidFill>
                <a:effectLst/>
                <a:uLnTx/>
                <a:uFillTx/>
                <a:latin typeface="Segoe UI"/>
                <a:ea typeface="+mn-ea"/>
                <a:cs typeface="Segoe UI" pitchFamily="34" charset="0"/>
              </a:rPr>
              <a:t>Actor</a:t>
            </a:r>
          </a:p>
        </p:txBody>
      </p:sp>
      <p:grpSp>
        <p:nvGrpSpPr>
          <p:cNvPr id="188" name="Group 187">
            <a:extLst>
              <a:ext uri="{FF2B5EF4-FFF2-40B4-BE49-F238E27FC236}">
                <a16:creationId xmlns:a16="http://schemas.microsoft.com/office/drawing/2014/main" id="{CF33A3D3-2F8A-4BE8-81AC-30CCDA82AA15}"/>
              </a:ext>
            </a:extLst>
          </p:cNvPr>
          <p:cNvGrpSpPr/>
          <p:nvPr/>
        </p:nvGrpSpPr>
        <p:grpSpPr>
          <a:xfrm>
            <a:off x="9461014" y="4165438"/>
            <a:ext cx="860276" cy="458573"/>
            <a:chOff x="9461014" y="4165438"/>
            <a:chExt cx="860276" cy="458573"/>
          </a:xfrm>
        </p:grpSpPr>
        <p:cxnSp>
          <p:nvCxnSpPr>
            <p:cNvPr id="186" name="Straight Arrow Connector 66">
              <a:extLst>
                <a:ext uri="{FF2B5EF4-FFF2-40B4-BE49-F238E27FC236}">
                  <a16:creationId xmlns:a16="http://schemas.microsoft.com/office/drawing/2014/main" id="{49C35CD8-72AE-4694-9C94-9FC680015902}"/>
                </a:ext>
              </a:extLst>
            </p:cNvPr>
            <p:cNvCxnSpPr>
              <a:cxnSpLocks/>
            </p:cNvCxnSpPr>
            <p:nvPr/>
          </p:nvCxnSpPr>
          <p:spPr>
            <a:xfrm rot="5400000" flipH="1" flipV="1">
              <a:off x="9750529" y="4053250"/>
              <a:ext cx="281246" cy="860276"/>
            </a:xfrm>
            <a:prstGeom prst="bentConnector2">
              <a:avLst/>
            </a:prstGeom>
            <a:ln w="19050">
              <a:solidFill>
                <a:schemeClr val="accent1"/>
              </a:solidFill>
              <a:headEnd type="none"/>
              <a:tailEnd type="arrow" w="lg" len="med"/>
            </a:ln>
          </p:spPr>
          <p:style>
            <a:lnRef idx="1">
              <a:schemeClr val="accent1"/>
            </a:lnRef>
            <a:fillRef idx="0">
              <a:schemeClr val="accent1"/>
            </a:fillRef>
            <a:effectRef idx="0">
              <a:schemeClr val="accent1"/>
            </a:effectRef>
            <a:fontRef idx="minor">
              <a:schemeClr val="tx1"/>
            </a:fontRef>
          </p:style>
        </p:cxnSp>
        <p:sp>
          <p:nvSpPr>
            <p:cNvPr id="187" name="TextBox 186">
              <a:extLst>
                <a:ext uri="{FF2B5EF4-FFF2-40B4-BE49-F238E27FC236}">
                  <a16:creationId xmlns:a16="http://schemas.microsoft.com/office/drawing/2014/main" id="{E6374392-711A-4A94-B315-28EA88FC822B}"/>
                </a:ext>
              </a:extLst>
            </p:cNvPr>
            <p:cNvSpPr txBox="1"/>
            <p:nvPr/>
          </p:nvSpPr>
          <p:spPr>
            <a:xfrm>
              <a:off x="9631969" y="4165438"/>
              <a:ext cx="442429" cy="1384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0078D4"/>
                  </a:solidFill>
                  <a:effectLst/>
                  <a:uLnTx/>
                  <a:uFillTx/>
                  <a:latin typeface="Segoe UI"/>
                  <a:ea typeface="+mn-ea"/>
                  <a:cs typeface="Segoe UI" pitchFamily="34" charset="0"/>
                </a:rPr>
                <a:t>Allocate</a:t>
              </a:r>
            </a:p>
          </p:txBody>
        </p:sp>
      </p:grpSp>
      <p:grpSp>
        <p:nvGrpSpPr>
          <p:cNvPr id="191" name="Group 190">
            <a:extLst>
              <a:ext uri="{FF2B5EF4-FFF2-40B4-BE49-F238E27FC236}">
                <a16:creationId xmlns:a16="http://schemas.microsoft.com/office/drawing/2014/main" id="{17408366-32BA-40B0-922E-5B9736054426}"/>
              </a:ext>
            </a:extLst>
          </p:cNvPr>
          <p:cNvGrpSpPr/>
          <p:nvPr/>
        </p:nvGrpSpPr>
        <p:grpSpPr>
          <a:xfrm>
            <a:off x="6415504" y="5117527"/>
            <a:ext cx="2041328" cy="1300736"/>
            <a:chOff x="6384602" y="457440"/>
            <a:chExt cx="2041328" cy="1300736"/>
          </a:xfrm>
        </p:grpSpPr>
        <p:sp>
          <p:nvSpPr>
            <p:cNvPr id="192" name="TextBox 191">
              <a:extLst>
                <a:ext uri="{FF2B5EF4-FFF2-40B4-BE49-F238E27FC236}">
                  <a16:creationId xmlns:a16="http://schemas.microsoft.com/office/drawing/2014/main" id="{C93AF1C9-86CB-4512-A96D-4088FB7CEBD7}"/>
                </a:ext>
              </a:extLst>
            </p:cNvPr>
            <p:cNvSpPr txBox="1"/>
            <p:nvPr/>
          </p:nvSpPr>
          <p:spPr>
            <a:xfrm>
              <a:off x="6384602" y="457440"/>
              <a:ext cx="2041328" cy="523220"/>
            </a:xfrm>
            <a:prstGeom prst="rect">
              <a:avLst/>
            </a:prstGeom>
            <a:noFill/>
          </p:spPr>
          <p:txBody>
            <a:bodyPr wrap="non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0000"/>
                  </a:solidFill>
                  <a:effectLst/>
                  <a:uLnTx/>
                  <a:uFillTx/>
                  <a:latin typeface="Segoe UI Semibold"/>
                  <a:ea typeface="+mn-ea"/>
                  <a:cs typeface="+mn-cs"/>
                </a:rPr>
                <a:t>Post</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4"/>
                  </a:solidFill>
                  <a:effectLst/>
                  <a:uLnTx/>
                  <a:uFillTx/>
                  <a:latin typeface="Segoe UI"/>
                  <a:ea typeface="+mn-ea"/>
                  <a:cs typeface="+mn-cs"/>
                </a:rPr>
                <a:t>http://10.0.0.7:6005/update</a:t>
              </a:r>
            </a:p>
          </p:txBody>
        </p:sp>
        <p:sp>
          <p:nvSpPr>
            <p:cNvPr id="193" name="Rectangle 192">
              <a:extLst>
                <a:ext uri="{FF2B5EF4-FFF2-40B4-BE49-F238E27FC236}">
                  <a16:creationId xmlns:a16="http://schemas.microsoft.com/office/drawing/2014/main" id="{08469E47-6D86-4E90-86BF-21E60F827BDD}"/>
                </a:ext>
              </a:extLst>
            </p:cNvPr>
            <p:cNvSpPr/>
            <p:nvPr/>
          </p:nvSpPr>
          <p:spPr bwMode="auto">
            <a:xfrm>
              <a:off x="6706967" y="1019949"/>
              <a:ext cx="1396599" cy="738227"/>
            </a:xfrm>
            <a:prstGeom prst="rect">
              <a:avLst/>
            </a:prstGeom>
            <a:solidFill>
              <a:schemeClr val="bg1"/>
            </a:solidFill>
            <a:ln w="7710" cap="flat">
              <a:noFill/>
              <a:prstDash val="solid"/>
              <a:miter/>
            </a:ln>
            <a:effectLst>
              <a:outerShdw blurRad="152400" sx="101000" sy="101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onsolas" panose="020B0609020204030204" pitchFamily="49" charset="0"/>
                  <a:ea typeface="Segoe UI Symbol"/>
                  <a:cs typeface="+mn-cs"/>
                </a:rPr>
                <a:t>{</a:t>
              </a:r>
            </a:p>
            <a:p>
              <a:pPr marL="0" marR="0" lvl="0" indent="0" algn="l" defTabSz="932472" rtl="0" eaLnBrk="1" fontAlgn="base"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onsolas" panose="020B0609020204030204" pitchFamily="49" charset="0"/>
                  <a:ea typeface="Segoe UI Symbol"/>
                  <a:cs typeface="+mn-cs"/>
                </a:rPr>
                <a:t>  "speed":"3"</a:t>
              </a:r>
            </a:p>
            <a:p>
              <a:pPr marL="0" marR="0" lvl="0" indent="0" algn="l" defTabSz="932472" rtl="0" eaLnBrk="1" fontAlgn="base"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onsolas" panose="020B0609020204030204" pitchFamily="49" charset="0"/>
                  <a:ea typeface="Segoe UI Symbol"/>
                  <a:cs typeface="+mn-cs"/>
                </a:rPr>
                <a:t>}</a:t>
              </a:r>
            </a:p>
          </p:txBody>
        </p:sp>
      </p:grpSp>
    </p:spTree>
    <p:extLst>
      <p:ext uri="{BB962C8B-B14F-4D97-AF65-F5344CB8AC3E}">
        <p14:creationId xmlns:p14="http://schemas.microsoft.com/office/powerpoint/2010/main" val="4648571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73"/>
                                        </p:tgtEl>
                                        <p:attrNameLst>
                                          <p:attrName>style.visibility</p:attrName>
                                        </p:attrNameLst>
                                      </p:cBhvr>
                                      <p:to>
                                        <p:strVal val="visible"/>
                                      </p:to>
                                    </p:set>
                                    <p:animEffect transition="in" filter="wipe(left)">
                                      <p:cBhvr>
                                        <p:cTn id="7" dur="500"/>
                                        <p:tgtEl>
                                          <p:spTgt spid="173"/>
                                        </p:tgtEl>
                                      </p:cBhvr>
                                    </p:animEffect>
                                  </p:childTnLst>
                                </p:cTn>
                              </p:par>
                              <p:par>
                                <p:cTn id="8" presetID="10" presetClass="exit" presetSubtype="0" fill="hold" nodeType="withEffect">
                                  <p:stCondLst>
                                    <p:cond delay="0"/>
                                  </p:stCondLst>
                                  <p:childTnLst>
                                    <p:animEffect transition="out" filter="fade">
                                      <p:cBhvr>
                                        <p:cTn id="9" dur="500"/>
                                        <p:tgtEl>
                                          <p:spTgt spid="158"/>
                                        </p:tgtEl>
                                      </p:cBhvr>
                                    </p:animEffect>
                                    <p:set>
                                      <p:cBhvr>
                                        <p:cTn id="10" dur="1" fill="hold">
                                          <p:stCondLst>
                                            <p:cond delay="499"/>
                                          </p:stCondLst>
                                        </p:cTn>
                                        <p:tgtEl>
                                          <p:spTgt spid="158"/>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500"/>
                                        <p:tgtEl>
                                          <p:spTgt spid="71"/>
                                        </p:tgtEl>
                                      </p:cBhvr>
                                    </p:animEffect>
                                    <p:set>
                                      <p:cBhvr>
                                        <p:cTn id="13" dur="1" fill="hold">
                                          <p:stCondLst>
                                            <p:cond delay="499"/>
                                          </p:stCondLst>
                                        </p:cTn>
                                        <p:tgtEl>
                                          <p:spTgt spid="71"/>
                                        </p:tgtEl>
                                        <p:attrNameLst>
                                          <p:attrName>style.visibility</p:attrName>
                                        </p:attrNameLst>
                                      </p:cBhvr>
                                      <p:to>
                                        <p:strVal val="hidden"/>
                                      </p:to>
                                    </p:set>
                                  </p:childTnLst>
                                </p:cTn>
                              </p:par>
                              <p:par>
                                <p:cTn id="14" presetID="10" presetClass="entr" presetSubtype="0" fill="hold" nodeType="withEffect">
                                  <p:stCondLst>
                                    <p:cond delay="50"/>
                                  </p:stCondLst>
                                  <p:childTnLst>
                                    <p:set>
                                      <p:cBhvr>
                                        <p:cTn id="15" dur="1" fill="hold">
                                          <p:stCondLst>
                                            <p:cond delay="0"/>
                                          </p:stCondLst>
                                        </p:cTn>
                                        <p:tgtEl>
                                          <p:spTgt spid="191"/>
                                        </p:tgtEl>
                                        <p:attrNameLst>
                                          <p:attrName>style.visibility</p:attrName>
                                        </p:attrNameLst>
                                      </p:cBhvr>
                                      <p:to>
                                        <p:strVal val="visible"/>
                                      </p:to>
                                    </p:set>
                                    <p:animEffect transition="in" filter="fade">
                                      <p:cBhvr>
                                        <p:cTn id="16" dur="500"/>
                                        <p:tgtEl>
                                          <p:spTgt spid="191"/>
                                        </p:tgtEl>
                                      </p:cBhvr>
                                    </p:animEffect>
                                  </p:childTnLst>
                                </p:cTn>
                              </p:par>
                              <p:par>
                                <p:cTn id="17" presetID="42" presetClass="path" presetSubtype="0" decel="100000" fill="hold" nodeType="withEffect">
                                  <p:stCondLst>
                                    <p:cond delay="50"/>
                                  </p:stCondLst>
                                  <p:childTnLst>
                                    <p:animMotion origin="layout" path="M 4.16667E-6 -2.22222E-6 L 4.16667E-6 0.03773 " pathEditMode="relative" rAng="0" ptsTypes="AA">
                                      <p:cBhvr>
                                        <p:cTn id="18" dur="750" spd="-100000" fill="hold"/>
                                        <p:tgtEl>
                                          <p:spTgt spid="191"/>
                                        </p:tgtEl>
                                        <p:attrNameLst>
                                          <p:attrName>ppt_x</p:attrName>
                                          <p:attrName>ppt_y</p:attrName>
                                        </p:attrNameLst>
                                      </p:cBhvr>
                                      <p:rCtr x="0" y="1875"/>
                                    </p:animMotion>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188"/>
                                        </p:tgtEl>
                                        <p:attrNameLst>
                                          <p:attrName>style.visibility</p:attrName>
                                        </p:attrNameLst>
                                      </p:cBhvr>
                                      <p:to>
                                        <p:strVal val="visible"/>
                                      </p:to>
                                    </p:set>
                                    <p:animEffect transition="in" filter="wipe(left)">
                                      <p:cBhvr>
                                        <p:cTn id="23" dur="500"/>
                                        <p:tgtEl>
                                          <p:spTgt spid="188"/>
                                        </p:tgtEl>
                                      </p:cBhvr>
                                    </p:animEffect>
                                  </p:childTnLst>
                                </p:cTn>
                              </p:par>
                              <p:par>
                                <p:cTn id="24" presetID="10" presetClass="exit" presetSubtype="0" fill="hold" grpId="0" nodeType="withEffect">
                                  <p:stCondLst>
                                    <p:cond delay="0"/>
                                  </p:stCondLst>
                                  <p:childTnLst>
                                    <p:animEffect transition="out" filter="fade">
                                      <p:cBhvr>
                                        <p:cTn id="25" dur="500"/>
                                        <p:tgtEl>
                                          <p:spTgt spid="171"/>
                                        </p:tgtEl>
                                      </p:cBhvr>
                                    </p:animEffect>
                                    <p:set>
                                      <p:cBhvr>
                                        <p:cTn id="26" dur="1" fill="hold">
                                          <p:stCondLst>
                                            <p:cond delay="499"/>
                                          </p:stCondLst>
                                        </p:cTn>
                                        <p:tgtEl>
                                          <p:spTgt spid="17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1" grpId="0" animBg="1"/>
    </p:bld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58AC8C-EE2D-46B5-A9AA-AD60C3355FC2}"/>
              </a:ext>
            </a:extLst>
          </p:cNvPr>
          <p:cNvSpPr>
            <a:spLocks noGrp="1"/>
          </p:cNvSpPr>
          <p:nvPr>
            <p:ph type="title"/>
          </p:nvPr>
        </p:nvSpPr>
        <p:spPr>
          <a:xfrm>
            <a:off x="351356" y="404713"/>
            <a:ext cx="11018520" cy="553998"/>
          </a:xfrm>
        </p:spPr>
        <p:txBody>
          <a:bodyPr/>
          <a:lstStyle/>
          <a:p>
            <a:r>
              <a:rPr lang="en-US"/>
              <a:t>Actor Invocation</a:t>
            </a:r>
          </a:p>
        </p:txBody>
      </p:sp>
      <p:sp>
        <p:nvSpPr>
          <p:cNvPr id="5" name="Text Placeholder 4">
            <a:extLst>
              <a:ext uri="{FF2B5EF4-FFF2-40B4-BE49-F238E27FC236}">
                <a16:creationId xmlns:a16="http://schemas.microsoft.com/office/drawing/2014/main" id="{FC4298AE-6611-4EE5-B1B5-8398B1A5916F}"/>
              </a:ext>
            </a:extLst>
          </p:cNvPr>
          <p:cNvSpPr>
            <a:spLocks noGrp="1"/>
          </p:cNvSpPr>
          <p:nvPr>
            <p:ph type="body" sz="quarter" idx="10"/>
          </p:nvPr>
        </p:nvSpPr>
        <p:spPr>
          <a:xfrm>
            <a:off x="52731" y="1256304"/>
            <a:ext cx="11405937" cy="2923877"/>
          </a:xfrm>
        </p:spPr>
        <p:txBody>
          <a:bodyPr/>
          <a:lstStyle/>
          <a:p>
            <a:pPr defTabSz="932742">
              <a:spcAft>
                <a:spcPts val="0"/>
              </a:spcAft>
            </a:pPr>
            <a:r>
              <a:rPr lang="en-US" sz="2400" spc="-60">
                <a:ln w="3175">
                  <a:noFill/>
                </a:ln>
                <a:solidFill>
                  <a:schemeClr val="tx1"/>
                </a:solidFill>
                <a:latin typeface="+mn-lt"/>
                <a:cs typeface="+mn-cs"/>
              </a:rPr>
              <a:t>Standard actor API</a:t>
            </a:r>
          </a:p>
          <a:p>
            <a:pPr marL="0" indent="0">
              <a:spcAft>
                <a:spcPts val="1200"/>
              </a:spcAft>
              <a:buNone/>
            </a:pPr>
            <a:r>
              <a:rPr lang="nn-NO" sz="2400">
                <a:solidFill>
                  <a:schemeClr val="tx1"/>
                </a:solidFill>
                <a:latin typeface="Courier" pitchFamily="2" charset="0"/>
              </a:rPr>
              <a:t>  </a:t>
            </a:r>
            <a:r>
              <a:rPr lang="nn-NO" sz="2000">
                <a:solidFill>
                  <a:schemeClr val="accent1"/>
                </a:solidFill>
                <a:latin typeface="+mj-lt"/>
                <a:cs typeface="+mn-cs"/>
              </a:rPr>
              <a:t>http://localhost:3500/v1.0/actors/&lt;actorType&gt;/&lt;actorId&gt;/method/&lt;method&gt;</a:t>
            </a:r>
            <a:endParaRPr lang="en-US" sz="2000">
              <a:solidFill>
                <a:schemeClr val="accent1"/>
              </a:solidFill>
              <a:latin typeface="+mj-lt"/>
              <a:cs typeface="+mn-cs"/>
            </a:endParaRPr>
          </a:p>
          <a:p>
            <a:pPr>
              <a:spcAft>
                <a:spcPts val="1200"/>
              </a:spcAft>
            </a:pPr>
            <a:endParaRPr lang="en-US" sz="1600">
              <a:solidFill>
                <a:schemeClr val="accent1"/>
              </a:solidFill>
              <a:latin typeface="+mj-lt"/>
              <a:cs typeface="+mn-cs"/>
            </a:endParaRPr>
          </a:p>
          <a:p>
            <a:pPr>
              <a:spcAft>
                <a:spcPts val="1200"/>
              </a:spcAft>
            </a:pPr>
            <a:endParaRPr lang="en-US">
              <a:solidFill>
                <a:schemeClr val="tx1"/>
              </a:solidFill>
            </a:endParaRPr>
          </a:p>
          <a:p>
            <a:pPr marL="0" indent="0">
              <a:spcAft>
                <a:spcPts val="1200"/>
              </a:spcAft>
              <a:buNone/>
            </a:pPr>
            <a:endParaRPr lang="en-US">
              <a:solidFill>
                <a:schemeClr val="tx1"/>
              </a:solidFill>
            </a:endParaRPr>
          </a:p>
        </p:txBody>
      </p:sp>
      <p:sp>
        <p:nvSpPr>
          <p:cNvPr id="4" name="Rectangle 3">
            <a:extLst>
              <a:ext uri="{FF2B5EF4-FFF2-40B4-BE49-F238E27FC236}">
                <a16:creationId xmlns:a16="http://schemas.microsoft.com/office/drawing/2014/main" id="{78FE5D08-9CFD-4640-BB0D-4513DC35DFF6}"/>
              </a:ext>
            </a:extLst>
          </p:cNvPr>
          <p:cNvSpPr/>
          <p:nvPr/>
        </p:nvSpPr>
        <p:spPr>
          <a:xfrm>
            <a:off x="351356" y="2405489"/>
            <a:ext cx="6601487" cy="369332"/>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Invoke the </a:t>
            </a:r>
            <a:r>
              <a:rPr kumimoji="0" lang="en-US" sz="1800" b="1" i="1" u="none" strike="noStrike" kern="1200" cap="none" spc="0" normalizeH="0" baseline="0" noProof="0" err="1">
                <a:ln>
                  <a:noFill/>
                </a:ln>
                <a:solidFill>
                  <a:srgbClr val="000000"/>
                </a:solidFill>
                <a:effectLst/>
                <a:uLnTx/>
                <a:uFillTx/>
                <a:latin typeface="Segoe UI"/>
                <a:ea typeface="+mn-ea"/>
                <a:cs typeface="+mn-cs"/>
              </a:rPr>
              <a:t>GetData</a:t>
            </a:r>
            <a:r>
              <a:rPr kumimoji="0" lang="en-US" sz="1800" b="0" i="1" u="none" strike="noStrike" kern="1200" cap="none" spc="0" normalizeH="0" baseline="0" noProof="0">
                <a:ln>
                  <a:noFill/>
                </a:ln>
                <a:solidFill>
                  <a:srgbClr val="000000"/>
                </a:solidFill>
                <a:effectLst/>
                <a:uLnTx/>
                <a:uFillTx/>
                <a:latin typeface="Segoe UI"/>
                <a:ea typeface="+mn-ea"/>
                <a:cs typeface="+mn-cs"/>
              </a:rPr>
              <a:t> </a:t>
            </a:r>
            <a:r>
              <a:rPr kumimoji="0" lang="en-US" sz="1800" b="0" i="0" u="none" strike="noStrike" kern="1200" cap="none" spc="0" normalizeH="0" baseline="0" noProof="0">
                <a:ln>
                  <a:noFill/>
                </a:ln>
                <a:solidFill>
                  <a:srgbClr val="000000"/>
                </a:solidFill>
                <a:effectLst/>
                <a:uLnTx/>
                <a:uFillTx/>
                <a:latin typeface="Segoe UI"/>
                <a:ea typeface="+mn-ea"/>
                <a:cs typeface="+mn-cs"/>
              </a:rPr>
              <a:t>method on </a:t>
            </a:r>
            <a:r>
              <a:rPr kumimoji="0" lang="en-US" sz="1800" b="1" i="1" u="none" strike="noStrike" kern="1200" cap="none" spc="0" normalizeH="0" baseline="0" noProof="0" err="1">
                <a:ln>
                  <a:noFill/>
                </a:ln>
                <a:solidFill>
                  <a:srgbClr val="000000"/>
                </a:solidFill>
                <a:effectLst/>
                <a:uLnTx/>
                <a:uFillTx/>
                <a:latin typeface="Segoe UI"/>
                <a:ea typeface="+mn-ea"/>
                <a:cs typeface="+mn-cs"/>
              </a:rPr>
              <a:t>DemoActor</a:t>
            </a:r>
            <a:r>
              <a:rPr kumimoji="0" lang="en-US" sz="1800" b="1" i="1" u="none" strike="noStrike" kern="1200" cap="none" spc="0" normalizeH="0" baseline="0" noProof="0">
                <a:ln>
                  <a:noFill/>
                </a:ln>
                <a:solidFill>
                  <a:srgbClr val="000000"/>
                </a:solidFill>
                <a:effectLst/>
                <a:uLnTx/>
                <a:uFillTx/>
                <a:latin typeface="Segoe UI"/>
                <a:ea typeface="+mn-ea"/>
                <a:cs typeface="+mn-cs"/>
              </a:rPr>
              <a:t> </a:t>
            </a:r>
            <a:r>
              <a:rPr kumimoji="0" lang="en-US" sz="1800" b="0" i="0" u="none" strike="noStrike" kern="1200" cap="none" spc="0" normalizeH="0" baseline="0" noProof="0">
                <a:ln>
                  <a:noFill/>
                </a:ln>
                <a:solidFill>
                  <a:srgbClr val="000000"/>
                </a:solidFill>
                <a:effectLst/>
                <a:uLnTx/>
                <a:uFillTx/>
                <a:latin typeface="Segoe UI"/>
                <a:ea typeface="+mn-ea"/>
                <a:cs typeface="+mn-cs"/>
              </a:rPr>
              <a:t>actor</a:t>
            </a:r>
            <a:r>
              <a:rPr kumimoji="0" lang="en-US" sz="1800" b="0" i="1" u="none" strike="noStrike" kern="1200" cap="none" spc="0" normalizeH="0" baseline="0" noProof="0">
                <a:ln>
                  <a:noFill/>
                </a:ln>
                <a:solidFill>
                  <a:srgbClr val="000000"/>
                </a:solidFill>
                <a:effectLst/>
                <a:uLnTx/>
                <a:uFillTx/>
                <a:latin typeface="Segoe UI"/>
                <a:ea typeface="+mn-ea"/>
                <a:cs typeface="+mn-cs"/>
              </a:rPr>
              <a:t> </a:t>
            </a:r>
            <a:r>
              <a:rPr kumimoji="0" lang="en-US" sz="1800" b="0" i="0" u="none" strike="noStrike" kern="1200" cap="none" spc="0" normalizeH="0" baseline="0" noProof="0">
                <a:ln>
                  <a:noFill/>
                </a:ln>
                <a:solidFill>
                  <a:srgbClr val="000000"/>
                </a:solidFill>
                <a:effectLst/>
                <a:uLnTx/>
                <a:uFillTx/>
                <a:latin typeface="Segoe UI"/>
                <a:ea typeface="+mn-ea"/>
                <a:cs typeface="+mn-cs"/>
              </a:rPr>
              <a:t>with </a:t>
            </a:r>
            <a:r>
              <a:rPr kumimoji="0" lang="en-US" sz="1800" b="1" i="1" u="none" strike="noStrike" kern="1200" cap="none" spc="0" normalizeH="0" baseline="0" noProof="0">
                <a:ln>
                  <a:noFill/>
                </a:ln>
                <a:solidFill>
                  <a:srgbClr val="000000"/>
                </a:solidFill>
                <a:effectLst/>
                <a:uLnTx/>
                <a:uFillTx/>
                <a:latin typeface="Segoe UI"/>
                <a:ea typeface="+mn-ea"/>
                <a:cs typeface="+mn-cs"/>
              </a:rPr>
              <a:t>id=</a:t>
            </a:r>
            <a:r>
              <a:rPr kumimoji="0" lang="en-US" sz="1800" b="1" i="1" u="none" strike="noStrike" kern="1200" cap="none" spc="0" normalizeH="0" baseline="0" noProof="0" err="1">
                <a:ln>
                  <a:noFill/>
                </a:ln>
                <a:solidFill>
                  <a:srgbClr val="000000"/>
                </a:solidFill>
                <a:effectLst/>
                <a:uLnTx/>
                <a:uFillTx/>
                <a:latin typeface="Segoe UI"/>
                <a:ea typeface="+mn-ea"/>
                <a:cs typeface="+mn-cs"/>
              </a:rPr>
              <a:t>abc</a:t>
            </a:r>
            <a:endParaRPr kumimoji="0" lang="en-US" sz="1800" b="1" i="1" u="none" strike="noStrike" kern="1200" cap="none" spc="0" normalizeH="0" baseline="0" noProof="0">
              <a:ln>
                <a:noFill/>
              </a:ln>
              <a:solidFill>
                <a:srgbClr val="000000"/>
              </a:solidFill>
              <a:effectLst/>
              <a:uLnTx/>
              <a:uFillTx/>
              <a:latin typeface="Segoe UI"/>
              <a:ea typeface="+mn-ea"/>
              <a:cs typeface="+mn-cs"/>
            </a:endParaRPr>
          </a:p>
        </p:txBody>
      </p:sp>
      <p:sp>
        <p:nvSpPr>
          <p:cNvPr id="6" name="Rectangle 5">
            <a:extLst>
              <a:ext uri="{FF2B5EF4-FFF2-40B4-BE49-F238E27FC236}">
                <a16:creationId xmlns:a16="http://schemas.microsoft.com/office/drawing/2014/main" id="{5F119E32-5831-4312-BD0F-69E7BA4BF57B}"/>
              </a:ext>
            </a:extLst>
          </p:cNvPr>
          <p:cNvSpPr/>
          <p:nvPr/>
        </p:nvSpPr>
        <p:spPr>
          <a:xfrm>
            <a:off x="351356" y="5317432"/>
            <a:ext cx="11489288" cy="923330"/>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Invoke the </a:t>
            </a:r>
            <a:r>
              <a:rPr kumimoji="0" lang="en-US" sz="1800" b="1" i="1" u="none" strike="noStrike" kern="1200" cap="none" spc="0" normalizeH="0" baseline="0" noProof="0" err="1">
                <a:ln>
                  <a:noFill/>
                </a:ln>
                <a:solidFill>
                  <a:srgbClr val="000000"/>
                </a:solidFill>
                <a:effectLst/>
                <a:uLnTx/>
                <a:uFillTx/>
                <a:latin typeface="Segoe UI"/>
                <a:ea typeface="+mn-ea"/>
                <a:cs typeface="+mn-cs"/>
              </a:rPr>
              <a:t>SaveData</a:t>
            </a:r>
            <a:r>
              <a:rPr kumimoji="0" lang="en-US" sz="1800" b="0" i="1" u="none" strike="noStrike" kern="1200" cap="none" spc="0" normalizeH="0" baseline="0" noProof="0">
                <a:ln>
                  <a:noFill/>
                </a:ln>
                <a:solidFill>
                  <a:srgbClr val="000000"/>
                </a:solidFill>
                <a:effectLst/>
                <a:uLnTx/>
                <a:uFillTx/>
                <a:latin typeface="Segoe UI"/>
                <a:ea typeface="+mn-ea"/>
                <a:cs typeface="+mn-cs"/>
              </a:rPr>
              <a:t> </a:t>
            </a:r>
            <a:r>
              <a:rPr kumimoji="0" lang="en-US" sz="1800" b="0" i="0" u="none" strike="noStrike" kern="1200" cap="none" spc="0" normalizeH="0" baseline="0" noProof="0">
                <a:ln>
                  <a:noFill/>
                </a:ln>
                <a:solidFill>
                  <a:srgbClr val="000000"/>
                </a:solidFill>
                <a:effectLst/>
                <a:uLnTx/>
                <a:uFillTx/>
                <a:latin typeface="Segoe UI"/>
                <a:ea typeface="+mn-ea"/>
                <a:cs typeface="+mn-cs"/>
              </a:rPr>
              <a:t>method on </a:t>
            </a:r>
            <a:r>
              <a:rPr kumimoji="0" lang="en-US" sz="1800" b="1" i="1" u="none" strike="noStrike" kern="1200" cap="none" spc="0" normalizeH="0" baseline="0" noProof="0" err="1">
                <a:ln>
                  <a:noFill/>
                </a:ln>
                <a:solidFill>
                  <a:srgbClr val="000000"/>
                </a:solidFill>
                <a:effectLst/>
                <a:uLnTx/>
                <a:uFillTx/>
                <a:latin typeface="Segoe UI"/>
                <a:ea typeface="+mn-ea"/>
                <a:cs typeface="+mn-cs"/>
              </a:rPr>
              <a:t>DemoActor</a:t>
            </a:r>
            <a:r>
              <a:rPr kumimoji="0" lang="en-US" sz="1800" b="0" i="1" u="none" strike="noStrike" kern="1200" cap="none" spc="0" normalizeH="0" baseline="0" noProof="0">
                <a:ln>
                  <a:noFill/>
                </a:ln>
                <a:solidFill>
                  <a:srgbClr val="000000"/>
                </a:solidFill>
                <a:effectLst/>
                <a:uLnTx/>
                <a:uFillTx/>
                <a:latin typeface="Segoe UI"/>
                <a:ea typeface="+mn-ea"/>
                <a:cs typeface="+mn-cs"/>
              </a:rPr>
              <a:t> </a:t>
            </a:r>
            <a:r>
              <a:rPr kumimoji="0" lang="en-US" sz="1800" b="0" i="0" u="none" strike="noStrike" kern="1200" cap="none" spc="0" normalizeH="0" baseline="0" noProof="0">
                <a:ln>
                  <a:noFill/>
                </a:ln>
                <a:solidFill>
                  <a:srgbClr val="000000"/>
                </a:solidFill>
                <a:effectLst/>
                <a:uLnTx/>
                <a:uFillTx/>
                <a:latin typeface="Segoe UI"/>
                <a:ea typeface="+mn-ea"/>
                <a:cs typeface="+mn-cs"/>
              </a:rPr>
              <a:t>actor with </a:t>
            </a:r>
            <a:r>
              <a:rPr kumimoji="0" lang="en-US" sz="1800" b="1" i="1" u="none" strike="noStrike" kern="1200" cap="none" spc="0" normalizeH="0" baseline="0" noProof="0">
                <a:ln>
                  <a:noFill/>
                </a:ln>
                <a:solidFill>
                  <a:srgbClr val="000000"/>
                </a:solidFill>
                <a:effectLst/>
                <a:uLnTx/>
                <a:uFillTx/>
                <a:latin typeface="Segoe UI"/>
                <a:ea typeface="+mn-ea"/>
                <a:cs typeface="+mn-cs"/>
              </a:rPr>
              <a:t>id=</a:t>
            </a:r>
            <a:r>
              <a:rPr kumimoji="0" lang="en-US" sz="1800" b="1" i="1" u="none" strike="noStrike" kern="1200" cap="none" spc="0" normalizeH="0" baseline="0" noProof="0" err="1">
                <a:ln>
                  <a:noFill/>
                </a:ln>
                <a:solidFill>
                  <a:srgbClr val="000000"/>
                </a:solidFill>
                <a:effectLst/>
                <a:uLnTx/>
                <a:uFillTx/>
                <a:latin typeface="Segoe UI"/>
                <a:ea typeface="+mn-ea"/>
                <a:cs typeface="+mn-cs"/>
              </a:rPr>
              <a:t>abc</a:t>
            </a:r>
            <a:r>
              <a:rPr kumimoji="0" lang="en-US" sz="1800" b="0" i="0" u="none" strike="noStrike" kern="1200" cap="none" spc="0" normalizeH="0" baseline="0" noProof="0">
                <a:ln>
                  <a:noFill/>
                </a:ln>
                <a:solidFill>
                  <a:srgbClr val="000000"/>
                </a:solidFill>
                <a:effectLst/>
                <a:uLnTx/>
                <a:uFillTx/>
                <a:latin typeface="Segoe UI"/>
                <a:ea typeface="+mn-ea"/>
                <a:cs typeface="+mn-cs"/>
              </a:rPr>
              <a:t>, providing values for </a:t>
            </a:r>
            <a:r>
              <a:rPr kumimoji="0" lang="en-US" sz="1800" b="0" i="0" u="none" strike="noStrike" kern="1200" cap="none" spc="0" normalizeH="0" baseline="0" noProof="0" err="1">
                <a:ln>
                  <a:noFill/>
                </a:ln>
                <a:solidFill>
                  <a:srgbClr val="000000"/>
                </a:solidFill>
                <a:effectLst/>
                <a:uLnTx/>
                <a:uFillTx/>
                <a:latin typeface="Segoe UI"/>
                <a:ea typeface="+mn-ea"/>
                <a:cs typeface="+mn-cs"/>
              </a:rPr>
              <a:t>PropertyA</a:t>
            </a:r>
            <a:r>
              <a:rPr kumimoji="0" lang="en-US" sz="1800" b="0" i="0" u="none" strike="noStrike" kern="1200" cap="none" spc="0" normalizeH="0" baseline="0" noProof="0">
                <a:ln>
                  <a:noFill/>
                </a:ln>
                <a:solidFill>
                  <a:srgbClr val="000000"/>
                </a:solidFill>
                <a:effectLst/>
                <a:uLnTx/>
                <a:uFillTx/>
                <a:latin typeface="Segoe UI"/>
                <a:ea typeface="+mn-ea"/>
                <a:cs typeface="+mn-cs"/>
              </a:rPr>
              <a:t> and </a:t>
            </a:r>
            <a:r>
              <a:rPr kumimoji="0" lang="en-US" sz="1800" b="0" i="0" u="none" strike="noStrike" kern="1200" cap="none" spc="0" normalizeH="0" baseline="0" noProof="0" err="1">
                <a:ln>
                  <a:noFill/>
                </a:ln>
                <a:solidFill>
                  <a:srgbClr val="000000"/>
                </a:solidFill>
                <a:effectLst/>
                <a:uLnTx/>
                <a:uFillTx/>
                <a:latin typeface="Segoe UI"/>
                <a:ea typeface="+mn-ea"/>
                <a:cs typeface="+mn-cs"/>
              </a:rPr>
              <a:t>PropertyB</a:t>
            </a:r>
            <a:endParaRPr kumimoji="0" lang="en-US" sz="1800" b="1" i="0" u="none" strike="noStrike" kern="1200" cap="none" spc="0" normalizeH="0" baseline="0" noProof="0">
              <a:ln>
                <a:noFill/>
              </a:ln>
              <a:solidFill>
                <a:srgbClr val="000000"/>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	</a:t>
            </a:r>
            <a:endParaRPr kumimoji="0" lang="en-US" sz="1800" b="0" i="0" u="none" strike="noStrike" kern="1200" cap="none" spc="0" normalizeH="0" baseline="0" noProof="0">
              <a:ln>
                <a:noFill/>
              </a:ln>
              <a:solidFill>
                <a:srgbClr val="000000"/>
              </a:solidFill>
              <a:effectLst/>
              <a:uLnTx/>
              <a:uFillTx/>
              <a:latin typeface="Courier" pitchFamily="2" charset="0"/>
              <a:ea typeface="+mn-ea"/>
              <a:cs typeface="+mn-cs"/>
            </a:endParaRPr>
          </a:p>
        </p:txBody>
      </p:sp>
      <p:pic>
        <p:nvPicPr>
          <p:cNvPr id="7" name="Picture 6">
            <a:extLst>
              <a:ext uri="{FF2B5EF4-FFF2-40B4-BE49-F238E27FC236}">
                <a16:creationId xmlns:a16="http://schemas.microsoft.com/office/drawing/2014/main" id="{FEAC1063-C37E-4896-831B-89DF14C1F30B}"/>
              </a:ext>
            </a:extLst>
          </p:cNvPr>
          <p:cNvPicPr>
            <a:picLocks noChangeAspect="1"/>
          </p:cNvPicPr>
          <p:nvPr/>
        </p:nvPicPr>
        <p:blipFill>
          <a:blip r:embed="rId2"/>
          <a:stretch>
            <a:fillRect/>
          </a:stretch>
        </p:blipFill>
        <p:spPr>
          <a:xfrm>
            <a:off x="351356" y="4375767"/>
            <a:ext cx="9867900" cy="990600"/>
          </a:xfrm>
          <a:prstGeom prst="rect">
            <a:avLst/>
          </a:prstGeom>
        </p:spPr>
      </p:pic>
      <p:pic>
        <p:nvPicPr>
          <p:cNvPr id="8" name="Picture 7">
            <a:extLst>
              <a:ext uri="{FF2B5EF4-FFF2-40B4-BE49-F238E27FC236}">
                <a16:creationId xmlns:a16="http://schemas.microsoft.com/office/drawing/2014/main" id="{B73D2AE4-3EDD-48D8-B8C2-DDB274E43057}"/>
              </a:ext>
            </a:extLst>
          </p:cNvPr>
          <p:cNvPicPr>
            <a:picLocks noChangeAspect="1"/>
          </p:cNvPicPr>
          <p:nvPr/>
        </p:nvPicPr>
        <p:blipFill>
          <a:blip r:embed="rId3"/>
          <a:stretch>
            <a:fillRect/>
          </a:stretch>
        </p:blipFill>
        <p:spPr>
          <a:xfrm>
            <a:off x="351356" y="2915393"/>
            <a:ext cx="8620125" cy="742950"/>
          </a:xfrm>
          <a:prstGeom prst="rect">
            <a:avLst/>
          </a:prstGeom>
        </p:spPr>
      </p:pic>
    </p:spTree>
    <p:extLst>
      <p:ext uri="{BB962C8B-B14F-4D97-AF65-F5344CB8AC3E}">
        <p14:creationId xmlns:p14="http://schemas.microsoft.com/office/powerpoint/2010/main" val="1897269381"/>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25C9F6F5-E100-4C9B-B4B5-F45BB978C151}"/>
              </a:ext>
            </a:extLst>
          </p:cNvPr>
          <p:cNvSpPr txBox="1">
            <a:spLocks/>
          </p:cNvSpPr>
          <p:nvPr/>
        </p:nvSpPr>
        <p:spPr>
          <a:xfrm>
            <a:off x="1524000" y="3274951"/>
            <a:ext cx="9144000" cy="498598"/>
          </a:xfrm>
          <a:prstGeom prst="rect">
            <a:avLst/>
          </a:prstGeom>
        </p:spPr>
        <p:txBody>
          <a:bodyPr anchor="ctr" anchorCtr="0"/>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50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ASP.NET Core with </a:t>
            </a:r>
            <a:r>
              <a:rPr kumimoji="0" lang="en-US" sz="5000" b="0" i="0" u="none" strike="noStrike" kern="1200" cap="none" spc="-50" normalizeH="0" baseline="0" noProof="0" dirty="0" err="1">
                <a:ln w="3175">
                  <a:noFill/>
                </a:ln>
                <a:solidFill>
                  <a:srgbClr val="FFFFFF"/>
                </a:solidFill>
                <a:effectLst/>
                <a:uLnTx/>
                <a:uFillTx/>
                <a:latin typeface="Segoe UI Semibold"/>
                <a:ea typeface="+mn-ea"/>
                <a:cs typeface="Segoe UI" pitchFamily="34" charset="0"/>
              </a:rPr>
              <a:t>Dapr</a:t>
            </a:r>
            <a:endParaRPr kumimoji="0" lang="en-US" sz="5000" b="0" i="0" u="none" strike="noStrike" kern="1200" cap="none" spc="-50" normalizeH="0" baseline="0" noProof="0" dirty="0">
              <a:ln w="3175">
                <a:noFill/>
              </a:ln>
              <a:solidFill>
                <a:srgbClr val="FFFFFF"/>
              </a:solidFill>
              <a:effectLst/>
              <a:uLnTx/>
              <a:uFillTx/>
              <a:latin typeface="Segoe UI Semibold"/>
              <a:ea typeface="+mn-ea"/>
              <a:cs typeface="Segoe UI" pitchFamily="34" charset="0"/>
            </a:endParaRPr>
          </a:p>
        </p:txBody>
      </p:sp>
      <p:sp>
        <p:nvSpPr>
          <p:cNvPr id="8" name="Text Placeholder 2">
            <a:extLst>
              <a:ext uri="{FF2B5EF4-FFF2-40B4-BE49-F238E27FC236}">
                <a16:creationId xmlns:a16="http://schemas.microsoft.com/office/drawing/2014/main" id="{E655BF6E-5444-42AC-9EC3-AFEE3D8B13F6}"/>
              </a:ext>
            </a:extLst>
          </p:cNvPr>
          <p:cNvSpPr txBox="1">
            <a:spLocks/>
          </p:cNvSpPr>
          <p:nvPr/>
        </p:nvSpPr>
        <p:spPr>
          <a:xfrm>
            <a:off x="5469446" y="2383698"/>
            <a:ext cx="1253109" cy="461665"/>
          </a:xfrm>
          <a:prstGeom prst="rect">
            <a:avLst/>
          </a:prstGeom>
          <a:noFill/>
          <a:ln w="19050">
            <a:gradFill>
              <a:gsLst>
                <a:gs pos="0">
                  <a:schemeClr val="accent4"/>
                </a:gs>
                <a:gs pos="100000">
                  <a:schemeClr val="accent1"/>
                </a:gs>
                <a:gs pos="51000">
                  <a:schemeClr val="accent3"/>
                </a:gs>
              </a:gsLst>
              <a:lin ang="0" scaled="0"/>
            </a:gradFill>
          </a:ln>
        </p:spPr>
        <p:txBody>
          <a:bodyPr tIns="91440" bIns="91440" anchor="ctr" anchorCtr="1">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300" normalizeH="0" baseline="0" noProof="0">
                <a:ln>
                  <a:noFill/>
                </a:ln>
                <a:solidFill>
                  <a:srgbClr val="FFFFFF"/>
                </a:solidFill>
                <a:effectLst/>
                <a:uLnTx/>
                <a:uFillTx/>
                <a:latin typeface="Segoe UI Semibold"/>
                <a:ea typeface="+mn-ea"/>
                <a:cs typeface="Segoe UI" panose="020B0502040204020203" pitchFamily="34" charset="0"/>
              </a:rPr>
              <a:t>DEMO</a:t>
            </a:r>
          </a:p>
        </p:txBody>
      </p:sp>
    </p:spTree>
    <p:extLst>
      <p:ext uri="{BB962C8B-B14F-4D97-AF65-F5344CB8AC3E}">
        <p14:creationId xmlns:p14="http://schemas.microsoft.com/office/powerpoint/2010/main" val="28678854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42" presetClass="path" presetSubtype="0" decel="100000" fill="hold" grpId="1" nodeType="withEffect">
                                  <p:stCondLst>
                                    <p:cond delay="0"/>
                                  </p:stCondLst>
                                  <p:childTnLst>
                                    <p:animMotion origin="layout" path="M -2.70833E-6 2.59259E-6 L -2.70833E-6 0.03773 " pathEditMode="relative" rAng="0" ptsTypes="AA">
                                      <p:cBhvr>
                                        <p:cTn id="9" dur="750" spd="-100000" fill="hold"/>
                                        <p:tgtEl>
                                          <p:spTgt spid="8"/>
                                        </p:tgtEl>
                                        <p:attrNameLst>
                                          <p:attrName>ppt_x</p:attrName>
                                          <p:attrName>ppt_y</p:attrName>
                                        </p:attrNameLst>
                                      </p:cBhvr>
                                      <p:rCtr x="0" y="1875"/>
                                    </p:animMotion>
                                  </p:childTnLst>
                                </p:cTn>
                              </p:par>
                              <p:par>
                                <p:cTn id="10" presetID="10"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42" presetClass="path" presetSubtype="0" decel="100000" fill="hold" grpId="1" nodeType="withEffect">
                                  <p:stCondLst>
                                    <p:cond delay="0"/>
                                  </p:stCondLst>
                                  <p:childTnLst>
                                    <p:animMotion origin="layout" path="M -2.70833E-6 2.59259E-6 L -2.70833E-6 0.03773 " pathEditMode="relative" rAng="0" ptsTypes="AA">
                                      <p:cBhvr>
                                        <p:cTn id="14" dur="750" spd="-100000" fill="hold"/>
                                        <p:tgtEl>
                                          <p:spTgt spid="6"/>
                                        </p:tgtEl>
                                        <p:attrNameLst>
                                          <p:attrName>ppt_x</p:attrName>
                                          <p:attrName>ppt_y</p:attrName>
                                        </p:attrNameLst>
                                      </p:cBhvr>
                                      <p:rCtr x="0" y="187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8" grpId="0" animBg="1"/>
      <p:bldP spid="8" grpId="1"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9FC470-A1F9-EE46-A608-22B00A0921CA}"/>
              </a:ext>
            </a:extLst>
          </p:cNvPr>
          <p:cNvSpPr>
            <a:spLocks noGrp="1"/>
          </p:cNvSpPr>
          <p:nvPr>
            <p:ph type="title"/>
          </p:nvPr>
        </p:nvSpPr>
        <p:spPr>
          <a:xfrm>
            <a:off x="588263" y="457199"/>
            <a:ext cx="9119016" cy="553998"/>
          </a:xfrm>
        </p:spPr>
        <p:txBody>
          <a:bodyPr/>
          <a:lstStyle/>
          <a:p>
            <a:r>
              <a:rPr lang="en-US"/>
              <a:t>Dapr and Azure Functions</a:t>
            </a:r>
          </a:p>
        </p:txBody>
      </p:sp>
      <p:sp>
        <p:nvSpPr>
          <p:cNvPr id="3" name="Content Placeholder 2">
            <a:extLst>
              <a:ext uri="{FF2B5EF4-FFF2-40B4-BE49-F238E27FC236}">
                <a16:creationId xmlns:a16="http://schemas.microsoft.com/office/drawing/2014/main" id="{796E1DE2-1E5A-6648-9993-60F85EB58D99}"/>
              </a:ext>
            </a:extLst>
          </p:cNvPr>
          <p:cNvSpPr>
            <a:spLocks noGrp="1"/>
          </p:cNvSpPr>
          <p:nvPr>
            <p:ph sz="quarter" idx="11"/>
          </p:nvPr>
        </p:nvSpPr>
        <p:spPr>
          <a:xfrm>
            <a:off x="588263" y="1385259"/>
            <a:ext cx="11060178" cy="1378839"/>
          </a:xfrm>
        </p:spPr>
        <p:txBody>
          <a:bodyPr/>
          <a:lstStyle/>
          <a:p>
            <a:r>
              <a:rPr lang="en-US"/>
              <a:t>Building an Azure Functions Dapr extension</a:t>
            </a:r>
          </a:p>
          <a:p>
            <a:r>
              <a:rPr lang="en-US"/>
              <a:t>Enables an Azure Function to interact seamlessly with Dapr capabilities in Kubernetes, IoT Edge and other hosting platforms </a:t>
            </a:r>
          </a:p>
        </p:txBody>
      </p:sp>
      <p:pic>
        <p:nvPicPr>
          <p:cNvPr id="4" name="Picture 3">
            <a:extLst>
              <a:ext uri="{FF2B5EF4-FFF2-40B4-BE49-F238E27FC236}">
                <a16:creationId xmlns:a16="http://schemas.microsoft.com/office/drawing/2014/main" id="{A0FAB597-5110-6D49-9964-D249553AD48E}"/>
              </a:ext>
            </a:extLst>
          </p:cNvPr>
          <p:cNvPicPr>
            <a:picLocks noChangeAspect="1"/>
          </p:cNvPicPr>
          <p:nvPr/>
        </p:nvPicPr>
        <p:blipFill>
          <a:blip r:embed="rId2"/>
          <a:stretch>
            <a:fillRect/>
          </a:stretch>
        </p:blipFill>
        <p:spPr>
          <a:xfrm>
            <a:off x="543559" y="2908218"/>
            <a:ext cx="9119016" cy="3583168"/>
          </a:xfrm>
          <a:prstGeom prst="rect">
            <a:avLst/>
          </a:prstGeom>
        </p:spPr>
      </p:pic>
    </p:spTree>
    <p:extLst>
      <p:ext uri="{BB962C8B-B14F-4D97-AF65-F5344CB8AC3E}">
        <p14:creationId xmlns:p14="http://schemas.microsoft.com/office/powerpoint/2010/main" val="15542002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25C9F6F5-E100-4C9B-B4B5-F45BB978C151}"/>
              </a:ext>
            </a:extLst>
          </p:cNvPr>
          <p:cNvSpPr txBox="1">
            <a:spLocks/>
          </p:cNvSpPr>
          <p:nvPr/>
        </p:nvSpPr>
        <p:spPr>
          <a:xfrm>
            <a:off x="1524000" y="3274951"/>
            <a:ext cx="9144000" cy="498598"/>
          </a:xfrm>
          <a:prstGeom prst="rect">
            <a:avLst/>
          </a:prstGeom>
        </p:spPr>
        <p:txBody>
          <a:bodyPr anchor="ctr" anchorCtr="0"/>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50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Azure</a:t>
            </a:r>
            <a:r>
              <a:rPr kumimoji="0" lang="en-US" sz="5000" b="0" i="0" u="none" strike="noStrike" kern="1200" cap="none" spc="-50" normalizeH="0" noProof="0" dirty="0">
                <a:ln w="3175">
                  <a:noFill/>
                </a:ln>
                <a:solidFill>
                  <a:srgbClr val="FFFFFF"/>
                </a:solidFill>
                <a:effectLst/>
                <a:uLnTx/>
                <a:uFillTx/>
                <a:latin typeface="Segoe UI Semibold"/>
                <a:ea typeface="+mn-ea"/>
                <a:cs typeface="Segoe UI" pitchFamily="34" charset="0"/>
              </a:rPr>
              <a:t> Functions </a:t>
            </a:r>
            <a:r>
              <a:rPr kumimoji="0" lang="en-US" sz="50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with </a:t>
            </a:r>
            <a:r>
              <a:rPr kumimoji="0" lang="en-US" sz="5000" b="0" i="0" u="none" strike="noStrike" kern="1200" cap="none" spc="-50" normalizeH="0" baseline="0" noProof="0" dirty="0" err="1">
                <a:ln w="3175">
                  <a:noFill/>
                </a:ln>
                <a:solidFill>
                  <a:srgbClr val="FFFFFF"/>
                </a:solidFill>
                <a:effectLst/>
                <a:uLnTx/>
                <a:uFillTx/>
                <a:latin typeface="Segoe UI Semibold"/>
                <a:ea typeface="+mn-ea"/>
                <a:cs typeface="Segoe UI" pitchFamily="34" charset="0"/>
              </a:rPr>
              <a:t>Dapr</a:t>
            </a:r>
            <a:endParaRPr kumimoji="0" lang="en-US" sz="5000" b="0" i="0" u="none" strike="noStrike" kern="1200" cap="none" spc="-50" normalizeH="0" baseline="0" noProof="0" dirty="0">
              <a:ln w="3175">
                <a:noFill/>
              </a:ln>
              <a:solidFill>
                <a:srgbClr val="FFFFFF"/>
              </a:solidFill>
              <a:effectLst/>
              <a:uLnTx/>
              <a:uFillTx/>
              <a:latin typeface="Segoe UI Semibold"/>
              <a:ea typeface="+mn-ea"/>
              <a:cs typeface="Segoe UI" pitchFamily="34" charset="0"/>
            </a:endParaRPr>
          </a:p>
        </p:txBody>
      </p:sp>
      <p:sp>
        <p:nvSpPr>
          <p:cNvPr id="8" name="Text Placeholder 2">
            <a:extLst>
              <a:ext uri="{FF2B5EF4-FFF2-40B4-BE49-F238E27FC236}">
                <a16:creationId xmlns:a16="http://schemas.microsoft.com/office/drawing/2014/main" id="{E655BF6E-5444-42AC-9EC3-AFEE3D8B13F6}"/>
              </a:ext>
            </a:extLst>
          </p:cNvPr>
          <p:cNvSpPr txBox="1">
            <a:spLocks/>
          </p:cNvSpPr>
          <p:nvPr/>
        </p:nvSpPr>
        <p:spPr>
          <a:xfrm>
            <a:off x="5469446" y="2383698"/>
            <a:ext cx="1253109" cy="461665"/>
          </a:xfrm>
          <a:prstGeom prst="rect">
            <a:avLst/>
          </a:prstGeom>
          <a:noFill/>
          <a:ln w="19050">
            <a:gradFill>
              <a:gsLst>
                <a:gs pos="0">
                  <a:schemeClr val="accent4"/>
                </a:gs>
                <a:gs pos="100000">
                  <a:schemeClr val="accent1"/>
                </a:gs>
                <a:gs pos="51000">
                  <a:schemeClr val="accent3"/>
                </a:gs>
              </a:gsLst>
              <a:lin ang="0" scaled="0"/>
            </a:gradFill>
          </a:ln>
        </p:spPr>
        <p:txBody>
          <a:bodyPr tIns="91440" bIns="91440" anchor="ctr" anchorCtr="1">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300" normalizeH="0" baseline="0" noProof="0">
                <a:ln>
                  <a:noFill/>
                </a:ln>
                <a:solidFill>
                  <a:srgbClr val="FFFFFF"/>
                </a:solidFill>
                <a:effectLst/>
                <a:uLnTx/>
                <a:uFillTx/>
                <a:latin typeface="Segoe UI Semibold"/>
                <a:ea typeface="+mn-ea"/>
                <a:cs typeface="Segoe UI" panose="020B0502040204020203" pitchFamily="34" charset="0"/>
              </a:rPr>
              <a:t>DEMO</a:t>
            </a:r>
          </a:p>
        </p:txBody>
      </p:sp>
    </p:spTree>
    <p:extLst>
      <p:ext uri="{BB962C8B-B14F-4D97-AF65-F5344CB8AC3E}">
        <p14:creationId xmlns:p14="http://schemas.microsoft.com/office/powerpoint/2010/main" val="41747701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42" presetClass="path" presetSubtype="0" decel="100000" fill="hold" grpId="1" nodeType="withEffect">
                                  <p:stCondLst>
                                    <p:cond delay="0"/>
                                  </p:stCondLst>
                                  <p:childTnLst>
                                    <p:animMotion origin="layout" path="M -2.70833E-6 2.59259E-6 L -2.70833E-6 0.03773 " pathEditMode="relative" rAng="0" ptsTypes="AA">
                                      <p:cBhvr>
                                        <p:cTn id="9" dur="750" spd="-100000" fill="hold"/>
                                        <p:tgtEl>
                                          <p:spTgt spid="8"/>
                                        </p:tgtEl>
                                        <p:attrNameLst>
                                          <p:attrName>ppt_x</p:attrName>
                                          <p:attrName>ppt_y</p:attrName>
                                        </p:attrNameLst>
                                      </p:cBhvr>
                                      <p:rCtr x="0" y="1875"/>
                                    </p:animMotion>
                                  </p:childTnLst>
                                </p:cTn>
                              </p:par>
                              <p:par>
                                <p:cTn id="10" presetID="10"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42" presetClass="path" presetSubtype="0" decel="100000" fill="hold" grpId="1" nodeType="withEffect">
                                  <p:stCondLst>
                                    <p:cond delay="0"/>
                                  </p:stCondLst>
                                  <p:childTnLst>
                                    <p:animMotion origin="layout" path="M -2.70833E-6 2.59259E-6 L -2.70833E-6 0.03773 " pathEditMode="relative" rAng="0" ptsTypes="AA">
                                      <p:cBhvr>
                                        <p:cTn id="14" dur="750" spd="-100000" fill="hold"/>
                                        <p:tgtEl>
                                          <p:spTgt spid="6"/>
                                        </p:tgtEl>
                                        <p:attrNameLst>
                                          <p:attrName>ppt_x</p:attrName>
                                          <p:attrName>ppt_y</p:attrName>
                                        </p:attrNameLst>
                                      </p:cBhvr>
                                      <p:rCtr x="0" y="187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8" grpId="0" animBg="1"/>
      <p:bldP spid="8" grpId="1" animBg="1"/>
    </p:bld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3" name="Rectangle 42">
            <a:extLst>
              <a:ext uri="{FF2B5EF4-FFF2-40B4-BE49-F238E27FC236}">
                <a16:creationId xmlns:a16="http://schemas.microsoft.com/office/drawing/2014/main" id="{A405CBD5-4F2C-4D7A-96F3-CDA7D2C52E4D}"/>
              </a:ext>
            </a:extLst>
          </p:cNvPr>
          <p:cNvSpPr/>
          <p:nvPr/>
        </p:nvSpPr>
        <p:spPr bwMode="auto">
          <a:xfrm>
            <a:off x="6612373" y="1854851"/>
            <a:ext cx="5351618" cy="3388082"/>
          </a:xfrm>
          <a:prstGeom prst="rect">
            <a:avLst/>
          </a:prstGeom>
          <a:solidFill>
            <a:schemeClr val="bg1"/>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Semibold"/>
              <a:ea typeface="+mn-ea"/>
              <a:cs typeface="Segoe UI" pitchFamily="34" charset="0"/>
            </a:endParaRPr>
          </a:p>
        </p:txBody>
      </p:sp>
      <p:sp>
        <p:nvSpPr>
          <p:cNvPr id="10" name="Rectangle 9">
            <a:extLst>
              <a:ext uri="{FF2B5EF4-FFF2-40B4-BE49-F238E27FC236}">
                <a16:creationId xmlns:a16="http://schemas.microsoft.com/office/drawing/2014/main" id="{D4C08D80-F694-4A7B-9FE4-42A957F6D60C}"/>
              </a:ext>
            </a:extLst>
          </p:cNvPr>
          <p:cNvSpPr/>
          <p:nvPr/>
        </p:nvSpPr>
        <p:spPr bwMode="auto">
          <a:xfrm>
            <a:off x="1523568" y="1838342"/>
            <a:ext cx="4845220" cy="3388082"/>
          </a:xfrm>
          <a:prstGeom prst="rect">
            <a:avLst/>
          </a:prstGeom>
          <a:solidFill>
            <a:schemeClr val="bg1"/>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Semibold"/>
              <a:ea typeface="+mn-ea"/>
              <a:cs typeface="Segoe UI" pitchFamily="34" charset="0"/>
            </a:endParaRPr>
          </a:p>
        </p:txBody>
      </p:sp>
      <p:sp>
        <p:nvSpPr>
          <p:cNvPr id="31" name="Rounded Rectangle 5">
            <a:extLst>
              <a:ext uri="{FF2B5EF4-FFF2-40B4-BE49-F238E27FC236}">
                <a16:creationId xmlns:a16="http://schemas.microsoft.com/office/drawing/2014/main" id="{F2A88ADF-7780-4D4A-8B3B-DA069B5954A0}"/>
              </a:ext>
            </a:extLst>
          </p:cNvPr>
          <p:cNvSpPr/>
          <p:nvPr/>
        </p:nvSpPr>
        <p:spPr bwMode="auto">
          <a:xfrm>
            <a:off x="10135438" y="3287169"/>
            <a:ext cx="1675585" cy="1672483"/>
          </a:xfrm>
          <a:prstGeom prst="rect">
            <a:avLst/>
          </a:prstGeom>
          <a:solidFill>
            <a:schemeClr val="bg1"/>
          </a:solidFill>
          <a:ln>
            <a:noFill/>
          </a:ln>
          <a:effectLst>
            <a:outerShdw blurRad="152400" sx="102000" sy="102000" algn="ctr" rotWithShape="0">
              <a:prstClr val="black">
                <a:alpha val="5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Semibold"/>
              <a:ea typeface="+mn-ea"/>
              <a:cs typeface="+mn-cs"/>
            </a:endParaRPr>
          </a:p>
        </p:txBody>
      </p:sp>
      <p:sp>
        <p:nvSpPr>
          <p:cNvPr id="30" name="Rounded Rectangle 5">
            <a:extLst>
              <a:ext uri="{FF2B5EF4-FFF2-40B4-BE49-F238E27FC236}">
                <a16:creationId xmlns:a16="http://schemas.microsoft.com/office/drawing/2014/main" id="{C4502035-DFC9-47BD-B3BA-00D72444EA43}"/>
              </a:ext>
            </a:extLst>
          </p:cNvPr>
          <p:cNvSpPr/>
          <p:nvPr/>
        </p:nvSpPr>
        <p:spPr bwMode="auto">
          <a:xfrm>
            <a:off x="9983038" y="3134769"/>
            <a:ext cx="1675585" cy="1672483"/>
          </a:xfrm>
          <a:prstGeom prst="rect">
            <a:avLst/>
          </a:prstGeom>
          <a:solidFill>
            <a:schemeClr val="bg1"/>
          </a:solidFill>
          <a:ln>
            <a:noFill/>
          </a:ln>
          <a:effectLst>
            <a:outerShdw blurRad="152400" sx="102000" sy="102000" algn="ctr" rotWithShape="0">
              <a:prstClr val="black">
                <a:alpha val="5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Semibold"/>
              <a:ea typeface="+mn-ea"/>
              <a:cs typeface="+mn-cs"/>
            </a:endParaRPr>
          </a:p>
        </p:txBody>
      </p:sp>
      <p:sp>
        <p:nvSpPr>
          <p:cNvPr id="13" name="Rectangle 12">
            <a:extLst>
              <a:ext uri="{FF2B5EF4-FFF2-40B4-BE49-F238E27FC236}">
                <a16:creationId xmlns:a16="http://schemas.microsoft.com/office/drawing/2014/main" id="{5D53227B-BA9B-4273-BCD8-613D8D62AE3E}"/>
              </a:ext>
            </a:extLst>
          </p:cNvPr>
          <p:cNvSpPr/>
          <p:nvPr/>
        </p:nvSpPr>
        <p:spPr>
          <a:xfrm>
            <a:off x="3428011" y="3199497"/>
            <a:ext cx="1043502" cy="584775"/>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Dapr</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API</a:t>
            </a:r>
          </a:p>
        </p:txBody>
      </p:sp>
      <p:cxnSp>
        <p:nvCxnSpPr>
          <p:cNvPr id="14" name="Straight Arrow Connector 13">
            <a:extLst>
              <a:ext uri="{FF2B5EF4-FFF2-40B4-BE49-F238E27FC236}">
                <a16:creationId xmlns:a16="http://schemas.microsoft.com/office/drawing/2014/main" id="{2120D49E-AB49-4DFD-AB34-2724E47EC851}"/>
              </a:ext>
            </a:extLst>
          </p:cNvPr>
          <p:cNvCxnSpPr>
            <a:cxnSpLocks/>
          </p:cNvCxnSpPr>
          <p:nvPr/>
        </p:nvCxnSpPr>
        <p:spPr>
          <a:xfrm>
            <a:off x="3640732" y="3818282"/>
            <a:ext cx="632483" cy="0"/>
          </a:xfrm>
          <a:prstGeom prst="straightConnector1">
            <a:avLst/>
          </a:prstGeom>
          <a:ln w="19050">
            <a:solidFill>
              <a:schemeClr val="accent6"/>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44" name="Rounded Rectangle 5">
            <a:extLst>
              <a:ext uri="{FF2B5EF4-FFF2-40B4-BE49-F238E27FC236}">
                <a16:creationId xmlns:a16="http://schemas.microsoft.com/office/drawing/2014/main" id="{389633E0-C96B-4D2B-8C78-959E5A759869}"/>
              </a:ext>
            </a:extLst>
          </p:cNvPr>
          <p:cNvSpPr/>
          <p:nvPr/>
        </p:nvSpPr>
        <p:spPr bwMode="auto">
          <a:xfrm>
            <a:off x="4317532" y="2993243"/>
            <a:ext cx="1675585" cy="1672483"/>
          </a:xfrm>
          <a:prstGeom prst="rect">
            <a:avLst/>
          </a:prstGeom>
          <a:solidFill>
            <a:schemeClr val="bg1"/>
          </a:solidFill>
          <a:ln>
            <a:noFill/>
          </a:ln>
          <a:effectLst>
            <a:outerShdw blurRad="152400" sx="102000" sy="102000" algn="ctr" rotWithShape="0">
              <a:prstClr val="black">
                <a:alpha val="5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Semibold"/>
              <a:ea typeface="+mn-ea"/>
              <a:cs typeface="+mn-cs"/>
            </a:endParaRPr>
          </a:p>
        </p:txBody>
      </p:sp>
      <p:sp>
        <p:nvSpPr>
          <p:cNvPr id="47" name="Rounded Rectangle 5">
            <a:extLst>
              <a:ext uri="{FF2B5EF4-FFF2-40B4-BE49-F238E27FC236}">
                <a16:creationId xmlns:a16="http://schemas.microsoft.com/office/drawing/2014/main" id="{90285227-345B-44E5-BE50-2BB60FC9B68C}"/>
              </a:ext>
            </a:extLst>
          </p:cNvPr>
          <p:cNvSpPr/>
          <p:nvPr/>
        </p:nvSpPr>
        <p:spPr bwMode="auto">
          <a:xfrm>
            <a:off x="9830638" y="2982369"/>
            <a:ext cx="1675585" cy="1672483"/>
          </a:xfrm>
          <a:prstGeom prst="rect">
            <a:avLst/>
          </a:prstGeom>
          <a:solidFill>
            <a:schemeClr val="bg1"/>
          </a:solidFill>
          <a:ln>
            <a:noFill/>
          </a:ln>
          <a:effectLst>
            <a:outerShdw blurRad="152400" sx="102000" sy="102000" algn="ctr" rotWithShape="0">
              <a:prstClr val="black">
                <a:alpha val="5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Semibold"/>
              <a:ea typeface="+mn-ea"/>
              <a:cs typeface="+mn-cs"/>
            </a:endParaRPr>
          </a:p>
        </p:txBody>
      </p:sp>
      <p:grpSp>
        <p:nvGrpSpPr>
          <p:cNvPr id="50" name="Group 49">
            <a:extLst>
              <a:ext uri="{FF2B5EF4-FFF2-40B4-BE49-F238E27FC236}">
                <a16:creationId xmlns:a16="http://schemas.microsoft.com/office/drawing/2014/main" id="{BED798C7-5F43-471B-B5FC-1E36A47339A7}"/>
              </a:ext>
            </a:extLst>
          </p:cNvPr>
          <p:cNvGrpSpPr/>
          <p:nvPr/>
        </p:nvGrpSpPr>
        <p:grpSpPr>
          <a:xfrm>
            <a:off x="7231036" y="3294377"/>
            <a:ext cx="1737360" cy="1734143"/>
            <a:chOff x="6469556" y="2935093"/>
            <a:chExt cx="1737360" cy="1734143"/>
          </a:xfrm>
          <a:solidFill>
            <a:schemeClr val="accent6">
              <a:lumMod val="20000"/>
              <a:lumOff val="80000"/>
            </a:schemeClr>
          </a:solidFill>
          <a:effectLst>
            <a:outerShdw blurRad="317500" sx="102000" sy="102000" algn="ctr" rotWithShape="0">
              <a:schemeClr val="accent6">
                <a:alpha val="20000"/>
              </a:schemeClr>
            </a:outerShdw>
          </a:effectLst>
        </p:grpSpPr>
        <p:sp>
          <p:nvSpPr>
            <p:cNvPr id="51" name="Rounded Rectangle 5">
              <a:extLst>
                <a:ext uri="{FF2B5EF4-FFF2-40B4-BE49-F238E27FC236}">
                  <a16:creationId xmlns:a16="http://schemas.microsoft.com/office/drawing/2014/main" id="{DD77DEF4-73C2-4A7E-ABE7-1522B9FE4AED}"/>
                </a:ext>
              </a:extLst>
            </p:cNvPr>
            <p:cNvSpPr/>
            <p:nvPr/>
          </p:nvSpPr>
          <p:spPr bwMode="auto">
            <a:xfrm>
              <a:off x="6469556" y="2935093"/>
              <a:ext cx="1737360" cy="1734143"/>
            </a:xfrm>
            <a:prstGeom prst="rect">
              <a:avLst/>
            </a:prstGeom>
            <a:grp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548640"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Service</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code </a:t>
              </a:r>
            </a:p>
          </p:txBody>
        </p:sp>
        <p:pic>
          <p:nvPicPr>
            <p:cNvPr id="52" name="Graphic 51">
              <a:extLst>
                <a:ext uri="{FF2B5EF4-FFF2-40B4-BE49-F238E27FC236}">
                  <a16:creationId xmlns:a16="http://schemas.microsoft.com/office/drawing/2014/main" id="{B5C71794-E32E-4F90-80ED-1CE15FAA6D94}"/>
                </a:ext>
              </a:extLst>
            </p:cNvPr>
            <p:cNvPicPr>
              <a:picLocks noChangeAspect="1"/>
            </p:cNvPicPr>
            <p:nvPr/>
          </p:nvPicPr>
          <p:blipFill>
            <a:blip r:embed="rId2"/>
            <a:srcRect/>
            <a:stretch/>
          </p:blipFill>
          <p:spPr>
            <a:xfrm>
              <a:off x="7078652" y="3303432"/>
              <a:ext cx="519168" cy="310059"/>
            </a:xfrm>
            <a:prstGeom prst="rect">
              <a:avLst/>
            </a:prstGeom>
            <a:grpFill/>
          </p:spPr>
        </p:pic>
      </p:grpSp>
      <p:sp>
        <p:nvSpPr>
          <p:cNvPr id="55" name="Rounded Rectangle 5">
            <a:extLst>
              <a:ext uri="{FF2B5EF4-FFF2-40B4-BE49-F238E27FC236}">
                <a16:creationId xmlns:a16="http://schemas.microsoft.com/office/drawing/2014/main" id="{9A276B59-64FE-40FA-B6F2-328B6D6746D0}"/>
              </a:ext>
            </a:extLst>
          </p:cNvPr>
          <p:cNvSpPr/>
          <p:nvPr/>
        </p:nvSpPr>
        <p:spPr bwMode="auto">
          <a:xfrm>
            <a:off x="1834766" y="2931583"/>
            <a:ext cx="1737360" cy="1734143"/>
          </a:xfrm>
          <a:prstGeom prst="rect">
            <a:avLst/>
          </a:prstGeom>
          <a:solidFill>
            <a:schemeClr val="bg1"/>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548640"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Semibold"/>
              <a:ea typeface="+mn-ea"/>
              <a:cs typeface="+mn-cs"/>
            </a:endParaRPr>
          </a:p>
        </p:txBody>
      </p:sp>
      <p:pic>
        <p:nvPicPr>
          <p:cNvPr id="79" name="Graphic 78">
            <a:extLst>
              <a:ext uri="{FF2B5EF4-FFF2-40B4-BE49-F238E27FC236}">
                <a16:creationId xmlns:a16="http://schemas.microsoft.com/office/drawing/2014/main" id="{5E00094E-8B24-41A1-A727-A2B1D082AFF5}"/>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9333" t="18330" r="9333" b="18330"/>
          <a:stretch/>
        </p:blipFill>
        <p:spPr>
          <a:xfrm>
            <a:off x="4715098" y="3486646"/>
            <a:ext cx="880453" cy="685677"/>
          </a:xfrm>
          <a:prstGeom prst="rect">
            <a:avLst/>
          </a:prstGeom>
        </p:spPr>
      </p:pic>
      <p:pic>
        <p:nvPicPr>
          <p:cNvPr id="80" name="Graphic 79">
            <a:extLst>
              <a:ext uri="{FF2B5EF4-FFF2-40B4-BE49-F238E27FC236}">
                <a16:creationId xmlns:a16="http://schemas.microsoft.com/office/drawing/2014/main" id="{DA225AA3-F9EC-4E21-8DC3-2C4DF4259997}"/>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9333" t="18330" r="9333" b="18330"/>
          <a:stretch/>
        </p:blipFill>
        <p:spPr>
          <a:xfrm>
            <a:off x="10256032" y="3512894"/>
            <a:ext cx="880453" cy="685677"/>
          </a:xfrm>
          <a:prstGeom prst="rect">
            <a:avLst/>
          </a:prstGeom>
        </p:spPr>
      </p:pic>
      <p:sp>
        <p:nvSpPr>
          <p:cNvPr id="68" name="Freeform: Shape 67">
            <a:extLst>
              <a:ext uri="{FF2B5EF4-FFF2-40B4-BE49-F238E27FC236}">
                <a16:creationId xmlns:a16="http://schemas.microsoft.com/office/drawing/2014/main" id="{4C09C4DC-420F-4C4A-B97E-A177CC5F8D6E}"/>
              </a:ext>
            </a:extLst>
          </p:cNvPr>
          <p:cNvSpPr/>
          <p:nvPr/>
        </p:nvSpPr>
        <p:spPr>
          <a:xfrm>
            <a:off x="228009" y="525443"/>
            <a:ext cx="10146914" cy="1538883"/>
          </a:xfrm>
          <a:custGeom>
            <a:avLst/>
            <a:gdLst>
              <a:gd name="connsiteX0" fmla="*/ 0 w 4732020"/>
              <a:gd name="connsiteY0" fmla="*/ 0 h 1164569"/>
              <a:gd name="connsiteX1" fmla="*/ 4732020 w 4732020"/>
              <a:gd name="connsiteY1" fmla="*/ 0 h 1164569"/>
              <a:gd name="connsiteX2" fmla="*/ 4732020 w 4732020"/>
              <a:gd name="connsiteY2" fmla="*/ 1164569 h 1164569"/>
              <a:gd name="connsiteX3" fmla="*/ 0 w 4732020"/>
              <a:gd name="connsiteY3" fmla="*/ 1164569 h 1164569"/>
              <a:gd name="connsiteX4" fmla="*/ 0 w 4732020"/>
              <a:gd name="connsiteY4" fmla="*/ 0 h 1164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2020" h="1164569">
                <a:moveTo>
                  <a:pt x="0" y="0"/>
                </a:moveTo>
                <a:lnTo>
                  <a:pt x="4732020" y="0"/>
                </a:lnTo>
                <a:lnTo>
                  <a:pt x="4732020" y="1164569"/>
                </a:lnTo>
                <a:lnTo>
                  <a:pt x="0" y="116456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spAutoFit/>
          </a:bodyPr>
          <a:lstStyle/>
          <a:p>
            <a:pPr marL="0" marR="0" lvl="0" indent="0" algn="l" defTabSz="1422400" rtl="0" eaLnBrk="1" fontAlgn="auto" latinLnBrk="0" hangingPunct="1">
              <a:lnSpc>
                <a:spcPct val="90000"/>
              </a:lnSpc>
              <a:spcBef>
                <a:spcPct val="0"/>
              </a:spcBef>
              <a:spcAft>
                <a:spcPts val="600"/>
              </a:spcAft>
              <a:buClrTx/>
              <a:buSzTx/>
              <a:buFontTx/>
              <a:buNone/>
              <a:tabLst/>
              <a:defRPr/>
            </a:pPr>
            <a:r>
              <a:rPr kumimoji="0" lang="en-US" sz="3600" b="0" i="0" u="none" strike="noStrike" kern="1200" cap="none" spc="0" normalizeH="0" baseline="0" noProof="0">
                <a:ln>
                  <a:noFill/>
                </a:ln>
                <a:solidFill>
                  <a:srgbClr val="000000"/>
                </a:solidFill>
                <a:effectLst/>
                <a:uLnTx/>
                <a:uFillTx/>
                <a:latin typeface="Segoe UI Semibold"/>
                <a:ea typeface="+mn-ea"/>
                <a:cs typeface="+mn-cs"/>
              </a:rPr>
              <a:t>Secure ingress communication</a:t>
            </a:r>
          </a:p>
          <a:p>
            <a:pPr marL="0" marR="0" lvl="0" indent="0" algn="l" defTabSz="1422400" rtl="0" eaLnBrk="1" fontAlgn="auto" latinLnBrk="0" hangingPunct="1">
              <a:lnSpc>
                <a:spcPct val="90000"/>
              </a:lnSpc>
              <a:spcBef>
                <a:spcPct val="0"/>
              </a:spcBef>
              <a:spcAft>
                <a:spcPts val="600"/>
              </a:spcAft>
              <a:buClrTx/>
              <a:buSzTx/>
              <a:buFontTx/>
              <a:buNone/>
              <a:tabLst/>
              <a:defRPr/>
            </a:pPr>
            <a:r>
              <a:rPr kumimoji="0" lang="en-US" sz="2400" b="0" i="0" u="none" strike="noStrike" kern="1200" cap="none" spc="0" normalizeH="0" baseline="0" noProof="0" err="1">
                <a:ln>
                  <a:noFill/>
                </a:ln>
                <a:solidFill>
                  <a:srgbClr val="0078D4"/>
                </a:solidFill>
                <a:effectLst/>
                <a:uLnTx/>
                <a:uFillTx/>
                <a:latin typeface="Segoe UI Semibold"/>
                <a:ea typeface="+mn-ea"/>
                <a:cs typeface="+mn-cs"/>
              </a:rPr>
              <a:t>Daprize</a:t>
            </a:r>
            <a:r>
              <a:rPr kumimoji="0" lang="en-US" sz="2400" b="0" i="0" u="none" strike="noStrike" kern="1200" cap="none" spc="0" normalizeH="0" baseline="0" noProof="0">
                <a:ln>
                  <a:noFill/>
                </a:ln>
                <a:solidFill>
                  <a:srgbClr val="0078D4"/>
                </a:solidFill>
                <a:effectLst/>
                <a:uLnTx/>
                <a:uFillTx/>
                <a:latin typeface="Segoe UI Semibold"/>
                <a:ea typeface="+mn-ea"/>
                <a:cs typeface="+mn-cs"/>
              </a:rPr>
              <a:t> proxy servers</a:t>
            </a:r>
          </a:p>
          <a:p>
            <a:pPr marL="0" marR="0" lvl="0" indent="0" algn="l" defTabSz="1422400" rtl="0" eaLnBrk="1" fontAlgn="auto" latinLnBrk="0" hangingPunct="1">
              <a:lnSpc>
                <a:spcPct val="90000"/>
              </a:lnSpc>
              <a:spcBef>
                <a:spcPct val="0"/>
              </a:spcBef>
              <a:spcAft>
                <a:spcPts val="600"/>
              </a:spcAft>
              <a:buClrTx/>
              <a:buSzTx/>
              <a:buFontTx/>
              <a:buNone/>
              <a:tabLst/>
              <a:defRPr/>
            </a:pPr>
            <a:r>
              <a:rPr kumimoji="0" lang="en-US" sz="3600" b="0" i="0" u="none" strike="noStrike" kern="1200" cap="none" spc="0" normalizeH="0" baseline="0" noProof="0">
                <a:ln>
                  <a:noFill/>
                </a:ln>
                <a:solidFill>
                  <a:srgbClr val="000000"/>
                </a:solidFill>
                <a:effectLst/>
                <a:uLnTx/>
                <a:uFillTx/>
                <a:latin typeface="Segoe UI Semibold"/>
                <a:ea typeface="+mn-ea"/>
                <a:cs typeface="+mn-cs"/>
              </a:rPr>
              <a:t> </a:t>
            </a:r>
          </a:p>
        </p:txBody>
      </p:sp>
      <p:cxnSp>
        <p:nvCxnSpPr>
          <p:cNvPr id="67" name="Straight Arrow Connector 66">
            <a:extLst>
              <a:ext uri="{FF2B5EF4-FFF2-40B4-BE49-F238E27FC236}">
                <a16:creationId xmlns:a16="http://schemas.microsoft.com/office/drawing/2014/main" id="{C41A410F-72FD-4290-B8DE-636B31274D76}"/>
              </a:ext>
            </a:extLst>
          </p:cNvPr>
          <p:cNvCxnSpPr>
            <a:cxnSpLocks/>
            <a:stCxn id="47" idx="0"/>
          </p:cNvCxnSpPr>
          <p:nvPr/>
        </p:nvCxnSpPr>
        <p:spPr>
          <a:xfrm flipV="1">
            <a:off x="10668431" y="2370145"/>
            <a:ext cx="0" cy="612224"/>
          </a:xfrm>
          <a:prstGeom prst="straightConnector1">
            <a:avLst/>
          </a:prstGeom>
          <a:ln w="19050">
            <a:solidFill>
              <a:schemeClr val="accent1"/>
            </a:solidFill>
            <a:prstDash val="solid"/>
            <a:headEnd type="arrow"/>
            <a:tailEnd type="non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D8E576A5-3586-449E-8858-DBC0B1CB5DAD}"/>
              </a:ext>
            </a:extLst>
          </p:cNvPr>
          <p:cNvCxnSpPr>
            <a:cxnSpLocks/>
          </p:cNvCxnSpPr>
          <p:nvPr/>
        </p:nvCxnSpPr>
        <p:spPr>
          <a:xfrm flipV="1">
            <a:off x="5208129" y="2367163"/>
            <a:ext cx="5460302" cy="13856"/>
          </a:xfrm>
          <a:prstGeom prst="straightConnector1">
            <a:avLst/>
          </a:prstGeom>
          <a:ln w="19050">
            <a:solidFill>
              <a:schemeClr val="accent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D19F92F4-F3FE-433F-8C55-178C4B7D67ED}"/>
              </a:ext>
            </a:extLst>
          </p:cNvPr>
          <p:cNvCxnSpPr>
            <a:cxnSpLocks/>
          </p:cNvCxnSpPr>
          <p:nvPr/>
        </p:nvCxnSpPr>
        <p:spPr>
          <a:xfrm flipV="1">
            <a:off x="5208129" y="2381019"/>
            <a:ext cx="0" cy="612224"/>
          </a:xfrm>
          <a:prstGeom prst="straightConnector1">
            <a:avLst/>
          </a:prstGeom>
          <a:ln w="19050">
            <a:solidFill>
              <a:schemeClr val="accent1"/>
            </a:solidFill>
            <a:prstDash val="solid"/>
            <a:headEnd type="arrow"/>
            <a:tailEnd type="none"/>
          </a:ln>
        </p:spPr>
        <p:style>
          <a:lnRef idx="1">
            <a:schemeClr val="accent1"/>
          </a:lnRef>
          <a:fillRef idx="0">
            <a:schemeClr val="accent1"/>
          </a:fillRef>
          <a:effectRef idx="0">
            <a:schemeClr val="accent1"/>
          </a:effectRef>
          <a:fontRef idx="minor">
            <a:schemeClr val="tx1"/>
          </a:fontRef>
        </p:style>
      </p:cxnSp>
      <p:sp>
        <p:nvSpPr>
          <p:cNvPr id="88" name="Rectangle 87">
            <a:extLst>
              <a:ext uri="{FF2B5EF4-FFF2-40B4-BE49-F238E27FC236}">
                <a16:creationId xmlns:a16="http://schemas.microsoft.com/office/drawing/2014/main" id="{3524887B-3B85-40BA-BD54-756DE487477D}"/>
              </a:ext>
            </a:extLst>
          </p:cNvPr>
          <p:cNvSpPr/>
          <p:nvPr/>
        </p:nvSpPr>
        <p:spPr>
          <a:xfrm>
            <a:off x="5047541" y="2110145"/>
            <a:ext cx="2609367" cy="152349"/>
          </a:xfrm>
          <a:prstGeom prst="rect">
            <a:avLst/>
          </a:prstGeom>
          <a:noFill/>
        </p:spPr>
        <p:txBody>
          <a:bodyPr wrap="square" lIns="0" tIns="0" rIns="0" bIns="0">
            <a:spAutoFit/>
          </a:bodyPr>
          <a:lstStyle/>
          <a:p>
            <a:pPr marL="0" marR="0" lvl="0" indent="0" algn="r" defTabSz="914367"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78D4"/>
                </a:solidFill>
                <a:effectLst/>
                <a:uLnTx/>
                <a:uFillTx/>
                <a:latin typeface="Segoe UI"/>
                <a:ea typeface="+mn-ea"/>
                <a:cs typeface="Segoe UI" pitchFamily="34" charset="0"/>
              </a:rPr>
              <a:t>Secure communication with </a:t>
            </a:r>
            <a:r>
              <a:rPr kumimoji="0" lang="en-US" sz="1100" b="0" i="0" u="none" strike="noStrike" kern="1200" cap="none" spc="0" normalizeH="0" baseline="0" noProof="0" err="1">
                <a:ln>
                  <a:noFill/>
                </a:ln>
                <a:solidFill>
                  <a:srgbClr val="0078D4"/>
                </a:solidFill>
                <a:effectLst/>
                <a:uLnTx/>
                <a:uFillTx/>
                <a:latin typeface="Segoe UI"/>
                <a:ea typeface="+mn-ea"/>
                <a:cs typeface="Segoe UI" pitchFamily="34" charset="0"/>
              </a:rPr>
              <a:t>mTLS</a:t>
            </a:r>
            <a:endParaRPr kumimoji="0" lang="en-US" sz="1100" b="0" i="0" u="none" strike="noStrike" kern="1200" cap="none" spc="0" normalizeH="0" baseline="0" noProof="0">
              <a:ln>
                <a:noFill/>
              </a:ln>
              <a:solidFill>
                <a:srgbClr val="0078D4"/>
              </a:solidFill>
              <a:effectLst/>
              <a:uLnTx/>
              <a:uFillTx/>
              <a:latin typeface="Segoe UI"/>
              <a:ea typeface="+mn-ea"/>
              <a:cs typeface="Segoe UI" pitchFamily="34" charset="0"/>
            </a:endParaRPr>
          </a:p>
        </p:txBody>
      </p:sp>
      <p:pic>
        <p:nvPicPr>
          <p:cNvPr id="2050" name="Picture 2" descr="Image result for nginx logo">
            <a:extLst>
              <a:ext uri="{FF2B5EF4-FFF2-40B4-BE49-F238E27FC236}">
                <a16:creationId xmlns:a16="http://schemas.microsoft.com/office/drawing/2014/main" id="{A4531A85-2953-4D6E-AC10-B4235BF7A60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86036" y="3098179"/>
            <a:ext cx="940479" cy="201743"/>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mage result for Traefik">
            <a:extLst>
              <a:ext uri="{FF2B5EF4-FFF2-40B4-BE49-F238E27FC236}">
                <a16:creationId xmlns:a16="http://schemas.microsoft.com/office/drawing/2014/main" id="{DE69E5CA-D71F-437E-BC95-41241C17B23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19042" y="3453828"/>
            <a:ext cx="462649" cy="597301"/>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D6B194FD-1AD5-4663-A204-BAFD05628F88}"/>
              </a:ext>
            </a:extLst>
          </p:cNvPr>
          <p:cNvPicPr>
            <a:picLocks noChangeAspect="1"/>
          </p:cNvPicPr>
          <p:nvPr/>
        </p:nvPicPr>
        <p:blipFill>
          <a:blip r:embed="rId7"/>
          <a:stretch>
            <a:fillRect/>
          </a:stretch>
        </p:blipFill>
        <p:spPr>
          <a:xfrm>
            <a:off x="2001081" y="4163165"/>
            <a:ext cx="1323975" cy="390525"/>
          </a:xfrm>
          <a:prstGeom prst="rect">
            <a:avLst/>
          </a:prstGeom>
        </p:spPr>
      </p:pic>
      <p:sp>
        <p:nvSpPr>
          <p:cNvPr id="75" name="Rectangle 74">
            <a:extLst>
              <a:ext uri="{FF2B5EF4-FFF2-40B4-BE49-F238E27FC236}">
                <a16:creationId xmlns:a16="http://schemas.microsoft.com/office/drawing/2014/main" id="{6A0A9972-6F8C-4586-BEDB-0D4086AAF75E}"/>
              </a:ext>
            </a:extLst>
          </p:cNvPr>
          <p:cNvSpPr/>
          <p:nvPr/>
        </p:nvSpPr>
        <p:spPr>
          <a:xfrm>
            <a:off x="8897519" y="3313312"/>
            <a:ext cx="1043502" cy="584775"/>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Dapr</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API</a:t>
            </a:r>
          </a:p>
        </p:txBody>
      </p:sp>
      <p:cxnSp>
        <p:nvCxnSpPr>
          <p:cNvPr id="76" name="Straight Arrow Connector 75">
            <a:extLst>
              <a:ext uri="{FF2B5EF4-FFF2-40B4-BE49-F238E27FC236}">
                <a16:creationId xmlns:a16="http://schemas.microsoft.com/office/drawing/2014/main" id="{28CA6F2C-AAC6-4B7A-B4D0-85DA71450A30}"/>
              </a:ext>
            </a:extLst>
          </p:cNvPr>
          <p:cNvCxnSpPr>
            <a:cxnSpLocks/>
          </p:cNvCxnSpPr>
          <p:nvPr/>
        </p:nvCxnSpPr>
        <p:spPr>
          <a:xfrm>
            <a:off x="9116658" y="4001840"/>
            <a:ext cx="632483" cy="0"/>
          </a:xfrm>
          <a:prstGeom prst="straightConnector1">
            <a:avLst/>
          </a:prstGeom>
          <a:ln w="19050">
            <a:solidFill>
              <a:schemeClr val="accent6"/>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B5CD38B3-A9F5-4ABC-A05D-6C456FE6F86B}"/>
              </a:ext>
            </a:extLst>
          </p:cNvPr>
          <p:cNvCxnSpPr>
            <a:cxnSpLocks/>
          </p:cNvCxnSpPr>
          <p:nvPr/>
        </p:nvCxnSpPr>
        <p:spPr>
          <a:xfrm>
            <a:off x="-2419479" y="3548892"/>
            <a:ext cx="324887" cy="0"/>
          </a:xfrm>
          <a:prstGeom prst="straightConnector1">
            <a:avLst/>
          </a:prstGeom>
          <a:ln w="19050">
            <a:solidFill>
              <a:schemeClr val="accent6"/>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0B967246-E673-46FA-A17A-DFD707730576}"/>
              </a:ext>
            </a:extLst>
          </p:cNvPr>
          <p:cNvCxnSpPr>
            <a:cxnSpLocks/>
          </p:cNvCxnSpPr>
          <p:nvPr/>
        </p:nvCxnSpPr>
        <p:spPr>
          <a:xfrm>
            <a:off x="986118" y="3796385"/>
            <a:ext cx="824350" cy="11346"/>
          </a:xfrm>
          <a:prstGeom prst="straightConnector1">
            <a:avLst/>
          </a:prstGeom>
          <a:ln w="19050">
            <a:solidFill>
              <a:schemeClr val="accent6"/>
            </a:solidFill>
            <a:headEnd type="arrow"/>
            <a:tailEnd type="arrow"/>
          </a:ln>
        </p:spPr>
        <p:style>
          <a:lnRef idx="1">
            <a:schemeClr val="accent1"/>
          </a:lnRef>
          <a:fillRef idx="0">
            <a:schemeClr val="accent1"/>
          </a:fillRef>
          <a:effectRef idx="0">
            <a:schemeClr val="accent1"/>
          </a:effectRef>
          <a:fontRef idx="minor">
            <a:schemeClr val="tx1"/>
          </a:fontRef>
        </p:style>
      </p:cxnSp>
      <p:grpSp>
        <p:nvGrpSpPr>
          <p:cNvPr id="32" name="Group 31">
            <a:extLst>
              <a:ext uri="{FF2B5EF4-FFF2-40B4-BE49-F238E27FC236}">
                <a16:creationId xmlns:a16="http://schemas.microsoft.com/office/drawing/2014/main" id="{4C0BCF23-5292-43CF-84BF-C7C05BC98F05}"/>
              </a:ext>
            </a:extLst>
          </p:cNvPr>
          <p:cNvGrpSpPr/>
          <p:nvPr/>
        </p:nvGrpSpPr>
        <p:grpSpPr>
          <a:xfrm>
            <a:off x="7007759" y="3134769"/>
            <a:ext cx="1737360" cy="1734143"/>
            <a:chOff x="6469556" y="2935093"/>
            <a:chExt cx="1737360" cy="1734143"/>
          </a:xfrm>
          <a:solidFill>
            <a:schemeClr val="accent6">
              <a:lumMod val="20000"/>
              <a:lumOff val="80000"/>
            </a:schemeClr>
          </a:solidFill>
          <a:effectLst>
            <a:outerShdw blurRad="317500" sx="102000" sy="102000" algn="ctr" rotWithShape="0">
              <a:schemeClr val="accent6">
                <a:alpha val="20000"/>
              </a:schemeClr>
            </a:outerShdw>
          </a:effectLst>
        </p:grpSpPr>
        <p:sp>
          <p:nvSpPr>
            <p:cNvPr id="33" name="Rounded Rectangle 5">
              <a:extLst>
                <a:ext uri="{FF2B5EF4-FFF2-40B4-BE49-F238E27FC236}">
                  <a16:creationId xmlns:a16="http://schemas.microsoft.com/office/drawing/2014/main" id="{61627DE2-E8EC-4714-A46F-57A1B4E41E06}"/>
                </a:ext>
              </a:extLst>
            </p:cNvPr>
            <p:cNvSpPr/>
            <p:nvPr/>
          </p:nvSpPr>
          <p:spPr bwMode="auto">
            <a:xfrm>
              <a:off x="6469556" y="2935093"/>
              <a:ext cx="1737360" cy="1734143"/>
            </a:xfrm>
            <a:prstGeom prst="rect">
              <a:avLst/>
            </a:prstGeom>
            <a:grp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548640"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Service</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code </a:t>
              </a:r>
            </a:p>
          </p:txBody>
        </p:sp>
        <p:pic>
          <p:nvPicPr>
            <p:cNvPr id="34" name="Graphic 51">
              <a:extLst>
                <a:ext uri="{FF2B5EF4-FFF2-40B4-BE49-F238E27FC236}">
                  <a16:creationId xmlns:a16="http://schemas.microsoft.com/office/drawing/2014/main" id="{7FA4C098-4F5B-4192-A17C-9357A0B2F6A3}"/>
                </a:ext>
              </a:extLst>
            </p:cNvPr>
            <p:cNvPicPr>
              <a:picLocks noChangeAspect="1"/>
            </p:cNvPicPr>
            <p:nvPr/>
          </p:nvPicPr>
          <p:blipFill>
            <a:blip r:embed="rId2"/>
            <a:srcRect/>
            <a:stretch/>
          </p:blipFill>
          <p:spPr>
            <a:xfrm>
              <a:off x="7078652" y="3303432"/>
              <a:ext cx="519168" cy="310059"/>
            </a:xfrm>
            <a:prstGeom prst="rect">
              <a:avLst/>
            </a:prstGeom>
            <a:grpFill/>
          </p:spPr>
        </p:pic>
      </p:grpSp>
      <p:grpSp>
        <p:nvGrpSpPr>
          <p:cNvPr id="35" name="Group 34">
            <a:extLst>
              <a:ext uri="{FF2B5EF4-FFF2-40B4-BE49-F238E27FC236}">
                <a16:creationId xmlns:a16="http://schemas.microsoft.com/office/drawing/2014/main" id="{F5FD0640-DABF-47C9-AA9B-016078C9DA9A}"/>
              </a:ext>
            </a:extLst>
          </p:cNvPr>
          <p:cNvGrpSpPr/>
          <p:nvPr/>
        </p:nvGrpSpPr>
        <p:grpSpPr>
          <a:xfrm>
            <a:off x="6793477" y="2940659"/>
            <a:ext cx="1737360" cy="1734143"/>
            <a:chOff x="6469556" y="2935093"/>
            <a:chExt cx="1737360" cy="1734143"/>
          </a:xfrm>
          <a:solidFill>
            <a:schemeClr val="accent6">
              <a:lumMod val="20000"/>
              <a:lumOff val="80000"/>
            </a:schemeClr>
          </a:solidFill>
          <a:effectLst>
            <a:outerShdw blurRad="317500" sx="102000" sy="102000" algn="ctr" rotWithShape="0">
              <a:schemeClr val="accent6">
                <a:alpha val="20000"/>
              </a:schemeClr>
            </a:outerShdw>
          </a:effectLst>
        </p:grpSpPr>
        <p:sp>
          <p:nvSpPr>
            <p:cNvPr id="36" name="Rounded Rectangle 5">
              <a:extLst>
                <a:ext uri="{FF2B5EF4-FFF2-40B4-BE49-F238E27FC236}">
                  <a16:creationId xmlns:a16="http://schemas.microsoft.com/office/drawing/2014/main" id="{012E2D14-1413-40A6-9827-48CC70308B42}"/>
                </a:ext>
              </a:extLst>
            </p:cNvPr>
            <p:cNvSpPr/>
            <p:nvPr/>
          </p:nvSpPr>
          <p:spPr bwMode="auto">
            <a:xfrm>
              <a:off x="6469556" y="2935093"/>
              <a:ext cx="1737360" cy="1734143"/>
            </a:xfrm>
            <a:prstGeom prst="rect">
              <a:avLst/>
            </a:prstGeom>
            <a:grp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548640"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Service</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code </a:t>
              </a:r>
            </a:p>
          </p:txBody>
        </p:sp>
        <p:pic>
          <p:nvPicPr>
            <p:cNvPr id="37" name="Graphic 51">
              <a:extLst>
                <a:ext uri="{FF2B5EF4-FFF2-40B4-BE49-F238E27FC236}">
                  <a16:creationId xmlns:a16="http://schemas.microsoft.com/office/drawing/2014/main" id="{0D0E336D-AEC0-4437-B85C-464905828B4B}"/>
                </a:ext>
              </a:extLst>
            </p:cNvPr>
            <p:cNvPicPr>
              <a:picLocks noChangeAspect="1"/>
            </p:cNvPicPr>
            <p:nvPr/>
          </p:nvPicPr>
          <p:blipFill>
            <a:blip r:embed="rId2"/>
            <a:srcRect/>
            <a:stretch/>
          </p:blipFill>
          <p:spPr>
            <a:xfrm>
              <a:off x="7078652" y="3303432"/>
              <a:ext cx="519168" cy="310059"/>
            </a:xfrm>
            <a:prstGeom prst="rect">
              <a:avLst/>
            </a:prstGeom>
            <a:grpFill/>
          </p:spPr>
        </p:pic>
      </p:grpSp>
      <p:pic>
        <p:nvPicPr>
          <p:cNvPr id="7" name="Picture 6">
            <a:extLst>
              <a:ext uri="{FF2B5EF4-FFF2-40B4-BE49-F238E27FC236}">
                <a16:creationId xmlns:a16="http://schemas.microsoft.com/office/drawing/2014/main" id="{5C81D077-48FA-4735-83DF-AC6ED7AB7178}"/>
              </a:ext>
            </a:extLst>
          </p:cNvPr>
          <p:cNvPicPr>
            <a:picLocks noChangeAspect="1"/>
          </p:cNvPicPr>
          <p:nvPr/>
        </p:nvPicPr>
        <p:blipFill>
          <a:blip r:embed="rId8"/>
          <a:stretch>
            <a:fillRect/>
          </a:stretch>
        </p:blipFill>
        <p:spPr>
          <a:xfrm>
            <a:off x="115426" y="3401097"/>
            <a:ext cx="828675" cy="790575"/>
          </a:xfrm>
          <a:prstGeom prst="rect">
            <a:avLst/>
          </a:prstGeom>
        </p:spPr>
      </p:pic>
      <p:sp>
        <p:nvSpPr>
          <p:cNvPr id="45" name="Rectangle 44">
            <a:extLst>
              <a:ext uri="{FF2B5EF4-FFF2-40B4-BE49-F238E27FC236}">
                <a16:creationId xmlns:a16="http://schemas.microsoft.com/office/drawing/2014/main" id="{49679444-06F4-449A-8BBE-2E3AEED12CA2}"/>
              </a:ext>
            </a:extLst>
          </p:cNvPr>
          <p:cNvSpPr/>
          <p:nvPr/>
        </p:nvSpPr>
        <p:spPr>
          <a:xfrm>
            <a:off x="10876148" y="1893042"/>
            <a:ext cx="609462" cy="363946"/>
          </a:xfrm>
          <a:prstGeom prst="rect">
            <a:avLst/>
          </a:prstGeom>
        </p:spPr>
        <p:txBody>
          <a:bodyPr wrap="none">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765" b="0" i="0" u="none" strike="noStrike" kern="1200" cap="none" spc="0" normalizeH="0" baseline="0" noProof="0">
                <a:ln>
                  <a:noFill/>
                </a:ln>
                <a:solidFill>
                  <a:srgbClr val="000000"/>
                </a:solidFill>
                <a:effectLst/>
                <a:uLnTx/>
                <a:uFillTx/>
                <a:latin typeface="Segoe UI Semibold"/>
                <a:ea typeface="+mn-ea"/>
                <a:cs typeface="Segoe UI" pitchFamily="34" charset="0"/>
              </a:rPr>
              <a:t>App</a:t>
            </a:r>
          </a:p>
        </p:txBody>
      </p:sp>
      <p:sp>
        <p:nvSpPr>
          <p:cNvPr id="46" name="Rectangle 45">
            <a:extLst>
              <a:ext uri="{FF2B5EF4-FFF2-40B4-BE49-F238E27FC236}">
                <a16:creationId xmlns:a16="http://schemas.microsoft.com/office/drawing/2014/main" id="{52E87717-D348-4B07-9A6C-11C789C58139}"/>
              </a:ext>
            </a:extLst>
          </p:cNvPr>
          <p:cNvSpPr/>
          <p:nvPr/>
        </p:nvSpPr>
        <p:spPr>
          <a:xfrm>
            <a:off x="1728410" y="1982865"/>
            <a:ext cx="915252" cy="363946"/>
          </a:xfrm>
          <a:prstGeom prst="rect">
            <a:avLst/>
          </a:prstGeom>
        </p:spPr>
        <p:txBody>
          <a:bodyPr wrap="none">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765" b="0" i="0" u="none" strike="noStrike" kern="1200" cap="none" spc="0" normalizeH="0" baseline="0" noProof="0">
                <a:ln>
                  <a:noFill/>
                </a:ln>
                <a:solidFill>
                  <a:srgbClr val="000000"/>
                </a:solidFill>
                <a:effectLst/>
                <a:uLnTx/>
                <a:uFillTx/>
                <a:latin typeface="Segoe UI Semibold"/>
                <a:ea typeface="+mn-ea"/>
                <a:cs typeface="Segoe UI" pitchFamily="34" charset="0"/>
              </a:rPr>
              <a:t>Ingress</a:t>
            </a:r>
          </a:p>
        </p:txBody>
      </p:sp>
    </p:spTree>
    <p:extLst>
      <p:ext uri="{BB962C8B-B14F-4D97-AF65-F5344CB8AC3E}">
        <p14:creationId xmlns:p14="http://schemas.microsoft.com/office/powerpoint/2010/main" val="39116904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5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05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8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7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7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74"/>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88"/>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8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0"/>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1"/>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32"/>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35"/>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43"/>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45"/>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10" grpId="0" animBg="1"/>
      <p:bldP spid="31" grpId="0" animBg="1"/>
      <p:bldP spid="30" grpId="0" animBg="1"/>
      <p:bldP spid="13" grpId="0"/>
      <p:bldP spid="44" grpId="0" animBg="1"/>
      <p:bldP spid="47" grpId="0" animBg="1"/>
      <p:bldP spid="55" grpId="0" animBg="1"/>
      <p:bldP spid="88" grpId="0"/>
      <p:bldP spid="75" grpId="0"/>
      <p:bldP spid="45" grpId="0"/>
      <p:bldP spid="4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FD32926-41B8-4B79-A0BC-570A8ECE8305}"/>
              </a:ext>
            </a:extLst>
          </p:cNvPr>
          <p:cNvSpPr>
            <a:spLocks noGrp="1"/>
          </p:cNvSpPr>
          <p:nvPr>
            <p:ph type="title"/>
          </p:nvPr>
        </p:nvSpPr>
        <p:spPr>
          <a:xfrm>
            <a:off x="2829058" y="1054100"/>
            <a:ext cx="6814671" cy="1661993"/>
          </a:xfrm>
        </p:spPr>
        <p:txBody>
          <a:bodyPr/>
          <a:lstStyle/>
          <a:p>
            <a:pPr algn="ctr"/>
            <a:r>
              <a:rPr lang="en-US"/>
              <a:t>What is holding</a:t>
            </a:r>
            <a:br>
              <a:rPr lang="en-US"/>
            </a:br>
            <a:r>
              <a:rPr lang="en-US"/>
              <a:t>microservice development back?</a:t>
            </a:r>
          </a:p>
        </p:txBody>
      </p:sp>
      <p:sp>
        <p:nvSpPr>
          <p:cNvPr id="8" name="Freeform: Shape 7">
            <a:extLst>
              <a:ext uri="{FF2B5EF4-FFF2-40B4-BE49-F238E27FC236}">
                <a16:creationId xmlns:a16="http://schemas.microsoft.com/office/drawing/2014/main" id="{CC216957-51CE-45AF-825D-E0FC3E989381}"/>
              </a:ext>
            </a:extLst>
          </p:cNvPr>
          <p:cNvSpPr/>
          <p:nvPr/>
        </p:nvSpPr>
        <p:spPr>
          <a:xfrm>
            <a:off x="1039094" y="4024096"/>
            <a:ext cx="3108960" cy="830997"/>
          </a:xfrm>
          <a:custGeom>
            <a:avLst/>
            <a:gdLst>
              <a:gd name="connsiteX0" fmla="*/ 0 w 2942995"/>
              <a:gd name="connsiteY0" fmla="*/ 0 h 1331069"/>
              <a:gd name="connsiteX1" fmla="*/ 2942995 w 2942995"/>
              <a:gd name="connsiteY1" fmla="*/ 0 h 1331069"/>
              <a:gd name="connsiteX2" fmla="*/ 2942995 w 2942995"/>
              <a:gd name="connsiteY2" fmla="*/ 1331069 h 1331069"/>
              <a:gd name="connsiteX3" fmla="*/ 0 w 2942995"/>
              <a:gd name="connsiteY3" fmla="*/ 1331069 h 1331069"/>
              <a:gd name="connsiteX4" fmla="*/ 0 w 2942995"/>
              <a:gd name="connsiteY4" fmla="*/ 0 h 1331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2995" h="1331069">
                <a:moveTo>
                  <a:pt x="0" y="0"/>
                </a:moveTo>
                <a:lnTo>
                  <a:pt x="2942995" y="0"/>
                </a:lnTo>
                <a:lnTo>
                  <a:pt x="2942995" y="1331069"/>
                </a:lnTo>
                <a:lnTo>
                  <a:pt x="0" y="1331069"/>
                </a:lnTo>
                <a:lnTo>
                  <a:pt x="0" y="0"/>
                </a:lnTo>
                <a:close/>
              </a:path>
            </a:pathLst>
          </a:cu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t" anchorCtr="0">
            <a:spAutoFit/>
          </a:bodyPr>
          <a:lstStyle/>
          <a:p>
            <a:pPr marL="0" marR="0" lvl="0" indent="0" algn="ctr" defTabSz="844550" rtl="0" eaLnBrk="1" fontAlgn="auto" latinLnBrk="0" hangingPunct="1">
              <a:lnSpc>
                <a:spcPct val="100000"/>
              </a:lnSpc>
              <a:spcBef>
                <a:spcPct val="0"/>
              </a:spcBef>
              <a:spcAft>
                <a:spcPct val="3500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Segoe UI"/>
              </a:rPr>
              <a:t>Hard to incrementally migrate from existing code to a microservices architecture</a:t>
            </a:r>
          </a:p>
        </p:txBody>
      </p:sp>
      <p:grpSp>
        <p:nvGrpSpPr>
          <p:cNvPr id="4" name="Group 3">
            <a:extLst>
              <a:ext uri="{FF2B5EF4-FFF2-40B4-BE49-F238E27FC236}">
                <a16:creationId xmlns:a16="http://schemas.microsoft.com/office/drawing/2014/main" id="{D60671C4-A7F4-43A0-BF9B-FF04077DF11A}"/>
              </a:ext>
            </a:extLst>
          </p:cNvPr>
          <p:cNvGrpSpPr/>
          <p:nvPr/>
        </p:nvGrpSpPr>
        <p:grpSpPr>
          <a:xfrm>
            <a:off x="2007861" y="2588017"/>
            <a:ext cx="1171426" cy="1171426"/>
            <a:chOff x="2007861" y="2464192"/>
            <a:chExt cx="1171426" cy="1171426"/>
          </a:xfrm>
        </p:grpSpPr>
        <p:sp>
          <p:nvSpPr>
            <p:cNvPr id="32" name="Oval 31">
              <a:extLst>
                <a:ext uri="{FF2B5EF4-FFF2-40B4-BE49-F238E27FC236}">
                  <a16:creationId xmlns:a16="http://schemas.microsoft.com/office/drawing/2014/main" id="{3A600E3B-90BF-4CDA-B1D7-2D53583A723C}"/>
                </a:ext>
              </a:extLst>
            </p:cNvPr>
            <p:cNvSpPr/>
            <p:nvPr/>
          </p:nvSpPr>
          <p:spPr bwMode="auto">
            <a:xfrm>
              <a:off x="2007861" y="2464192"/>
              <a:ext cx="1171426" cy="1171426"/>
            </a:xfrm>
            <a:prstGeom prst="ellipse">
              <a:avLst/>
            </a:prstGeom>
            <a:solidFill>
              <a:srgbClr val="FFFFFF"/>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9" name="Picture 8">
              <a:extLst>
                <a:ext uri="{FF2B5EF4-FFF2-40B4-BE49-F238E27FC236}">
                  <a16:creationId xmlns:a16="http://schemas.microsoft.com/office/drawing/2014/main" id="{6589FD4C-BB71-443C-8FFE-AB319BA147CC}"/>
                </a:ext>
              </a:extLst>
            </p:cNvPr>
            <p:cNvPicPr>
              <a:picLocks noChangeAspect="1"/>
            </p:cNvPicPr>
            <p:nvPr/>
          </p:nvPicPr>
          <p:blipFill>
            <a:blip r:embed="rId2"/>
            <a:stretch>
              <a:fillRect/>
            </a:stretch>
          </p:blipFill>
          <p:spPr>
            <a:xfrm>
              <a:off x="2253621" y="2709952"/>
              <a:ext cx="679906" cy="679906"/>
            </a:xfrm>
            <a:prstGeom prst="rect">
              <a:avLst/>
            </a:prstGeom>
          </p:spPr>
        </p:pic>
      </p:grpSp>
      <p:sp>
        <p:nvSpPr>
          <p:cNvPr id="11" name="Freeform: Shape 10">
            <a:extLst>
              <a:ext uri="{FF2B5EF4-FFF2-40B4-BE49-F238E27FC236}">
                <a16:creationId xmlns:a16="http://schemas.microsoft.com/office/drawing/2014/main" id="{587306C1-6AAD-4C44-85C2-F5063B8D277E}"/>
              </a:ext>
            </a:extLst>
          </p:cNvPr>
          <p:cNvSpPr/>
          <p:nvPr/>
        </p:nvSpPr>
        <p:spPr>
          <a:xfrm>
            <a:off x="4541520" y="4024096"/>
            <a:ext cx="3108960" cy="1107996"/>
          </a:xfrm>
          <a:custGeom>
            <a:avLst/>
            <a:gdLst>
              <a:gd name="connsiteX0" fmla="*/ 0 w 2942995"/>
              <a:gd name="connsiteY0" fmla="*/ 0 h 1331069"/>
              <a:gd name="connsiteX1" fmla="*/ 2942995 w 2942995"/>
              <a:gd name="connsiteY1" fmla="*/ 0 h 1331069"/>
              <a:gd name="connsiteX2" fmla="*/ 2942995 w 2942995"/>
              <a:gd name="connsiteY2" fmla="*/ 1331069 h 1331069"/>
              <a:gd name="connsiteX3" fmla="*/ 0 w 2942995"/>
              <a:gd name="connsiteY3" fmla="*/ 1331069 h 1331069"/>
              <a:gd name="connsiteX4" fmla="*/ 0 w 2942995"/>
              <a:gd name="connsiteY4" fmla="*/ 0 h 1331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2995" h="1331069">
                <a:moveTo>
                  <a:pt x="0" y="0"/>
                </a:moveTo>
                <a:lnTo>
                  <a:pt x="2942995" y="0"/>
                </a:lnTo>
                <a:lnTo>
                  <a:pt x="2942995" y="1331069"/>
                </a:lnTo>
                <a:lnTo>
                  <a:pt x="0" y="1331069"/>
                </a:lnTo>
                <a:lnTo>
                  <a:pt x="0" y="0"/>
                </a:lnTo>
                <a:close/>
              </a:path>
            </a:pathLst>
          </a:cu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t" anchorCtr="0">
            <a:spAutoFit/>
          </a:bodyPr>
          <a:lstStyle/>
          <a:p>
            <a:pPr marL="0" marR="0" lvl="0" indent="0" algn="ctr" defTabSz="844550" rtl="0" eaLnBrk="1" fontAlgn="auto" latinLnBrk="0" hangingPunct="1">
              <a:lnSpc>
                <a:spcPct val="100000"/>
              </a:lnSpc>
              <a:spcBef>
                <a:spcPct val="0"/>
              </a:spcBef>
              <a:spcAft>
                <a:spcPct val="3500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Calibri" panose="020F0502020204030204" pitchFamily="34" charset="0"/>
              </a:rPr>
              <a:t>Programming model runtimes have narrow language</a:t>
            </a:r>
            <a:br>
              <a:rPr kumimoji="0" lang="en-US" sz="1800" b="0" i="0" u="none" strike="noStrike" kern="1200" cap="none" spc="0" normalizeH="0" baseline="0" noProof="0">
                <a:ln>
                  <a:noFill/>
                </a:ln>
                <a:solidFill>
                  <a:srgbClr val="000000"/>
                </a:solidFill>
                <a:effectLst/>
                <a:uLnTx/>
                <a:uFillTx/>
                <a:latin typeface="Segoe UI"/>
                <a:ea typeface="+mn-ea"/>
                <a:cs typeface="Calibri" panose="020F0502020204030204" pitchFamily="34" charset="0"/>
              </a:rPr>
            </a:br>
            <a:r>
              <a:rPr kumimoji="0" lang="en-US" sz="1800" b="0" i="0" u="none" strike="noStrike" kern="1200" cap="none" spc="0" normalizeH="0" baseline="0" noProof="0">
                <a:ln>
                  <a:noFill/>
                </a:ln>
                <a:solidFill>
                  <a:srgbClr val="000000"/>
                </a:solidFill>
                <a:effectLst/>
                <a:uLnTx/>
                <a:uFillTx/>
                <a:latin typeface="Segoe UI"/>
                <a:ea typeface="+mn-ea"/>
                <a:cs typeface="Calibri" panose="020F0502020204030204" pitchFamily="34" charset="0"/>
              </a:rPr>
              <a:t>support and tightly controlled feature sets</a:t>
            </a:r>
          </a:p>
        </p:txBody>
      </p:sp>
      <p:grpSp>
        <p:nvGrpSpPr>
          <p:cNvPr id="43" name="Group 42">
            <a:extLst>
              <a:ext uri="{FF2B5EF4-FFF2-40B4-BE49-F238E27FC236}">
                <a16:creationId xmlns:a16="http://schemas.microsoft.com/office/drawing/2014/main" id="{2616D6B8-E91C-4A5E-B5A5-910E8789B137}"/>
              </a:ext>
            </a:extLst>
          </p:cNvPr>
          <p:cNvGrpSpPr/>
          <p:nvPr/>
        </p:nvGrpSpPr>
        <p:grpSpPr>
          <a:xfrm>
            <a:off x="5510287" y="2588017"/>
            <a:ext cx="1171426" cy="1171426"/>
            <a:chOff x="5510287" y="2464192"/>
            <a:chExt cx="1171426" cy="1171426"/>
          </a:xfrm>
        </p:grpSpPr>
        <p:sp>
          <p:nvSpPr>
            <p:cNvPr id="38" name="Oval 37">
              <a:extLst>
                <a:ext uri="{FF2B5EF4-FFF2-40B4-BE49-F238E27FC236}">
                  <a16:creationId xmlns:a16="http://schemas.microsoft.com/office/drawing/2014/main" id="{E872C34F-FE7B-4271-A5E8-192456764203}"/>
                </a:ext>
              </a:extLst>
            </p:cNvPr>
            <p:cNvSpPr/>
            <p:nvPr/>
          </p:nvSpPr>
          <p:spPr bwMode="auto">
            <a:xfrm>
              <a:off x="5510287" y="2464192"/>
              <a:ext cx="1171426" cy="1171426"/>
            </a:xfrm>
            <a:prstGeom prst="ellipse">
              <a:avLst/>
            </a:prstGeom>
            <a:solidFill>
              <a:srgbClr val="FFFFFF"/>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12" name="Picture 11">
              <a:extLst>
                <a:ext uri="{FF2B5EF4-FFF2-40B4-BE49-F238E27FC236}">
                  <a16:creationId xmlns:a16="http://schemas.microsoft.com/office/drawing/2014/main" id="{17A5AC1E-5661-404C-8B39-E770F6BF43EC}"/>
                </a:ext>
              </a:extLst>
            </p:cNvPr>
            <p:cNvPicPr>
              <a:picLocks noChangeAspect="1"/>
            </p:cNvPicPr>
            <p:nvPr/>
          </p:nvPicPr>
          <p:blipFill>
            <a:blip r:embed="rId3"/>
            <a:stretch>
              <a:fillRect/>
            </a:stretch>
          </p:blipFill>
          <p:spPr>
            <a:xfrm>
              <a:off x="5722052" y="2675957"/>
              <a:ext cx="747897" cy="747897"/>
            </a:xfrm>
            <a:prstGeom prst="rect">
              <a:avLst/>
            </a:prstGeom>
          </p:spPr>
        </p:pic>
      </p:grpSp>
      <p:sp>
        <p:nvSpPr>
          <p:cNvPr id="14" name="Freeform: Shape 13">
            <a:extLst>
              <a:ext uri="{FF2B5EF4-FFF2-40B4-BE49-F238E27FC236}">
                <a16:creationId xmlns:a16="http://schemas.microsoft.com/office/drawing/2014/main" id="{C2197AD5-C76E-49D2-8D3E-21B61B318004}"/>
              </a:ext>
            </a:extLst>
          </p:cNvPr>
          <p:cNvSpPr/>
          <p:nvPr/>
        </p:nvSpPr>
        <p:spPr>
          <a:xfrm>
            <a:off x="7803636" y="4024096"/>
            <a:ext cx="3589581" cy="1107996"/>
          </a:xfrm>
          <a:custGeom>
            <a:avLst/>
            <a:gdLst>
              <a:gd name="connsiteX0" fmla="*/ 0 w 2942995"/>
              <a:gd name="connsiteY0" fmla="*/ 0 h 1331069"/>
              <a:gd name="connsiteX1" fmla="*/ 2942995 w 2942995"/>
              <a:gd name="connsiteY1" fmla="*/ 0 h 1331069"/>
              <a:gd name="connsiteX2" fmla="*/ 2942995 w 2942995"/>
              <a:gd name="connsiteY2" fmla="*/ 1331069 h 1331069"/>
              <a:gd name="connsiteX3" fmla="*/ 0 w 2942995"/>
              <a:gd name="connsiteY3" fmla="*/ 1331069 h 1331069"/>
              <a:gd name="connsiteX4" fmla="*/ 0 w 2942995"/>
              <a:gd name="connsiteY4" fmla="*/ 0 h 1331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2995" h="1331069">
                <a:moveTo>
                  <a:pt x="0" y="0"/>
                </a:moveTo>
                <a:lnTo>
                  <a:pt x="2942995" y="0"/>
                </a:lnTo>
                <a:lnTo>
                  <a:pt x="2942995" y="1331069"/>
                </a:lnTo>
                <a:lnTo>
                  <a:pt x="0" y="1331069"/>
                </a:lnTo>
                <a:lnTo>
                  <a:pt x="0" y="0"/>
                </a:lnTo>
                <a:close/>
              </a:path>
            </a:pathLst>
          </a:cu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t" anchorCtr="0">
            <a:spAutoFit/>
          </a:bodyPr>
          <a:lstStyle/>
          <a:p>
            <a:pPr marL="0" marR="0" lvl="0" indent="0" algn="ctr" defTabSz="844550" rtl="0" eaLnBrk="1" fontAlgn="auto" latinLnBrk="0" hangingPunct="1">
              <a:lnSpc>
                <a:spcPct val="100000"/>
              </a:lnSpc>
              <a:spcBef>
                <a:spcPct val="0"/>
              </a:spcBef>
              <a:spcAft>
                <a:spcPct val="3500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Calibri" panose="020F0502020204030204" pitchFamily="34" charset="0"/>
              </a:rPr>
              <a:t>Runtimes only target specific infrastructure platforms with limited code portability across clouds and edge</a:t>
            </a:r>
          </a:p>
        </p:txBody>
      </p:sp>
      <p:grpSp>
        <p:nvGrpSpPr>
          <p:cNvPr id="44" name="Group 43">
            <a:extLst>
              <a:ext uri="{FF2B5EF4-FFF2-40B4-BE49-F238E27FC236}">
                <a16:creationId xmlns:a16="http://schemas.microsoft.com/office/drawing/2014/main" id="{FE590670-4323-4315-BE1E-6817EEB2A6E7}"/>
              </a:ext>
            </a:extLst>
          </p:cNvPr>
          <p:cNvGrpSpPr/>
          <p:nvPr/>
        </p:nvGrpSpPr>
        <p:grpSpPr>
          <a:xfrm>
            <a:off x="9012714" y="2588017"/>
            <a:ext cx="1171426" cy="1171426"/>
            <a:chOff x="9012714" y="2464192"/>
            <a:chExt cx="1171426" cy="1171426"/>
          </a:xfrm>
        </p:grpSpPr>
        <p:sp>
          <p:nvSpPr>
            <p:cNvPr id="41" name="Oval 40">
              <a:extLst>
                <a:ext uri="{FF2B5EF4-FFF2-40B4-BE49-F238E27FC236}">
                  <a16:creationId xmlns:a16="http://schemas.microsoft.com/office/drawing/2014/main" id="{CD52CE97-0D4B-4C59-AD5E-4FF50F56693B}"/>
                </a:ext>
              </a:extLst>
            </p:cNvPr>
            <p:cNvSpPr/>
            <p:nvPr/>
          </p:nvSpPr>
          <p:spPr bwMode="auto">
            <a:xfrm>
              <a:off x="9012714" y="2464192"/>
              <a:ext cx="1171426" cy="1171426"/>
            </a:xfrm>
            <a:prstGeom prst="ellipse">
              <a:avLst/>
            </a:prstGeom>
            <a:solidFill>
              <a:srgbClr val="FFFFFF"/>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15" name="Picture 14">
              <a:extLst>
                <a:ext uri="{FF2B5EF4-FFF2-40B4-BE49-F238E27FC236}">
                  <a16:creationId xmlns:a16="http://schemas.microsoft.com/office/drawing/2014/main" id="{93FE468D-5BD3-45FF-9351-F3B814CB871A}"/>
                </a:ext>
              </a:extLst>
            </p:cNvPr>
            <p:cNvPicPr>
              <a:picLocks noChangeAspect="1"/>
            </p:cNvPicPr>
            <p:nvPr/>
          </p:nvPicPr>
          <p:blipFill>
            <a:blip r:embed="rId4"/>
            <a:stretch>
              <a:fillRect/>
            </a:stretch>
          </p:blipFill>
          <p:spPr>
            <a:xfrm>
              <a:off x="9411762" y="2675957"/>
              <a:ext cx="373330" cy="747897"/>
            </a:xfrm>
            <a:prstGeom prst="rect">
              <a:avLst/>
            </a:prstGeom>
          </p:spPr>
        </p:pic>
      </p:grpSp>
    </p:spTree>
    <p:extLst>
      <p:ext uri="{BB962C8B-B14F-4D97-AF65-F5344CB8AC3E}">
        <p14:creationId xmlns:p14="http://schemas.microsoft.com/office/powerpoint/2010/main" val="2611695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100000" fill="hold" grpId="1" nodeType="withEffect">
                                  <p:stCondLst>
                                    <p:cond delay="0"/>
                                  </p:stCondLst>
                                  <p:childTnLst>
                                    <p:animMotion origin="layout" path="M -2.70833E-6 2.59259E-6 L -2.70833E-6 0.03773 " pathEditMode="relative" rAng="0" ptsTypes="AA">
                                      <p:cBhvr>
                                        <p:cTn id="9" dur="750" spd="-100000" fill="hold"/>
                                        <p:tgtEl>
                                          <p:spTgt spid="5"/>
                                        </p:tgtEl>
                                        <p:attrNameLst>
                                          <p:attrName>ppt_x</p:attrName>
                                          <p:attrName>ppt_y</p:attrName>
                                        </p:attrNameLst>
                                      </p:cBhvr>
                                      <p:rCtr x="0" y="1875"/>
                                    </p:animMotion>
                                  </p:childTnLst>
                                </p:cTn>
                              </p:par>
                              <p:par>
                                <p:cTn id="10" presetID="1" presetClass="entr" presetSubtype="0" fill="hold" nodeType="withEffect">
                                  <p:stCondLst>
                                    <p:cond delay="0"/>
                                  </p:stCondLst>
                                  <p:childTnLst>
                                    <p:set>
                                      <p:cBhvr>
                                        <p:cTn id="11" dur="1" fill="hold">
                                          <p:stCondLst>
                                            <p:cond delay="749"/>
                                          </p:stCondLst>
                                        </p:cTn>
                                        <p:tgtEl>
                                          <p:spTgt spid="4"/>
                                        </p:tgtEl>
                                        <p:attrNameLst>
                                          <p:attrName>style.visibility</p:attrName>
                                        </p:attrNameLst>
                                      </p:cBhvr>
                                      <p:to>
                                        <p:strVal val="visible"/>
                                      </p:to>
                                    </p:set>
                                  </p:childTnLst>
                                </p:cTn>
                              </p:par>
                              <p:par>
                                <p:cTn id="12" presetID="6" presetClass="emph" presetSubtype="0" accel="100000" autoRev="1" fill="hold" nodeType="withEffect">
                                  <p:stCondLst>
                                    <p:cond delay="0"/>
                                  </p:stCondLst>
                                  <p:childTnLst>
                                    <p:animScale>
                                      <p:cBhvr>
                                        <p:cTn id="13" dur="750" fill="hold"/>
                                        <p:tgtEl>
                                          <p:spTgt spid="4"/>
                                        </p:tgtEl>
                                      </p:cBhvr>
                                      <p:by x="0" y="0"/>
                                    </p:animScale>
                                  </p:childTnLst>
                                </p:cTn>
                              </p:par>
                              <p:par>
                                <p:cTn id="14" presetID="1" presetClass="entr" presetSubtype="0" fill="hold" nodeType="withEffect">
                                  <p:stCondLst>
                                    <p:cond delay="100"/>
                                  </p:stCondLst>
                                  <p:childTnLst>
                                    <p:set>
                                      <p:cBhvr>
                                        <p:cTn id="15" dur="1" fill="hold">
                                          <p:stCondLst>
                                            <p:cond delay="749"/>
                                          </p:stCondLst>
                                        </p:cTn>
                                        <p:tgtEl>
                                          <p:spTgt spid="43"/>
                                        </p:tgtEl>
                                        <p:attrNameLst>
                                          <p:attrName>style.visibility</p:attrName>
                                        </p:attrNameLst>
                                      </p:cBhvr>
                                      <p:to>
                                        <p:strVal val="visible"/>
                                      </p:to>
                                    </p:set>
                                  </p:childTnLst>
                                </p:cTn>
                              </p:par>
                              <p:par>
                                <p:cTn id="16" presetID="6" presetClass="emph" presetSubtype="0" accel="100000" autoRev="1" fill="hold" nodeType="withEffect">
                                  <p:stCondLst>
                                    <p:cond delay="100"/>
                                  </p:stCondLst>
                                  <p:childTnLst>
                                    <p:animScale>
                                      <p:cBhvr>
                                        <p:cTn id="17" dur="750" fill="hold"/>
                                        <p:tgtEl>
                                          <p:spTgt spid="43"/>
                                        </p:tgtEl>
                                      </p:cBhvr>
                                      <p:by x="0" y="0"/>
                                    </p:animScale>
                                  </p:childTnLst>
                                </p:cTn>
                              </p:par>
                              <p:par>
                                <p:cTn id="18" presetID="1" presetClass="entr" presetSubtype="0" fill="hold" nodeType="withEffect">
                                  <p:stCondLst>
                                    <p:cond delay="200"/>
                                  </p:stCondLst>
                                  <p:childTnLst>
                                    <p:set>
                                      <p:cBhvr>
                                        <p:cTn id="19" dur="1" fill="hold">
                                          <p:stCondLst>
                                            <p:cond delay="749"/>
                                          </p:stCondLst>
                                        </p:cTn>
                                        <p:tgtEl>
                                          <p:spTgt spid="44"/>
                                        </p:tgtEl>
                                        <p:attrNameLst>
                                          <p:attrName>style.visibility</p:attrName>
                                        </p:attrNameLst>
                                      </p:cBhvr>
                                      <p:to>
                                        <p:strVal val="visible"/>
                                      </p:to>
                                    </p:set>
                                  </p:childTnLst>
                                </p:cTn>
                              </p:par>
                              <p:par>
                                <p:cTn id="20" presetID="6" presetClass="emph" presetSubtype="0" accel="100000" autoRev="1" fill="hold" nodeType="withEffect">
                                  <p:stCondLst>
                                    <p:cond delay="200"/>
                                  </p:stCondLst>
                                  <p:childTnLst>
                                    <p:animScale>
                                      <p:cBhvr>
                                        <p:cTn id="21" dur="750" fill="hold"/>
                                        <p:tgtEl>
                                          <p:spTgt spid="44"/>
                                        </p:tgtEl>
                                      </p:cBhvr>
                                      <p:by x="0" y="0"/>
                                    </p:animScale>
                                  </p:childTnLst>
                                </p:cTn>
                              </p:par>
                              <p:par>
                                <p:cTn id="22" presetID="10" presetClass="entr" presetSubtype="0" fill="hold" grpId="0" nodeType="withEffect">
                                  <p:stCondLst>
                                    <p:cond delay="50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par>
                                <p:cTn id="25" presetID="42" presetClass="path" presetSubtype="0" decel="100000" fill="hold" grpId="1" nodeType="withEffect">
                                  <p:stCondLst>
                                    <p:cond delay="500"/>
                                  </p:stCondLst>
                                  <p:childTnLst>
                                    <p:animMotion origin="layout" path="M -4.16667E-7 -2.22222E-6 L -4.16667E-7 0.03773 " pathEditMode="relative" rAng="0" ptsTypes="AA">
                                      <p:cBhvr>
                                        <p:cTn id="26" dur="750" spd="-100000" fill="hold"/>
                                        <p:tgtEl>
                                          <p:spTgt spid="8"/>
                                        </p:tgtEl>
                                        <p:attrNameLst>
                                          <p:attrName>ppt_x</p:attrName>
                                          <p:attrName>ppt_y</p:attrName>
                                        </p:attrNameLst>
                                      </p:cBhvr>
                                      <p:rCtr x="0" y="1875"/>
                                    </p:animMotion>
                                  </p:childTnLst>
                                </p:cTn>
                              </p:par>
                              <p:par>
                                <p:cTn id="27" presetID="10" presetClass="entr" presetSubtype="0" fill="hold" grpId="0" nodeType="withEffect">
                                  <p:stCondLst>
                                    <p:cond delay="600"/>
                                  </p:stCondLst>
                                  <p:childTnLst>
                                    <p:set>
                                      <p:cBhvr>
                                        <p:cTn id="28" dur="1" fill="hold">
                                          <p:stCondLst>
                                            <p:cond delay="0"/>
                                          </p:stCondLst>
                                        </p:cTn>
                                        <p:tgtEl>
                                          <p:spTgt spid="11"/>
                                        </p:tgtEl>
                                        <p:attrNameLst>
                                          <p:attrName>style.visibility</p:attrName>
                                        </p:attrNameLst>
                                      </p:cBhvr>
                                      <p:to>
                                        <p:strVal val="visible"/>
                                      </p:to>
                                    </p:set>
                                    <p:animEffect transition="in" filter="fade">
                                      <p:cBhvr>
                                        <p:cTn id="29" dur="500"/>
                                        <p:tgtEl>
                                          <p:spTgt spid="11"/>
                                        </p:tgtEl>
                                      </p:cBhvr>
                                    </p:animEffect>
                                  </p:childTnLst>
                                </p:cTn>
                              </p:par>
                              <p:par>
                                <p:cTn id="30" presetID="42" presetClass="path" presetSubtype="0" decel="100000" fill="hold" grpId="1" nodeType="withEffect">
                                  <p:stCondLst>
                                    <p:cond delay="600"/>
                                  </p:stCondLst>
                                  <p:childTnLst>
                                    <p:animMotion origin="layout" path="M 0 -2.59259E-6 L 0 0.03773 " pathEditMode="relative" rAng="0" ptsTypes="AA">
                                      <p:cBhvr>
                                        <p:cTn id="31" dur="750" spd="-100000" fill="hold"/>
                                        <p:tgtEl>
                                          <p:spTgt spid="11"/>
                                        </p:tgtEl>
                                        <p:attrNameLst>
                                          <p:attrName>ppt_x</p:attrName>
                                          <p:attrName>ppt_y</p:attrName>
                                        </p:attrNameLst>
                                      </p:cBhvr>
                                      <p:rCtr x="0" y="1875"/>
                                    </p:animMotion>
                                  </p:childTnLst>
                                </p:cTn>
                              </p:par>
                              <p:par>
                                <p:cTn id="32" presetID="10" presetClass="entr" presetSubtype="0" fill="hold" grpId="0" nodeType="withEffect">
                                  <p:stCondLst>
                                    <p:cond delay="700"/>
                                  </p:stCondLst>
                                  <p:childTnLst>
                                    <p:set>
                                      <p:cBhvr>
                                        <p:cTn id="33" dur="1" fill="hold">
                                          <p:stCondLst>
                                            <p:cond delay="0"/>
                                          </p:stCondLst>
                                        </p:cTn>
                                        <p:tgtEl>
                                          <p:spTgt spid="14"/>
                                        </p:tgtEl>
                                        <p:attrNameLst>
                                          <p:attrName>style.visibility</p:attrName>
                                        </p:attrNameLst>
                                      </p:cBhvr>
                                      <p:to>
                                        <p:strVal val="visible"/>
                                      </p:to>
                                    </p:set>
                                    <p:animEffect transition="in" filter="fade">
                                      <p:cBhvr>
                                        <p:cTn id="34" dur="500"/>
                                        <p:tgtEl>
                                          <p:spTgt spid="14"/>
                                        </p:tgtEl>
                                      </p:cBhvr>
                                    </p:animEffect>
                                  </p:childTnLst>
                                </p:cTn>
                              </p:par>
                              <p:par>
                                <p:cTn id="35" presetID="42" presetClass="path" presetSubtype="0" decel="100000" fill="hold" grpId="1" nodeType="withEffect">
                                  <p:stCondLst>
                                    <p:cond delay="700"/>
                                  </p:stCondLst>
                                  <p:childTnLst>
                                    <p:animMotion origin="layout" path="M 4.16667E-7 -2.59259E-6 L 4.16667E-7 0.03773 " pathEditMode="relative" rAng="0" ptsTypes="AA">
                                      <p:cBhvr>
                                        <p:cTn id="36" dur="750" spd="-100000" fill="hold"/>
                                        <p:tgtEl>
                                          <p:spTgt spid="14"/>
                                        </p:tgtEl>
                                        <p:attrNameLst>
                                          <p:attrName>ppt_x</p:attrName>
                                          <p:attrName>ppt_y</p:attrName>
                                        </p:attrNameLst>
                                      </p:cBhvr>
                                      <p:rCtr x="0" y="187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8" grpId="0"/>
      <p:bldP spid="8" grpId="1"/>
      <p:bldP spid="11" grpId="0"/>
      <p:bldP spid="11" grpId="1"/>
      <p:bldP spid="14" grpId="0"/>
      <p:bldP spid="14" grpId="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63A606E9-DC5F-4352-A65C-2148A1F7A8F5}"/>
              </a:ext>
            </a:extLst>
          </p:cNvPr>
          <p:cNvSpPr/>
          <p:nvPr/>
        </p:nvSpPr>
        <p:spPr bwMode="auto">
          <a:xfrm>
            <a:off x="1085845" y="1799748"/>
            <a:ext cx="10990729" cy="4865753"/>
          </a:xfrm>
          <a:prstGeom prst="rect">
            <a:avLst/>
          </a:prstGeom>
          <a:solidFill>
            <a:schemeClr val="accent6">
              <a:lumMod val="20000"/>
              <a:lumOff val="80000"/>
            </a:schemeClr>
          </a:solidFill>
          <a:ln w="10795" cap="flat" cmpd="sng" algn="ctr">
            <a:noFill/>
            <a:prstDash val="soli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274320" rIns="9144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E6E6E6"/>
                </a:solidFill>
                <a:effectLst/>
                <a:uLnTx/>
                <a:uFillTx/>
                <a:latin typeface="Segoe UI Semibold" panose="020B0702040204020203" pitchFamily="34" charset="0"/>
                <a:ea typeface="+mn-ea"/>
                <a:cs typeface="Segoe UI Semibold" panose="020B0702040204020203" pitchFamily="34" charset="0"/>
              </a:rPr>
              <a:t>1</a:t>
            </a:r>
          </a:p>
        </p:txBody>
      </p:sp>
      <p:sp>
        <p:nvSpPr>
          <p:cNvPr id="43" name="Rectangle 42">
            <a:extLst>
              <a:ext uri="{FF2B5EF4-FFF2-40B4-BE49-F238E27FC236}">
                <a16:creationId xmlns:a16="http://schemas.microsoft.com/office/drawing/2014/main" id="{A405CBD5-4F2C-4D7A-96F3-CDA7D2C52E4D}"/>
              </a:ext>
            </a:extLst>
          </p:cNvPr>
          <p:cNvSpPr/>
          <p:nvPr/>
        </p:nvSpPr>
        <p:spPr bwMode="auto">
          <a:xfrm>
            <a:off x="6496947" y="2392733"/>
            <a:ext cx="5351618" cy="3388082"/>
          </a:xfrm>
          <a:prstGeom prst="rect">
            <a:avLst/>
          </a:prstGeom>
          <a:solidFill>
            <a:schemeClr val="bg1"/>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Semibold"/>
              <a:ea typeface="+mn-ea"/>
              <a:cs typeface="Segoe UI" pitchFamily="34" charset="0"/>
            </a:endParaRPr>
          </a:p>
        </p:txBody>
      </p:sp>
      <p:sp>
        <p:nvSpPr>
          <p:cNvPr id="10" name="Rectangle 9">
            <a:extLst>
              <a:ext uri="{FF2B5EF4-FFF2-40B4-BE49-F238E27FC236}">
                <a16:creationId xmlns:a16="http://schemas.microsoft.com/office/drawing/2014/main" id="{D4C08D80-F694-4A7B-9FE4-42A957F6D60C}"/>
              </a:ext>
            </a:extLst>
          </p:cNvPr>
          <p:cNvSpPr/>
          <p:nvPr/>
        </p:nvSpPr>
        <p:spPr bwMode="auto">
          <a:xfrm>
            <a:off x="1408142" y="2376224"/>
            <a:ext cx="4845220" cy="3388082"/>
          </a:xfrm>
          <a:prstGeom prst="rect">
            <a:avLst/>
          </a:prstGeom>
          <a:solidFill>
            <a:schemeClr val="bg1"/>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Semibold"/>
              <a:ea typeface="+mn-ea"/>
              <a:cs typeface="Segoe UI" pitchFamily="34" charset="0"/>
            </a:endParaRPr>
          </a:p>
        </p:txBody>
      </p:sp>
      <p:sp>
        <p:nvSpPr>
          <p:cNvPr id="31" name="Rounded Rectangle 5">
            <a:extLst>
              <a:ext uri="{FF2B5EF4-FFF2-40B4-BE49-F238E27FC236}">
                <a16:creationId xmlns:a16="http://schemas.microsoft.com/office/drawing/2014/main" id="{F2A88ADF-7780-4D4A-8B3B-DA069B5954A0}"/>
              </a:ext>
            </a:extLst>
          </p:cNvPr>
          <p:cNvSpPr/>
          <p:nvPr/>
        </p:nvSpPr>
        <p:spPr bwMode="auto">
          <a:xfrm>
            <a:off x="10020012" y="3825051"/>
            <a:ext cx="1675585" cy="1672483"/>
          </a:xfrm>
          <a:prstGeom prst="rect">
            <a:avLst/>
          </a:prstGeom>
          <a:solidFill>
            <a:schemeClr val="bg1"/>
          </a:solidFill>
          <a:ln>
            <a:noFill/>
          </a:ln>
          <a:effectLst>
            <a:outerShdw blurRad="152400" sx="102000" sy="102000" algn="ctr" rotWithShape="0">
              <a:prstClr val="black">
                <a:alpha val="5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Semibold"/>
              <a:ea typeface="+mn-ea"/>
              <a:cs typeface="+mn-cs"/>
            </a:endParaRPr>
          </a:p>
        </p:txBody>
      </p:sp>
      <p:sp>
        <p:nvSpPr>
          <p:cNvPr id="30" name="Rounded Rectangle 5">
            <a:extLst>
              <a:ext uri="{FF2B5EF4-FFF2-40B4-BE49-F238E27FC236}">
                <a16:creationId xmlns:a16="http://schemas.microsoft.com/office/drawing/2014/main" id="{C4502035-DFC9-47BD-B3BA-00D72444EA43}"/>
              </a:ext>
            </a:extLst>
          </p:cNvPr>
          <p:cNvSpPr/>
          <p:nvPr/>
        </p:nvSpPr>
        <p:spPr bwMode="auto">
          <a:xfrm>
            <a:off x="9867612" y="3672651"/>
            <a:ext cx="1675585" cy="1672483"/>
          </a:xfrm>
          <a:prstGeom prst="rect">
            <a:avLst/>
          </a:prstGeom>
          <a:solidFill>
            <a:schemeClr val="bg1"/>
          </a:solidFill>
          <a:ln>
            <a:noFill/>
          </a:ln>
          <a:effectLst>
            <a:outerShdw blurRad="152400" sx="102000" sy="102000" algn="ctr" rotWithShape="0">
              <a:prstClr val="black">
                <a:alpha val="5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Semibold"/>
              <a:ea typeface="+mn-ea"/>
              <a:cs typeface="+mn-cs"/>
            </a:endParaRPr>
          </a:p>
        </p:txBody>
      </p:sp>
      <p:sp>
        <p:nvSpPr>
          <p:cNvPr id="13" name="Rectangle 12">
            <a:extLst>
              <a:ext uri="{FF2B5EF4-FFF2-40B4-BE49-F238E27FC236}">
                <a16:creationId xmlns:a16="http://schemas.microsoft.com/office/drawing/2014/main" id="{5D53227B-BA9B-4273-BCD8-613D8D62AE3E}"/>
              </a:ext>
            </a:extLst>
          </p:cNvPr>
          <p:cNvSpPr/>
          <p:nvPr/>
        </p:nvSpPr>
        <p:spPr>
          <a:xfrm>
            <a:off x="3312585" y="3737379"/>
            <a:ext cx="1043502" cy="584775"/>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Dapr</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API</a:t>
            </a:r>
          </a:p>
        </p:txBody>
      </p:sp>
      <p:cxnSp>
        <p:nvCxnSpPr>
          <p:cNvPr id="14" name="Straight Arrow Connector 13">
            <a:extLst>
              <a:ext uri="{FF2B5EF4-FFF2-40B4-BE49-F238E27FC236}">
                <a16:creationId xmlns:a16="http://schemas.microsoft.com/office/drawing/2014/main" id="{2120D49E-AB49-4DFD-AB34-2724E47EC851}"/>
              </a:ext>
            </a:extLst>
          </p:cNvPr>
          <p:cNvCxnSpPr>
            <a:cxnSpLocks/>
          </p:cNvCxnSpPr>
          <p:nvPr/>
        </p:nvCxnSpPr>
        <p:spPr>
          <a:xfrm>
            <a:off x="3525306" y="4356164"/>
            <a:ext cx="632483" cy="0"/>
          </a:xfrm>
          <a:prstGeom prst="straightConnector1">
            <a:avLst/>
          </a:prstGeom>
          <a:ln w="19050">
            <a:solidFill>
              <a:schemeClr val="accent6"/>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44" name="Rounded Rectangle 5">
            <a:extLst>
              <a:ext uri="{FF2B5EF4-FFF2-40B4-BE49-F238E27FC236}">
                <a16:creationId xmlns:a16="http://schemas.microsoft.com/office/drawing/2014/main" id="{389633E0-C96B-4D2B-8C78-959E5A759869}"/>
              </a:ext>
            </a:extLst>
          </p:cNvPr>
          <p:cNvSpPr/>
          <p:nvPr/>
        </p:nvSpPr>
        <p:spPr bwMode="auto">
          <a:xfrm>
            <a:off x="4202106" y="3531125"/>
            <a:ext cx="1675585" cy="1672483"/>
          </a:xfrm>
          <a:prstGeom prst="rect">
            <a:avLst/>
          </a:prstGeom>
          <a:solidFill>
            <a:schemeClr val="bg1"/>
          </a:solidFill>
          <a:ln>
            <a:noFill/>
          </a:ln>
          <a:effectLst>
            <a:outerShdw blurRad="152400" sx="102000" sy="102000" algn="ctr" rotWithShape="0">
              <a:prstClr val="black">
                <a:alpha val="5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Semibold"/>
              <a:ea typeface="+mn-ea"/>
              <a:cs typeface="+mn-cs"/>
            </a:endParaRPr>
          </a:p>
        </p:txBody>
      </p:sp>
      <p:sp>
        <p:nvSpPr>
          <p:cNvPr id="47" name="Rounded Rectangle 5">
            <a:extLst>
              <a:ext uri="{FF2B5EF4-FFF2-40B4-BE49-F238E27FC236}">
                <a16:creationId xmlns:a16="http://schemas.microsoft.com/office/drawing/2014/main" id="{90285227-345B-44E5-BE50-2BB60FC9B68C}"/>
              </a:ext>
            </a:extLst>
          </p:cNvPr>
          <p:cNvSpPr/>
          <p:nvPr/>
        </p:nvSpPr>
        <p:spPr bwMode="auto">
          <a:xfrm>
            <a:off x="9715212" y="3520251"/>
            <a:ext cx="1675585" cy="1672483"/>
          </a:xfrm>
          <a:prstGeom prst="rect">
            <a:avLst/>
          </a:prstGeom>
          <a:solidFill>
            <a:schemeClr val="bg1"/>
          </a:solidFill>
          <a:ln>
            <a:noFill/>
          </a:ln>
          <a:effectLst>
            <a:outerShdw blurRad="152400" sx="102000" sy="102000" algn="ctr" rotWithShape="0">
              <a:prstClr val="black">
                <a:alpha val="5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Semibold"/>
              <a:ea typeface="+mn-ea"/>
              <a:cs typeface="+mn-cs"/>
            </a:endParaRPr>
          </a:p>
        </p:txBody>
      </p:sp>
      <p:grpSp>
        <p:nvGrpSpPr>
          <p:cNvPr id="50" name="Group 49">
            <a:extLst>
              <a:ext uri="{FF2B5EF4-FFF2-40B4-BE49-F238E27FC236}">
                <a16:creationId xmlns:a16="http://schemas.microsoft.com/office/drawing/2014/main" id="{BED798C7-5F43-471B-B5FC-1E36A47339A7}"/>
              </a:ext>
            </a:extLst>
          </p:cNvPr>
          <p:cNvGrpSpPr/>
          <p:nvPr/>
        </p:nvGrpSpPr>
        <p:grpSpPr>
          <a:xfrm>
            <a:off x="7115610" y="3832259"/>
            <a:ext cx="1737360" cy="1734143"/>
            <a:chOff x="6469556" y="2935093"/>
            <a:chExt cx="1737360" cy="1734143"/>
          </a:xfrm>
          <a:solidFill>
            <a:schemeClr val="accent6">
              <a:lumMod val="20000"/>
              <a:lumOff val="80000"/>
            </a:schemeClr>
          </a:solidFill>
          <a:effectLst>
            <a:outerShdw blurRad="317500" sx="102000" sy="102000" algn="ctr" rotWithShape="0">
              <a:schemeClr val="accent6">
                <a:alpha val="20000"/>
              </a:schemeClr>
            </a:outerShdw>
          </a:effectLst>
        </p:grpSpPr>
        <p:sp>
          <p:nvSpPr>
            <p:cNvPr id="51" name="Rounded Rectangle 5">
              <a:extLst>
                <a:ext uri="{FF2B5EF4-FFF2-40B4-BE49-F238E27FC236}">
                  <a16:creationId xmlns:a16="http://schemas.microsoft.com/office/drawing/2014/main" id="{DD77DEF4-73C2-4A7E-ABE7-1522B9FE4AED}"/>
                </a:ext>
              </a:extLst>
            </p:cNvPr>
            <p:cNvSpPr/>
            <p:nvPr/>
          </p:nvSpPr>
          <p:spPr bwMode="auto">
            <a:xfrm>
              <a:off x="6469556" y="2935093"/>
              <a:ext cx="1737360" cy="1734143"/>
            </a:xfrm>
            <a:prstGeom prst="rect">
              <a:avLst/>
            </a:prstGeom>
            <a:grp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548640"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Service</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code </a:t>
              </a:r>
            </a:p>
          </p:txBody>
        </p:sp>
        <p:pic>
          <p:nvPicPr>
            <p:cNvPr id="52" name="Graphic 51">
              <a:extLst>
                <a:ext uri="{FF2B5EF4-FFF2-40B4-BE49-F238E27FC236}">
                  <a16:creationId xmlns:a16="http://schemas.microsoft.com/office/drawing/2014/main" id="{B5C71794-E32E-4F90-80ED-1CE15FAA6D94}"/>
                </a:ext>
              </a:extLst>
            </p:cNvPr>
            <p:cNvPicPr>
              <a:picLocks noChangeAspect="1"/>
            </p:cNvPicPr>
            <p:nvPr/>
          </p:nvPicPr>
          <p:blipFill>
            <a:blip r:embed="rId2"/>
            <a:srcRect/>
            <a:stretch/>
          </p:blipFill>
          <p:spPr>
            <a:xfrm>
              <a:off x="7078652" y="3303432"/>
              <a:ext cx="519168" cy="310059"/>
            </a:xfrm>
            <a:prstGeom prst="rect">
              <a:avLst/>
            </a:prstGeom>
            <a:grpFill/>
          </p:spPr>
        </p:pic>
      </p:grpSp>
      <p:sp>
        <p:nvSpPr>
          <p:cNvPr id="55" name="Rounded Rectangle 5">
            <a:extLst>
              <a:ext uri="{FF2B5EF4-FFF2-40B4-BE49-F238E27FC236}">
                <a16:creationId xmlns:a16="http://schemas.microsoft.com/office/drawing/2014/main" id="{9A276B59-64FE-40FA-B6F2-328B6D6746D0}"/>
              </a:ext>
            </a:extLst>
          </p:cNvPr>
          <p:cNvSpPr/>
          <p:nvPr/>
        </p:nvSpPr>
        <p:spPr bwMode="auto">
          <a:xfrm>
            <a:off x="1719340" y="3469465"/>
            <a:ext cx="1737360" cy="1734143"/>
          </a:xfrm>
          <a:prstGeom prst="rect">
            <a:avLst/>
          </a:prstGeom>
          <a:solidFill>
            <a:schemeClr val="bg1"/>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548640"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Semibold"/>
              <a:ea typeface="+mn-ea"/>
              <a:cs typeface="+mn-cs"/>
            </a:endParaRPr>
          </a:p>
        </p:txBody>
      </p:sp>
      <p:pic>
        <p:nvPicPr>
          <p:cNvPr id="79" name="Graphic 78">
            <a:extLst>
              <a:ext uri="{FF2B5EF4-FFF2-40B4-BE49-F238E27FC236}">
                <a16:creationId xmlns:a16="http://schemas.microsoft.com/office/drawing/2014/main" id="{5E00094E-8B24-41A1-A727-A2B1D082AFF5}"/>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9333" t="18330" r="9333" b="18330"/>
          <a:stretch/>
        </p:blipFill>
        <p:spPr>
          <a:xfrm>
            <a:off x="4599672" y="4024528"/>
            <a:ext cx="880453" cy="685677"/>
          </a:xfrm>
          <a:prstGeom prst="rect">
            <a:avLst/>
          </a:prstGeom>
        </p:spPr>
      </p:pic>
      <p:pic>
        <p:nvPicPr>
          <p:cNvPr id="80" name="Graphic 79">
            <a:extLst>
              <a:ext uri="{FF2B5EF4-FFF2-40B4-BE49-F238E27FC236}">
                <a16:creationId xmlns:a16="http://schemas.microsoft.com/office/drawing/2014/main" id="{DA225AA3-F9EC-4E21-8DC3-2C4DF4259997}"/>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9333" t="18330" r="9333" b="18330"/>
          <a:stretch/>
        </p:blipFill>
        <p:spPr>
          <a:xfrm>
            <a:off x="10140606" y="4050776"/>
            <a:ext cx="880453" cy="685677"/>
          </a:xfrm>
          <a:prstGeom prst="rect">
            <a:avLst/>
          </a:prstGeom>
        </p:spPr>
      </p:pic>
      <p:sp>
        <p:nvSpPr>
          <p:cNvPr id="68" name="Freeform: Shape 67">
            <a:extLst>
              <a:ext uri="{FF2B5EF4-FFF2-40B4-BE49-F238E27FC236}">
                <a16:creationId xmlns:a16="http://schemas.microsoft.com/office/drawing/2014/main" id="{4C09C4DC-420F-4C4A-B97E-A177CC5F8D6E}"/>
              </a:ext>
            </a:extLst>
          </p:cNvPr>
          <p:cNvSpPr/>
          <p:nvPr/>
        </p:nvSpPr>
        <p:spPr>
          <a:xfrm>
            <a:off x="228009" y="525443"/>
            <a:ext cx="10146914" cy="1538883"/>
          </a:xfrm>
          <a:custGeom>
            <a:avLst/>
            <a:gdLst>
              <a:gd name="connsiteX0" fmla="*/ 0 w 4732020"/>
              <a:gd name="connsiteY0" fmla="*/ 0 h 1164569"/>
              <a:gd name="connsiteX1" fmla="*/ 4732020 w 4732020"/>
              <a:gd name="connsiteY1" fmla="*/ 0 h 1164569"/>
              <a:gd name="connsiteX2" fmla="*/ 4732020 w 4732020"/>
              <a:gd name="connsiteY2" fmla="*/ 1164569 h 1164569"/>
              <a:gd name="connsiteX3" fmla="*/ 0 w 4732020"/>
              <a:gd name="connsiteY3" fmla="*/ 1164569 h 1164569"/>
              <a:gd name="connsiteX4" fmla="*/ 0 w 4732020"/>
              <a:gd name="connsiteY4" fmla="*/ 0 h 1164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2020" h="1164569">
                <a:moveTo>
                  <a:pt x="0" y="0"/>
                </a:moveTo>
                <a:lnTo>
                  <a:pt x="4732020" y="0"/>
                </a:lnTo>
                <a:lnTo>
                  <a:pt x="4732020" y="1164569"/>
                </a:lnTo>
                <a:lnTo>
                  <a:pt x="0" y="116456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spAutoFit/>
          </a:bodyPr>
          <a:lstStyle/>
          <a:p>
            <a:pPr marL="0" marR="0" lvl="0" indent="0" algn="l" defTabSz="1422400" rtl="0" eaLnBrk="1" fontAlgn="auto" latinLnBrk="0" hangingPunct="1">
              <a:lnSpc>
                <a:spcPct val="90000"/>
              </a:lnSpc>
              <a:spcBef>
                <a:spcPct val="0"/>
              </a:spcBef>
              <a:spcAft>
                <a:spcPts val="600"/>
              </a:spcAft>
              <a:buClrTx/>
              <a:buSzTx/>
              <a:buFontTx/>
              <a:buNone/>
              <a:tabLst/>
              <a:defRPr/>
            </a:pPr>
            <a:r>
              <a:rPr kumimoji="0" lang="en-US" sz="3600" b="0" i="0" u="none" strike="noStrike" kern="1200" cap="none" spc="0" normalizeH="0" baseline="0" noProof="0">
                <a:ln>
                  <a:noFill/>
                </a:ln>
                <a:solidFill>
                  <a:srgbClr val="000000"/>
                </a:solidFill>
                <a:effectLst/>
                <a:uLnTx/>
                <a:uFillTx/>
                <a:latin typeface="Segoe UI Semibold"/>
                <a:ea typeface="+mn-ea"/>
                <a:cs typeface="+mn-cs"/>
              </a:rPr>
              <a:t>Secure ingress communication</a:t>
            </a:r>
          </a:p>
          <a:p>
            <a:pPr marL="0" marR="0" lvl="0" indent="0" algn="l" defTabSz="1422400" rtl="0" eaLnBrk="1" fontAlgn="auto" latinLnBrk="0" hangingPunct="1">
              <a:lnSpc>
                <a:spcPct val="90000"/>
              </a:lnSpc>
              <a:spcBef>
                <a:spcPct val="0"/>
              </a:spcBef>
              <a:spcAft>
                <a:spcPts val="600"/>
              </a:spcAft>
              <a:buClrTx/>
              <a:buSzTx/>
              <a:buFontTx/>
              <a:buNone/>
              <a:tabLst/>
              <a:defRPr/>
            </a:pPr>
            <a:r>
              <a:rPr kumimoji="0" lang="en-US" sz="2400" b="0" i="0" u="none" strike="noStrike" kern="1200" cap="none" spc="0" normalizeH="0" baseline="0" noProof="0" err="1">
                <a:ln>
                  <a:noFill/>
                </a:ln>
                <a:solidFill>
                  <a:srgbClr val="0078D4"/>
                </a:solidFill>
                <a:effectLst/>
                <a:uLnTx/>
                <a:uFillTx/>
                <a:latin typeface="Segoe UI Semibold"/>
                <a:ea typeface="+mn-ea"/>
                <a:cs typeface="+mn-cs"/>
              </a:rPr>
              <a:t>Daprize</a:t>
            </a:r>
            <a:r>
              <a:rPr kumimoji="0" lang="en-US" sz="2400" b="0" i="0" u="none" strike="noStrike" kern="1200" cap="none" spc="0" normalizeH="0" baseline="0" noProof="0">
                <a:ln>
                  <a:noFill/>
                </a:ln>
                <a:solidFill>
                  <a:srgbClr val="0078D4"/>
                </a:solidFill>
                <a:effectLst/>
                <a:uLnTx/>
                <a:uFillTx/>
                <a:latin typeface="Segoe UI Semibold"/>
                <a:ea typeface="+mn-ea"/>
                <a:cs typeface="+mn-cs"/>
              </a:rPr>
              <a:t> proxy servers</a:t>
            </a:r>
          </a:p>
          <a:p>
            <a:pPr marL="0" marR="0" lvl="0" indent="0" algn="l" defTabSz="1422400" rtl="0" eaLnBrk="1" fontAlgn="auto" latinLnBrk="0" hangingPunct="1">
              <a:lnSpc>
                <a:spcPct val="90000"/>
              </a:lnSpc>
              <a:spcBef>
                <a:spcPct val="0"/>
              </a:spcBef>
              <a:spcAft>
                <a:spcPts val="600"/>
              </a:spcAft>
              <a:buClrTx/>
              <a:buSzTx/>
              <a:buFontTx/>
              <a:buNone/>
              <a:tabLst/>
              <a:defRPr/>
            </a:pPr>
            <a:r>
              <a:rPr kumimoji="0" lang="en-US" sz="3600" b="0" i="0" u="none" strike="noStrike" kern="1200" cap="none" spc="0" normalizeH="0" baseline="0" noProof="0">
                <a:ln>
                  <a:noFill/>
                </a:ln>
                <a:solidFill>
                  <a:srgbClr val="000000"/>
                </a:solidFill>
                <a:effectLst/>
                <a:uLnTx/>
                <a:uFillTx/>
                <a:latin typeface="Segoe UI Semibold"/>
                <a:ea typeface="+mn-ea"/>
                <a:cs typeface="+mn-cs"/>
              </a:rPr>
              <a:t> </a:t>
            </a:r>
          </a:p>
        </p:txBody>
      </p:sp>
      <p:cxnSp>
        <p:nvCxnSpPr>
          <p:cNvPr id="67" name="Straight Arrow Connector 66">
            <a:extLst>
              <a:ext uri="{FF2B5EF4-FFF2-40B4-BE49-F238E27FC236}">
                <a16:creationId xmlns:a16="http://schemas.microsoft.com/office/drawing/2014/main" id="{C41A410F-72FD-4290-B8DE-636B31274D76}"/>
              </a:ext>
            </a:extLst>
          </p:cNvPr>
          <p:cNvCxnSpPr>
            <a:cxnSpLocks/>
            <a:stCxn id="47" idx="0"/>
          </p:cNvCxnSpPr>
          <p:nvPr/>
        </p:nvCxnSpPr>
        <p:spPr>
          <a:xfrm flipV="1">
            <a:off x="10553005" y="2908027"/>
            <a:ext cx="0" cy="612224"/>
          </a:xfrm>
          <a:prstGeom prst="straightConnector1">
            <a:avLst/>
          </a:prstGeom>
          <a:ln w="19050">
            <a:solidFill>
              <a:schemeClr val="accent1"/>
            </a:solidFill>
            <a:prstDash val="solid"/>
            <a:headEnd type="arrow"/>
            <a:tailEnd type="non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D8E576A5-3586-449E-8858-DBC0B1CB5DAD}"/>
              </a:ext>
            </a:extLst>
          </p:cNvPr>
          <p:cNvCxnSpPr>
            <a:cxnSpLocks/>
          </p:cNvCxnSpPr>
          <p:nvPr/>
        </p:nvCxnSpPr>
        <p:spPr>
          <a:xfrm flipV="1">
            <a:off x="5092703" y="2905045"/>
            <a:ext cx="5460302" cy="13856"/>
          </a:xfrm>
          <a:prstGeom prst="straightConnector1">
            <a:avLst/>
          </a:prstGeom>
          <a:ln w="19050">
            <a:solidFill>
              <a:schemeClr val="accent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D19F92F4-F3FE-433F-8C55-178C4B7D67ED}"/>
              </a:ext>
            </a:extLst>
          </p:cNvPr>
          <p:cNvCxnSpPr>
            <a:cxnSpLocks/>
          </p:cNvCxnSpPr>
          <p:nvPr/>
        </p:nvCxnSpPr>
        <p:spPr>
          <a:xfrm flipV="1">
            <a:off x="5092703" y="2918901"/>
            <a:ext cx="0" cy="612224"/>
          </a:xfrm>
          <a:prstGeom prst="straightConnector1">
            <a:avLst/>
          </a:prstGeom>
          <a:ln w="19050">
            <a:solidFill>
              <a:schemeClr val="accent1"/>
            </a:solidFill>
            <a:prstDash val="solid"/>
            <a:headEnd type="arrow"/>
            <a:tailEnd type="none"/>
          </a:ln>
        </p:spPr>
        <p:style>
          <a:lnRef idx="1">
            <a:schemeClr val="accent1"/>
          </a:lnRef>
          <a:fillRef idx="0">
            <a:schemeClr val="accent1"/>
          </a:fillRef>
          <a:effectRef idx="0">
            <a:schemeClr val="accent1"/>
          </a:effectRef>
          <a:fontRef idx="minor">
            <a:schemeClr val="tx1"/>
          </a:fontRef>
        </p:style>
      </p:cxnSp>
      <p:sp>
        <p:nvSpPr>
          <p:cNvPr id="88" name="Rectangle 87">
            <a:extLst>
              <a:ext uri="{FF2B5EF4-FFF2-40B4-BE49-F238E27FC236}">
                <a16:creationId xmlns:a16="http://schemas.microsoft.com/office/drawing/2014/main" id="{3524887B-3B85-40BA-BD54-756DE487477D}"/>
              </a:ext>
            </a:extLst>
          </p:cNvPr>
          <p:cNvSpPr/>
          <p:nvPr/>
        </p:nvSpPr>
        <p:spPr>
          <a:xfrm>
            <a:off x="4932115" y="2648027"/>
            <a:ext cx="2609367" cy="152349"/>
          </a:xfrm>
          <a:prstGeom prst="rect">
            <a:avLst/>
          </a:prstGeom>
          <a:noFill/>
        </p:spPr>
        <p:txBody>
          <a:bodyPr wrap="square" lIns="0" tIns="0" rIns="0" bIns="0">
            <a:spAutoFit/>
          </a:bodyPr>
          <a:lstStyle/>
          <a:p>
            <a:pPr marL="0" marR="0" lvl="0" indent="0" algn="r" defTabSz="914367"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78D4"/>
                </a:solidFill>
                <a:effectLst/>
                <a:uLnTx/>
                <a:uFillTx/>
                <a:latin typeface="Segoe UI"/>
                <a:ea typeface="+mn-ea"/>
                <a:cs typeface="Segoe UI" pitchFamily="34" charset="0"/>
              </a:rPr>
              <a:t>Secure communication with </a:t>
            </a:r>
            <a:r>
              <a:rPr kumimoji="0" lang="en-US" sz="1100" b="0" i="0" u="none" strike="noStrike" kern="1200" cap="none" spc="0" normalizeH="0" baseline="0" noProof="0" err="1">
                <a:ln>
                  <a:noFill/>
                </a:ln>
                <a:solidFill>
                  <a:srgbClr val="0078D4"/>
                </a:solidFill>
                <a:effectLst/>
                <a:uLnTx/>
                <a:uFillTx/>
                <a:latin typeface="Segoe UI"/>
                <a:ea typeface="+mn-ea"/>
                <a:cs typeface="Segoe UI" pitchFamily="34" charset="0"/>
              </a:rPr>
              <a:t>mTLS</a:t>
            </a:r>
            <a:endParaRPr kumimoji="0" lang="en-US" sz="1100" b="0" i="0" u="none" strike="noStrike" kern="1200" cap="none" spc="0" normalizeH="0" baseline="0" noProof="0">
              <a:ln>
                <a:noFill/>
              </a:ln>
              <a:solidFill>
                <a:srgbClr val="0078D4"/>
              </a:solidFill>
              <a:effectLst/>
              <a:uLnTx/>
              <a:uFillTx/>
              <a:latin typeface="Segoe UI"/>
              <a:ea typeface="+mn-ea"/>
              <a:cs typeface="Segoe UI" pitchFamily="34" charset="0"/>
            </a:endParaRPr>
          </a:p>
        </p:txBody>
      </p:sp>
      <p:pic>
        <p:nvPicPr>
          <p:cNvPr id="2050" name="Picture 2" descr="Image result for nginx logo">
            <a:extLst>
              <a:ext uri="{FF2B5EF4-FFF2-40B4-BE49-F238E27FC236}">
                <a16:creationId xmlns:a16="http://schemas.microsoft.com/office/drawing/2014/main" id="{A4531A85-2953-4D6E-AC10-B4235BF7A60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70610" y="3636061"/>
            <a:ext cx="940479" cy="201743"/>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mage result for Traefik">
            <a:extLst>
              <a:ext uri="{FF2B5EF4-FFF2-40B4-BE49-F238E27FC236}">
                <a16:creationId xmlns:a16="http://schemas.microsoft.com/office/drawing/2014/main" id="{DE69E5CA-D71F-437E-BC95-41241C17B23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03616" y="3991710"/>
            <a:ext cx="462649" cy="597301"/>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D6B194FD-1AD5-4663-A204-BAFD05628F88}"/>
              </a:ext>
            </a:extLst>
          </p:cNvPr>
          <p:cNvPicPr>
            <a:picLocks noChangeAspect="1"/>
          </p:cNvPicPr>
          <p:nvPr/>
        </p:nvPicPr>
        <p:blipFill>
          <a:blip r:embed="rId7"/>
          <a:stretch>
            <a:fillRect/>
          </a:stretch>
        </p:blipFill>
        <p:spPr>
          <a:xfrm>
            <a:off x="1885655" y="4701047"/>
            <a:ext cx="1323975" cy="390525"/>
          </a:xfrm>
          <a:prstGeom prst="rect">
            <a:avLst/>
          </a:prstGeom>
        </p:spPr>
      </p:pic>
      <p:sp>
        <p:nvSpPr>
          <p:cNvPr id="75" name="Rectangle 74">
            <a:extLst>
              <a:ext uri="{FF2B5EF4-FFF2-40B4-BE49-F238E27FC236}">
                <a16:creationId xmlns:a16="http://schemas.microsoft.com/office/drawing/2014/main" id="{6A0A9972-6F8C-4586-BEDB-0D4086AAF75E}"/>
              </a:ext>
            </a:extLst>
          </p:cNvPr>
          <p:cNvSpPr/>
          <p:nvPr/>
        </p:nvSpPr>
        <p:spPr>
          <a:xfrm>
            <a:off x="8782093" y="3851194"/>
            <a:ext cx="1043502" cy="584775"/>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Dapr</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API</a:t>
            </a:r>
          </a:p>
        </p:txBody>
      </p:sp>
      <p:cxnSp>
        <p:nvCxnSpPr>
          <p:cNvPr id="76" name="Straight Arrow Connector 75">
            <a:extLst>
              <a:ext uri="{FF2B5EF4-FFF2-40B4-BE49-F238E27FC236}">
                <a16:creationId xmlns:a16="http://schemas.microsoft.com/office/drawing/2014/main" id="{28CA6F2C-AAC6-4B7A-B4D0-85DA71450A30}"/>
              </a:ext>
            </a:extLst>
          </p:cNvPr>
          <p:cNvCxnSpPr>
            <a:cxnSpLocks/>
          </p:cNvCxnSpPr>
          <p:nvPr/>
        </p:nvCxnSpPr>
        <p:spPr>
          <a:xfrm>
            <a:off x="9001232" y="4539722"/>
            <a:ext cx="632483" cy="0"/>
          </a:xfrm>
          <a:prstGeom prst="straightConnector1">
            <a:avLst/>
          </a:prstGeom>
          <a:ln w="19050">
            <a:solidFill>
              <a:schemeClr val="accent6"/>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B5CD38B3-A9F5-4ABC-A05D-6C456FE6F86B}"/>
              </a:ext>
            </a:extLst>
          </p:cNvPr>
          <p:cNvCxnSpPr>
            <a:cxnSpLocks/>
          </p:cNvCxnSpPr>
          <p:nvPr/>
        </p:nvCxnSpPr>
        <p:spPr>
          <a:xfrm>
            <a:off x="-2534905" y="4086774"/>
            <a:ext cx="324887" cy="0"/>
          </a:xfrm>
          <a:prstGeom prst="straightConnector1">
            <a:avLst/>
          </a:prstGeom>
          <a:ln w="19050">
            <a:solidFill>
              <a:schemeClr val="accent6"/>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0B967246-E673-46FA-A17A-DFD707730576}"/>
              </a:ext>
            </a:extLst>
          </p:cNvPr>
          <p:cNvCxnSpPr>
            <a:cxnSpLocks/>
          </p:cNvCxnSpPr>
          <p:nvPr/>
        </p:nvCxnSpPr>
        <p:spPr>
          <a:xfrm>
            <a:off x="870692" y="4334267"/>
            <a:ext cx="824350" cy="11346"/>
          </a:xfrm>
          <a:prstGeom prst="straightConnector1">
            <a:avLst/>
          </a:prstGeom>
          <a:ln w="19050">
            <a:solidFill>
              <a:schemeClr val="accent6"/>
            </a:solidFill>
            <a:headEnd type="arrow"/>
            <a:tailEnd type="arrow"/>
          </a:ln>
        </p:spPr>
        <p:style>
          <a:lnRef idx="1">
            <a:schemeClr val="accent1"/>
          </a:lnRef>
          <a:fillRef idx="0">
            <a:schemeClr val="accent1"/>
          </a:fillRef>
          <a:effectRef idx="0">
            <a:schemeClr val="accent1"/>
          </a:effectRef>
          <a:fontRef idx="minor">
            <a:schemeClr val="tx1"/>
          </a:fontRef>
        </p:style>
      </p:cxnSp>
      <p:grpSp>
        <p:nvGrpSpPr>
          <p:cNvPr id="32" name="Group 31">
            <a:extLst>
              <a:ext uri="{FF2B5EF4-FFF2-40B4-BE49-F238E27FC236}">
                <a16:creationId xmlns:a16="http://schemas.microsoft.com/office/drawing/2014/main" id="{4C0BCF23-5292-43CF-84BF-C7C05BC98F05}"/>
              </a:ext>
            </a:extLst>
          </p:cNvPr>
          <p:cNvGrpSpPr/>
          <p:nvPr/>
        </p:nvGrpSpPr>
        <p:grpSpPr>
          <a:xfrm>
            <a:off x="6892333" y="3672651"/>
            <a:ext cx="1737360" cy="1734143"/>
            <a:chOff x="6469556" y="2935093"/>
            <a:chExt cx="1737360" cy="1734143"/>
          </a:xfrm>
          <a:solidFill>
            <a:schemeClr val="accent6">
              <a:lumMod val="20000"/>
              <a:lumOff val="80000"/>
            </a:schemeClr>
          </a:solidFill>
          <a:effectLst>
            <a:outerShdw blurRad="317500" sx="102000" sy="102000" algn="ctr" rotWithShape="0">
              <a:schemeClr val="accent6">
                <a:alpha val="20000"/>
              </a:schemeClr>
            </a:outerShdw>
          </a:effectLst>
        </p:grpSpPr>
        <p:sp>
          <p:nvSpPr>
            <p:cNvPr id="33" name="Rounded Rectangle 5">
              <a:extLst>
                <a:ext uri="{FF2B5EF4-FFF2-40B4-BE49-F238E27FC236}">
                  <a16:creationId xmlns:a16="http://schemas.microsoft.com/office/drawing/2014/main" id="{61627DE2-E8EC-4714-A46F-57A1B4E41E06}"/>
                </a:ext>
              </a:extLst>
            </p:cNvPr>
            <p:cNvSpPr/>
            <p:nvPr/>
          </p:nvSpPr>
          <p:spPr bwMode="auto">
            <a:xfrm>
              <a:off x="6469556" y="2935093"/>
              <a:ext cx="1737360" cy="1734143"/>
            </a:xfrm>
            <a:prstGeom prst="rect">
              <a:avLst/>
            </a:prstGeom>
            <a:grp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548640"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Service</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code </a:t>
              </a:r>
            </a:p>
          </p:txBody>
        </p:sp>
        <p:pic>
          <p:nvPicPr>
            <p:cNvPr id="34" name="Graphic 51">
              <a:extLst>
                <a:ext uri="{FF2B5EF4-FFF2-40B4-BE49-F238E27FC236}">
                  <a16:creationId xmlns:a16="http://schemas.microsoft.com/office/drawing/2014/main" id="{7FA4C098-4F5B-4192-A17C-9357A0B2F6A3}"/>
                </a:ext>
              </a:extLst>
            </p:cNvPr>
            <p:cNvPicPr>
              <a:picLocks noChangeAspect="1"/>
            </p:cNvPicPr>
            <p:nvPr/>
          </p:nvPicPr>
          <p:blipFill>
            <a:blip r:embed="rId2"/>
            <a:srcRect/>
            <a:stretch/>
          </p:blipFill>
          <p:spPr>
            <a:xfrm>
              <a:off x="7078652" y="3303432"/>
              <a:ext cx="519168" cy="310059"/>
            </a:xfrm>
            <a:prstGeom prst="rect">
              <a:avLst/>
            </a:prstGeom>
            <a:grpFill/>
          </p:spPr>
        </p:pic>
      </p:grpSp>
      <p:grpSp>
        <p:nvGrpSpPr>
          <p:cNvPr id="35" name="Group 34">
            <a:extLst>
              <a:ext uri="{FF2B5EF4-FFF2-40B4-BE49-F238E27FC236}">
                <a16:creationId xmlns:a16="http://schemas.microsoft.com/office/drawing/2014/main" id="{F5FD0640-DABF-47C9-AA9B-016078C9DA9A}"/>
              </a:ext>
            </a:extLst>
          </p:cNvPr>
          <p:cNvGrpSpPr/>
          <p:nvPr/>
        </p:nvGrpSpPr>
        <p:grpSpPr>
          <a:xfrm>
            <a:off x="6678051" y="3478541"/>
            <a:ext cx="1737360" cy="1734143"/>
            <a:chOff x="6469556" y="2935093"/>
            <a:chExt cx="1737360" cy="1734143"/>
          </a:xfrm>
          <a:solidFill>
            <a:schemeClr val="accent6">
              <a:lumMod val="20000"/>
              <a:lumOff val="80000"/>
            </a:schemeClr>
          </a:solidFill>
          <a:effectLst>
            <a:outerShdw blurRad="317500" sx="102000" sy="102000" algn="ctr" rotWithShape="0">
              <a:schemeClr val="accent6">
                <a:alpha val="20000"/>
              </a:schemeClr>
            </a:outerShdw>
          </a:effectLst>
        </p:grpSpPr>
        <p:sp>
          <p:nvSpPr>
            <p:cNvPr id="36" name="Rounded Rectangle 5">
              <a:extLst>
                <a:ext uri="{FF2B5EF4-FFF2-40B4-BE49-F238E27FC236}">
                  <a16:creationId xmlns:a16="http://schemas.microsoft.com/office/drawing/2014/main" id="{012E2D14-1413-40A6-9827-48CC70308B42}"/>
                </a:ext>
              </a:extLst>
            </p:cNvPr>
            <p:cNvSpPr/>
            <p:nvPr/>
          </p:nvSpPr>
          <p:spPr bwMode="auto">
            <a:xfrm>
              <a:off x="6469556" y="2935093"/>
              <a:ext cx="1737360" cy="1734143"/>
            </a:xfrm>
            <a:prstGeom prst="rect">
              <a:avLst/>
            </a:prstGeom>
            <a:grp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548640"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Service</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code </a:t>
              </a:r>
            </a:p>
          </p:txBody>
        </p:sp>
        <p:pic>
          <p:nvPicPr>
            <p:cNvPr id="37" name="Graphic 51">
              <a:extLst>
                <a:ext uri="{FF2B5EF4-FFF2-40B4-BE49-F238E27FC236}">
                  <a16:creationId xmlns:a16="http://schemas.microsoft.com/office/drawing/2014/main" id="{0D0E336D-AEC0-4437-B85C-464905828B4B}"/>
                </a:ext>
              </a:extLst>
            </p:cNvPr>
            <p:cNvPicPr>
              <a:picLocks noChangeAspect="1"/>
            </p:cNvPicPr>
            <p:nvPr/>
          </p:nvPicPr>
          <p:blipFill>
            <a:blip r:embed="rId2"/>
            <a:srcRect/>
            <a:stretch/>
          </p:blipFill>
          <p:spPr>
            <a:xfrm>
              <a:off x="7078652" y="3303432"/>
              <a:ext cx="519168" cy="310059"/>
            </a:xfrm>
            <a:prstGeom prst="rect">
              <a:avLst/>
            </a:prstGeom>
            <a:grpFill/>
          </p:spPr>
        </p:pic>
      </p:grpSp>
      <p:pic>
        <p:nvPicPr>
          <p:cNvPr id="7" name="Picture 6">
            <a:extLst>
              <a:ext uri="{FF2B5EF4-FFF2-40B4-BE49-F238E27FC236}">
                <a16:creationId xmlns:a16="http://schemas.microsoft.com/office/drawing/2014/main" id="{5C81D077-48FA-4735-83DF-AC6ED7AB7178}"/>
              </a:ext>
            </a:extLst>
          </p:cNvPr>
          <p:cNvPicPr>
            <a:picLocks noChangeAspect="1"/>
          </p:cNvPicPr>
          <p:nvPr/>
        </p:nvPicPr>
        <p:blipFill>
          <a:blip r:embed="rId8"/>
          <a:stretch>
            <a:fillRect/>
          </a:stretch>
        </p:blipFill>
        <p:spPr>
          <a:xfrm>
            <a:off x="0" y="3938979"/>
            <a:ext cx="828675" cy="790575"/>
          </a:xfrm>
          <a:prstGeom prst="rect">
            <a:avLst/>
          </a:prstGeom>
        </p:spPr>
      </p:pic>
      <p:sp>
        <p:nvSpPr>
          <p:cNvPr id="45" name="Rectangle 44">
            <a:extLst>
              <a:ext uri="{FF2B5EF4-FFF2-40B4-BE49-F238E27FC236}">
                <a16:creationId xmlns:a16="http://schemas.microsoft.com/office/drawing/2014/main" id="{49679444-06F4-449A-8BBE-2E3AEED12CA2}"/>
              </a:ext>
            </a:extLst>
          </p:cNvPr>
          <p:cNvSpPr/>
          <p:nvPr/>
        </p:nvSpPr>
        <p:spPr>
          <a:xfrm>
            <a:off x="10531301" y="2430924"/>
            <a:ext cx="1068306" cy="363946"/>
          </a:xfrm>
          <a:prstGeom prst="rect">
            <a:avLst/>
          </a:prstGeom>
        </p:spPr>
        <p:txBody>
          <a:bodyPr wrap="none">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765" b="0" i="0" u="none" strike="noStrike" kern="1200" cap="none" spc="0" normalizeH="0" baseline="0" noProof="0">
                <a:ln>
                  <a:noFill/>
                </a:ln>
                <a:solidFill>
                  <a:srgbClr val="000000"/>
                </a:solidFill>
                <a:effectLst/>
                <a:uLnTx/>
                <a:uFillTx/>
                <a:latin typeface="Segoe UI Semibold"/>
                <a:ea typeface="+mn-ea"/>
                <a:cs typeface="Segoe UI" pitchFamily="34" charset="0"/>
              </a:rPr>
              <a:t>App Pod</a:t>
            </a:r>
          </a:p>
        </p:txBody>
      </p:sp>
      <p:sp>
        <p:nvSpPr>
          <p:cNvPr id="46" name="Rectangle 45">
            <a:extLst>
              <a:ext uri="{FF2B5EF4-FFF2-40B4-BE49-F238E27FC236}">
                <a16:creationId xmlns:a16="http://schemas.microsoft.com/office/drawing/2014/main" id="{52E87717-D348-4B07-9A6C-11C789C58139}"/>
              </a:ext>
            </a:extLst>
          </p:cNvPr>
          <p:cNvSpPr/>
          <p:nvPr/>
        </p:nvSpPr>
        <p:spPr>
          <a:xfrm>
            <a:off x="1509745" y="2407088"/>
            <a:ext cx="1374095" cy="363946"/>
          </a:xfrm>
          <a:prstGeom prst="rect">
            <a:avLst/>
          </a:prstGeom>
        </p:spPr>
        <p:txBody>
          <a:bodyPr wrap="none">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765" b="0" i="0" u="none" strike="noStrike" kern="1200" cap="none" spc="0" normalizeH="0" baseline="0" noProof="0">
                <a:ln>
                  <a:noFill/>
                </a:ln>
                <a:solidFill>
                  <a:srgbClr val="000000"/>
                </a:solidFill>
                <a:effectLst/>
                <a:uLnTx/>
                <a:uFillTx/>
                <a:latin typeface="Segoe UI Semibold"/>
                <a:ea typeface="+mn-ea"/>
                <a:cs typeface="Segoe UI" pitchFamily="34" charset="0"/>
              </a:rPr>
              <a:t>Ingress Pod</a:t>
            </a:r>
          </a:p>
        </p:txBody>
      </p:sp>
      <p:pic>
        <p:nvPicPr>
          <p:cNvPr id="39" name="Picture 38">
            <a:extLst>
              <a:ext uri="{FF2B5EF4-FFF2-40B4-BE49-F238E27FC236}">
                <a16:creationId xmlns:a16="http://schemas.microsoft.com/office/drawing/2014/main" id="{F11FDA5B-88C9-4687-AB7A-BE34D12C929C}"/>
              </a:ext>
            </a:extLst>
          </p:cNvPr>
          <p:cNvPicPr>
            <a:picLocks noChangeAspect="1"/>
          </p:cNvPicPr>
          <p:nvPr/>
        </p:nvPicPr>
        <p:blipFill>
          <a:blip r:embed="rId9"/>
          <a:stretch>
            <a:fillRect/>
          </a:stretch>
        </p:blipFill>
        <p:spPr>
          <a:xfrm>
            <a:off x="11390797" y="1400743"/>
            <a:ext cx="775208" cy="775208"/>
          </a:xfrm>
          <a:prstGeom prst="rect">
            <a:avLst/>
          </a:prstGeom>
          <a:effectLst/>
        </p:spPr>
      </p:pic>
    </p:spTree>
    <p:extLst>
      <p:ext uri="{BB962C8B-B14F-4D97-AF65-F5344CB8AC3E}">
        <p14:creationId xmlns:p14="http://schemas.microsoft.com/office/powerpoint/2010/main" val="5399669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5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05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8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7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7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74"/>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88"/>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8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0"/>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1"/>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32"/>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35"/>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43"/>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45"/>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10" grpId="0" animBg="1"/>
      <p:bldP spid="31" grpId="0" animBg="1"/>
      <p:bldP spid="30" grpId="0" animBg="1"/>
      <p:bldP spid="13" grpId="0"/>
      <p:bldP spid="44" grpId="0" animBg="1"/>
      <p:bldP spid="47" grpId="0" animBg="1"/>
      <p:bldP spid="55" grpId="0" animBg="1"/>
      <p:bldP spid="88" grpId="0"/>
      <p:bldP spid="75" grpId="0"/>
      <p:bldP spid="45" grpId="0"/>
      <p:bldP spid="46" grpId="0"/>
    </p:bld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5" name="Rounded Rectangle 5">
            <a:extLst>
              <a:ext uri="{FF2B5EF4-FFF2-40B4-BE49-F238E27FC236}">
                <a16:creationId xmlns:a16="http://schemas.microsoft.com/office/drawing/2014/main" id="{C424B38C-2959-46DB-95D1-B7DD2B3AFA22}"/>
              </a:ext>
            </a:extLst>
          </p:cNvPr>
          <p:cNvSpPr/>
          <p:nvPr/>
        </p:nvSpPr>
        <p:spPr bwMode="auto">
          <a:xfrm>
            <a:off x="432486" y="1369060"/>
            <a:ext cx="11288264" cy="5501640"/>
          </a:xfrm>
          <a:prstGeom prst="rect">
            <a:avLst/>
          </a:prstGeom>
          <a:solidFill>
            <a:schemeClr val="bg1">
              <a:lumMod val="95000"/>
            </a:schemeClr>
          </a:solidFill>
          <a:ln>
            <a:noFill/>
          </a:ln>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 b="0" i="0" u="none" strike="noStrike" kern="1200" cap="none" spc="0" normalizeH="0" baseline="0" noProof="0">
                <a:ln>
                  <a:noFill/>
                </a:ln>
                <a:solidFill>
                  <a:srgbClr val="E6E6E6"/>
                </a:solidFill>
                <a:effectLst/>
                <a:uLnTx/>
                <a:uFillTx/>
                <a:latin typeface="Segoe UI Semibold"/>
                <a:ea typeface="+mn-ea"/>
                <a:cs typeface="+mn-cs"/>
              </a:rPr>
              <a:t>1</a:t>
            </a:r>
          </a:p>
        </p:txBody>
      </p:sp>
      <p:grpSp>
        <p:nvGrpSpPr>
          <p:cNvPr id="2" name="Group 1">
            <a:extLst>
              <a:ext uri="{FF2B5EF4-FFF2-40B4-BE49-F238E27FC236}">
                <a16:creationId xmlns:a16="http://schemas.microsoft.com/office/drawing/2014/main" id="{E2BABCA7-E4AC-426E-A984-5B69E8524F80}"/>
              </a:ext>
            </a:extLst>
          </p:cNvPr>
          <p:cNvGrpSpPr/>
          <p:nvPr/>
        </p:nvGrpSpPr>
        <p:grpSpPr>
          <a:xfrm>
            <a:off x="5423647" y="1003654"/>
            <a:ext cx="1551338" cy="1488533"/>
            <a:chOff x="2587067" y="910273"/>
            <a:chExt cx="863600" cy="863600"/>
          </a:xfrm>
        </p:grpSpPr>
        <p:sp>
          <p:nvSpPr>
            <p:cNvPr id="16" name="Rounded Rectangle 5">
              <a:extLst>
                <a:ext uri="{FF2B5EF4-FFF2-40B4-BE49-F238E27FC236}">
                  <a16:creationId xmlns:a16="http://schemas.microsoft.com/office/drawing/2014/main" id="{9FE42EFA-26DB-4ECD-B3B9-00F4FE608139}"/>
                </a:ext>
              </a:extLst>
            </p:cNvPr>
            <p:cNvSpPr/>
            <p:nvPr/>
          </p:nvSpPr>
          <p:spPr bwMode="auto">
            <a:xfrm>
              <a:off x="2587067" y="910273"/>
              <a:ext cx="863600" cy="863600"/>
            </a:xfrm>
            <a:prstGeom prst="rect">
              <a:avLst/>
            </a:prstGeom>
            <a:solidFill>
              <a:schemeClr val="bg1"/>
            </a:solidFill>
            <a:ln>
              <a:noFill/>
            </a:ln>
            <a:effectLst>
              <a:outerShdw blurRad="152400" sx="102000" sy="102000" algn="ctr" rotWithShape="0">
                <a:schemeClr val="accent6">
                  <a:alpha val="50000"/>
                </a:scheme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Semibold"/>
                <a:ea typeface="+mn-ea"/>
                <a:cs typeface="+mn-cs"/>
              </a:endParaRPr>
            </a:p>
          </p:txBody>
        </p:sp>
        <p:pic>
          <p:nvPicPr>
            <p:cNvPr id="17" name="Graphic 16">
              <a:extLst>
                <a:ext uri="{FF2B5EF4-FFF2-40B4-BE49-F238E27FC236}">
                  <a16:creationId xmlns:a16="http://schemas.microsoft.com/office/drawing/2014/main" id="{065ADB6E-50C8-4B92-B5C1-90FCE0B6A705}"/>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9333" t="18330" r="9333" b="18330"/>
            <a:stretch/>
          </p:blipFill>
          <p:spPr>
            <a:xfrm>
              <a:off x="2719911" y="1109253"/>
              <a:ext cx="597910" cy="465640"/>
            </a:xfrm>
            <a:prstGeom prst="rect">
              <a:avLst/>
            </a:prstGeom>
          </p:spPr>
        </p:pic>
      </p:grpSp>
      <p:sp>
        <p:nvSpPr>
          <p:cNvPr id="4" name="Title 3">
            <a:extLst>
              <a:ext uri="{FF2B5EF4-FFF2-40B4-BE49-F238E27FC236}">
                <a16:creationId xmlns:a16="http://schemas.microsoft.com/office/drawing/2014/main" id="{24FC6D31-55BA-4627-BA3D-AA66B64B3CBF}"/>
              </a:ext>
            </a:extLst>
          </p:cNvPr>
          <p:cNvSpPr>
            <a:spLocks noGrp="1"/>
          </p:cNvSpPr>
          <p:nvPr>
            <p:ph type="title"/>
          </p:nvPr>
        </p:nvSpPr>
        <p:spPr>
          <a:xfrm>
            <a:off x="702230" y="184132"/>
            <a:ext cx="11018520" cy="553998"/>
          </a:xfrm>
        </p:spPr>
        <p:txBody>
          <a:bodyPr/>
          <a:lstStyle/>
          <a:p>
            <a:pPr algn="ctr"/>
            <a:r>
              <a:rPr lang="en-US"/>
              <a:t>Get involved</a:t>
            </a:r>
          </a:p>
        </p:txBody>
      </p:sp>
      <p:grpSp>
        <p:nvGrpSpPr>
          <p:cNvPr id="3" name="Group 2">
            <a:extLst>
              <a:ext uri="{FF2B5EF4-FFF2-40B4-BE49-F238E27FC236}">
                <a16:creationId xmlns:a16="http://schemas.microsoft.com/office/drawing/2014/main" id="{2DC65BF2-F43B-4D98-8166-86BC4E3618D9}"/>
              </a:ext>
            </a:extLst>
          </p:cNvPr>
          <p:cNvGrpSpPr/>
          <p:nvPr/>
        </p:nvGrpSpPr>
        <p:grpSpPr>
          <a:xfrm>
            <a:off x="-15396" y="4538980"/>
            <a:ext cx="12224380" cy="2331720"/>
            <a:chOff x="-15396" y="4538980"/>
            <a:chExt cx="12224380" cy="2331720"/>
          </a:xfrm>
        </p:grpSpPr>
        <p:pic>
          <p:nvPicPr>
            <p:cNvPr id="2050" name="Picture 2" descr="?片">
              <a:extLst>
                <a:ext uri="{FF2B5EF4-FFF2-40B4-BE49-F238E27FC236}">
                  <a16:creationId xmlns:a16="http://schemas.microsoft.com/office/drawing/2014/main" id="{E83F8B4D-C8CB-474B-B2D1-F363B357FDA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a:stretch/>
          </p:blipFill>
          <p:spPr bwMode="auto">
            <a:xfrm>
              <a:off x="3239876" y="4538980"/>
              <a:ext cx="6101871" cy="2331720"/>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7" name="Picture 6" descr="A group of people standing in front of a crowd&#10;&#10;Description automatically generated">
              <a:extLst>
                <a:ext uri="{FF2B5EF4-FFF2-40B4-BE49-F238E27FC236}">
                  <a16:creationId xmlns:a16="http://schemas.microsoft.com/office/drawing/2014/main" id="{634024D3-B7F1-4EA5-87D5-9AFA580B10BD}"/>
                </a:ext>
              </a:extLst>
            </p:cNvPr>
            <p:cNvPicPr>
              <a:picLocks noChangeAspect="1"/>
            </p:cNvPicPr>
            <p:nvPr/>
          </p:nvPicPr>
          <p:blipFill>
            <a:blip r:embed="rId6"/>
            <a:stretch>
              <a:fillRect/>
            </a:stretch>
          </p:blipFill>
          <p:spPr>
            <a:xfrm>
              <a:off x="9388999" y="4538980"/>
              <a:ext cx="2819985" cy="2331720"/>
            </a:xfrm>
            <a:prstGeom prst="rect">
              <a:avLst/>
            </a:prstGeom>
            <a:noFill/>
            <a:effectLst>
              <a:outerShdw blurRad="63500" sx="102000" sy="102000" algn="ctr" rotWithShape="0">
                <a:prstClr val="black">
                  <a:alpha val="40000"/>
                </a:prstClr>
              </a:outerShdw>
            </a:effectLst>
          </p:spPr>
        </p:pic>
        <p:pic>
          <p:nvPicPr>
            <p:cNvPr id="12" name="Picture 11" descr="A group of people posing for the camera&#10;&#10;Description automatically generated">
              <a:extLst>
                <a:ext uri="{FF2B5EF4-FFF2-40B4-BE49-F238E27FC236}">
                  <a16:creationId xmlns:a16="http://schemas.microsoft.com/office/drawing/2014/main" id="{3E3FDE06-4C60-43FC-B568-8729A4189EC2}"/>
                </a:ext>
              </a:extLst>
            </p:cNvPr>
            <p:cNvPicPr>
              <a:picLocks noChangeAspect="1"/>
            </p:cNvPicPr>
            <p:nvPr/>
          </p:nvPicPr>
          <p:blipFill rotWithShape="1">
            <a:blip r:embed="rId7"/>
            <a:srcRect l="10933" t="2548" r="16000"/>
            <a:stretch/>
          </p:blipFill>
          <p:spPr>
            <a:xfrm>
              <a:off x="-15396" y="4538980"/>
              <a:ext cx="3208020" cy="2331720"/>
            </a:xfrm>
            <a:prstGeom prst="rect">
              <a:avLst/>
            </a:prstGeom>
            <a:noFill/>
            <a:effectLst>
              <a:outerShdw blurRad="63500" sx="102000" sy="102000" algn="ctr" rotWithShape="0">
                <a:prstClr val="black">
                  <a:alpha val="40000"/>
                </a:prstClr>
              </a:outerShdw>
            </a:effectLst>
          </p:spPr>
        </p:pic>
      </p:grpSp>
      <p:grpSp>
        <p:nvGrpSpPr>
          <p:cNvPr id="32" name="Group 31">
            <a:extLst>
              <a:ext uri="{FF2B5EF4-FFF2-40B4-BE49-F238E27FC236}">
                <a16:creationId xmlns:a16="http://schemas.microsoft.com/office/drawing/2014/main" id="{9FF77FFA-2B96-4411-9E85-EB37B3215A7F}"/>
              </a:ext>
            </a:extLst>
          </p:cNvPr>
          <p:cNvGrpSpPr/>
          <p:nvPr/>
        </p:nvGrpSpPr>
        <p:grpSpPr>
          <a:xfrm>
            <a:off x="2901703" y="2763862"/>
            <a:ext cx="6619574" cy="580679"/>
            <a:chOff x="6318250" y="1242536"/>
            <a:chExt cx="6619574" cy="580679"/>
          </a:xfrm>
        </p:grpSpPr>
        <p:sp>
          <p:nvSpPr>
            <p:cNvPr id="33" name="TextBox 32">
              <a:extLst>
                <a:ext uri="{FF2B5EF4-FFF2-40B4-BE49-F238E27FC236}">
                  <a16:creationId xmlns:a16="http://schemas.microsoft.com/office/drawing/2014/main" id="{E2753BD1-8766-4E3B-91A7-491E264548C5}"/>
                </a:ext>
              </a:extLst>
            </p:cNvPr>
            <p:cNvSpPr txBox="1"/>
            <p:nvPr/>
          </p:nvSpPr>
          <p:spPr>
            <a:xfrm>
              <a:off x="8146448" y="1353281"/>
              <a:ext cx="4791376"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a:ea typeface="+mn-ea"/>
                  <a:cs typeface="+mn-cs"/>
                  <a:hlinkClick r:id="rId8"/>
                </a:rPr>
                <a:t>https://github.com/dapr/dapr#community</a:t>
              </a:r>
              <a:endParaRPr kumimoji="0" lang="en-US" sz="2000" b="0" i="0" u="none" strike="noStrike" kern="1200" cap="none" spc="0" normalizeH="0" baseline="0" noProof="0">
                <a:ln>
                  <a:noFill/>
                </a:ln>
                <a:solidFill>
                  <a:srgbClr val="0078D4"/>
                </a:solidFill>
                <a:effectLst/>
                <a:uLnTx/>
                <a:uFillTx/>
                <a:latin typeface="Segoe UI"/>
                <a:ea typeface="+mn-ea"/>
                <a:cs typeface="+mn-cs"/>
              </a:endParaRPr>
            </a:p>
          </p:txBody>
        </p:sp>
        <p:pic>
          <p:nvPicPr>
            <p:cNvPr id="34" name="Picture 2" descr="See the source image">
              <a:extLst>
                <a:ext uri="{FF2B5EF4-FFF2-40B4-BE49-F238E27FC236}">
                  <a16:creationId xmlns:a16="http://schemas.microsoft.com/office/drawing/2014/main" id="{7AB28687-7021-4116-8943-3EA2FC8B71D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338191" y="1242536"/>
              <a:ext cx="1499897" cy="555962"/>
            </a:xfrm>
            <a:prstGeom prst="rect">
              <a:avLst/>
            </a:prstGeom>
            <a:noFill/>
            <a:extLst>
              <a:ext uri="{909E8E84-426E-40DD-AFC4-6F175D3DCCD1}">
                <a14:hiddenFill xmlns:a14="http://schemas.microsoft.com/office/drawing/2010/main">
                  <a:solidFill>
                    <a:srgbClr val="FFFFFF"/>
                  </a:solidFill>
                </a14:hiddenFill>
              </a:ext>
            </a:extLst>
          </p:spPr>
        </p:pic>
        <p:cxnSp>
          <p:nvCxnSpPr>
            <p:cNvPr id="35" name="Straight Connector 34">
              <a:extLst>
                <a:ext uri="{FF2B5EF4-FFF2-40B4-BE49-F238E27FC236}">
                  <a16:creationId xmlns:a16="http://schemas.microsoft.com/office/drawing/2014/main" id="{3473268B-7A1E-4A1C-AF6F-EAC1E8EE808B}"/>
                </a:ext>
              </a:extLst>
            </p:cNvPr>
            <p:cNvCxnSpPr>
              <a:cxnSpLocks/>
            </p:cNvCxnSpPr>
            <p:nvPr/>
          </p:nvCxnSpPr>
          <p:spPr>
            <a:xfrm>
              <a:off x="6318250" y="1823215"/>
              <a:ext cx="6619574" cy="0"/>
            </a:xfrm>
            <a:prstGeom prst="line">
              <a:avLst/>
            </a:prstGeom>
            <a:ln w="190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D34F2D08-2C5E-45D6-8198-15402A8C0845}"/>
                </a:ext>
              </a:extLst>
            </p:cNvPr>
            <p:cNvCxnSpPr>
              <a:cxnSpLocks/>
            </p:cNvCxnSpPr>
            <p:nvPr/>
          </p:nvCxnSpPr>
          <p:spPr>
            <a:xfrm flipV="1">
              <a:off x="7886000" y="1294800"/>
              <a:ext cx="0" cy="424739"/>
            </a:xfrm>
            <a:prstGeom prst="line">
              <a:avLst/>
            </a:prstGeom>
            <a:ln w="190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769966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nodeType="withEffect">
                                  <p:stCondLst>
                                    <p:cond delay="200"/>
                                  </p:stCondLst>
                                  <p:childTnLst>
                                    <p:animMotion origin="layout" path="M -2.08333E-7 -4.44444E-6 L -2.08333E-7 0.03774 " pathEditMode="relative" rAng="0" ptsTypes="AA">
                                      <p:cBhvr>
                                        <p:cTn id="9" dur="750" spd="-100000" fill="hold"/>
                                        <p:tgtEl>
                                          <p:spTgt spid="3"/>
                                        </p:tgtEl>
                                        <p:attrNameLst>
                                          <p:attrName>ppt_x</p:attrName>
                                          <p:attrName>ppt_y</p:attrName>
                                        </p:attrNameLst>
                                      </p:cBhvr>
                                      <p:rCtr x="0" y="1875"/>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42" presetClass="path" presetSubtype="0" decel="100000" fill="hold" grpId="1" nodeType="withEffect">
                                  <p:stCondLst>
                                    <p:cond delay="0"/>
                                  </p:stCondLst>
                                  <p:childTnLst>
                                    <p:animMotion origin="layout" path="M -2.08333E-7 -4.44444E-6 L -2.08333E-7 0.03774 " pathEditMode="relative" rAng="0" ptsTypes="AA">
                                      <p:cBhvr>
                                        <p:cTn id="14" dur="750" spd="-100000" fill="hold"/>
                                        <p:tgtEl>
                                          <p:spTgt spid="4"/>
                                        </p:tgtEl>
                                        <p:attrNameLst>
                                          <p:attrName>ppt_x</p:attrName>
                                          <p:attrName>ppt_y</p:attrName>
                                        </p:attrNameLst>
                                      </p:cBhvr>
                                      <p:rCtr x="0" y="1875"/>
                                    </p:animMotion>
                                  </p:childTnLst>
                                </p:cTn>
                              </p:par>
                              <p:par>
                                <p:cTn id="15" presetID="10" presetClass="entr" presetSubtype="0" fill="hold" nodeType="withEffect">
                                  <p:stCondLst>
                                    <p:cond delay="10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par>
                                <p:cTn id="18" presetID="42" presetClass="path" presetSubtype="0" decel="100000" fill="hold" nodeType="withEffect">
                                  <p:stCondLst>
                                    <p:cond delay="100"/>
                                  </p:stCondLst>
                                  <p:childTnLst>
                                    <p:animMotion origin="layout" path="M -3.54167E-6 -1.11111E-6 L -3.54167E-6 0.03773 " pathEditMode="relative" rAng="0" ptsTypes="AA">
                                      <p:cBhvr>
                                        <p:cTn id="19" dur="750" spd="-100000" fill="hold"/>
                                        <p:tgtEl>
                                          <p:spTgt spid="2"/>
                                        </p:tgtEl>
                                        <p:attrNameLst>
                                          <p:attrName>ppt_x</p:attrName>
                                          <p:attrName>ppt_y</p:attrName>
                                        </p:attrNameLst>
                                      </p:cBhvr>
                                      <p:rCtr x="0" y="1875"/>
                                    </p:animMotion>
                                  </p:childTnLst>
                                </p:cTn>
                              </p:par>
                              <p:par>
                                <p:cTn id="20" presetID="10" presetClass="entr" presetSubtype="0" fill="hold" grpId="0" nodeType="withEffect">
                                  <p:stCondLst>
                                    <p:cond delay="100"/>
                                  </p:stCondLst>
                                  <p:childTnLst>
                                    <p:set>
                                      <p:cBhvr>
                                        <p:cTn id="21" dur="1" fill="hold">
                                          <p:stCondLst>
                                            <p:cond delay="0"/>
                                          </p:stCondLst>
                                        </p:cTn>
                                        <p:tgtEl>
                                          <p:spTgt spid="25"/>
                                        </p:tgtEl>
                                        <p:attrNameLst>
                                          <p:attrName>style.visibility</p:attrName>
                                        </p:attrNameLst>
                                      </p:cBhvr>
                                      <p:to>
                                        <p:strVal val="visible"/>
                                      </p:to>
                                    </p:set>
                                    <p:animEffect transition="in" filter="fade">
                                      <p:cBhvr>
                                        <p:cTn id="22" dur="500"/>
                                        <p:tgtEl>
                                          <p:spTgt spid="25"/>
                                        </p:tgtEl>
                                      </p:cBhvr>
                                    </p:animEffect>
                                  </p:childTnLst>
                                </p:cTn>
                              </p:par>
                              <p:par>
                                <p:cTn id="23" presetID="42" presetClass="path" presetSubtype="0" decel="100000" fill="hold" grpId="1" nodeType="withEffect">
                                  <p:stCondLst>
                                    <p:cond delay="100"/>
                                  </p:stCondLst>
                                  <p:childTnLst>
                                    <p:animMotion origin="layout" path="M 2.70833E-6 -4.44444E-6 L 2.70833E-6 0.03774 " pathEditMode="relative" rAng="0" ptsTypes="AA">
                                      <p:cBhvr>
                                        <p:cTn id="24" dur="750" spd="-100000" fill="hold"/>
                                        <p:tgtEl>
                                          <p:spTgt spid="25"/>
                                        </p:tgtEl>
                                        <p:attrNameLst>
                                          <p:attrName>ppt_x</p:attrName>
                                          <p:attrName>ppt_y</p:attrName>
                                        </p:attrNameLst>
                                      </p:cBhvr>
                                      <p:rCtr x="0" y="1875"/>
                                    </p:animMotion>
                                  </p:childTnLst>
                                </p:cTn>
                              </p:par>
                              <p:par>
                                <p:cTn id="25" presetID="10" presetClass="entr" presetSubtype="0" fill="hold" nodeType="withEffect">
                                  <p:stCondLst>
                                    <p:cond delay="100"/>
                                  </p:stCondLst>
                                  <p:childTnLst>
                                    <p:set>
                                      <p:cBhvr>
                                        <p:cTn id="26" dur="1" fill="hold">
                                          <p:stCondLst>
                                            <p:cond delay="0"/>
                                          </p:stCondLst>
                                        </p:cTn>
                                        <p:tgtEl>
                                          <p:spTgt spid="32"/>
                                        </p:tgtEl>
                                        <p:attrNameLst>
                                          <p:attrName>style.visibility</p:attrName>
                                        </p:attrNameLst>
                                      </p:cBhvr>
                                      <p:to>
                                        <p:strVal val="visible"/>
                                      </p:to>
                                    </p:set>
                                    <p:animEffect transition="in" filter="fade">
                                      <p:cBhvr>
                                        <p:cTn id="27" dur="500"/>
                                        <p:tgtEl>
                                          <p:spTgt spid="32"/>
                                        </p:tgtEl>
                                      </p:cBhvr>
                                    </p:animEffect>
                                  </p:childTnLst>
                                </p:cTn>
                              </p:par>
                              <p:par>
                                <p:cTn id="28" presetID="42" presetClass="path" presetSubtype="0" decel="100000" fill="hold" nodeType="withEffect">
                                  <p:stCondLst>
                                    <p:cond delay="100"/>
                                  </p:stCondLst>
                                  <p:childTnLst>
                                    <p:animMotion origin="layout" path="M 4.79167E-6 -3.7037E-7 L 4.79167E-6 0.03773 " pathEditMode="relative" rAng="0" ptsTypes="AA">
                                      <p:cBhvr>
                                        <p:cTn id="29" dur="750" spd="-100000" fill="hold"/>
                                        <p:tgtEl>
                                          <p:spTgt spid="32"/>
                                        </p:tgtEl>
                                        <p:attrNameLst>
                                          <p:attrName>ppt_x</p:attrName>
                                          <p:attrName>ppt_y</p:attrName>
                                        </p:attrNameLst>
                                      </p:cBhvr>
                                      <p:rCtr x="0" y="187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5" grpId="1" animBg="1"/>
      <p:bldP spid="4" grpId="0"/>
      <p:bldP spid="4" grpId="1"/>
    </p:bldLst>
  </p:timing>
</p:sld>
</file>

<file path=ppt/slides/slide42.xml><?xml version="1.0" encoding="utf-8"?>
<p:sld xmlns:a="http://schemas.openxmlformats.org/drawingml/2006/main" xmlns:r="http://schemas.openxmlformats.org/officeDocument/2006/relationships" xmlns:p="http://schemas.openxmlformats.org/presentationml/2006/main">
  <p:cSld>
    <p:bg>
      <p:bgPr>
        <a:gradFill flip="none" rotWithShape="1">
          <a:gsLst>
            <a:gs pos="100000">
              <a:schemeClr val="accent1">
                <a:lumMod val="89000"/>
              </a:schemeClr>
            </a:gs>
            <a:gs pos="0">
              <a:schemeClr val="accent1">
                <a:lumMod val="70000"/>
              </a:schemeClr>
            </a:gs>
          </a:gsLst>
          <a:lin ang="10800000" scaled="0"/>
          <a:tileRect/>
        </a:gradFill>
        <a:effectLst/>
      </p:bgPr>
    </p:bg>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249A9107-7CC1-417C-ACF6-D8FCDFA43E66}"/>
              </a:ext>
            </a:extLst>
          </p:cNvPr>
          <p:cNvSpPr txBox="1"/>
          <p:nvPr/>
        </p:nvSpPr>
        <p:spPr>
          <a:xfrm>
            <a:off x="769256" y="1985833"/>
            <a:ext cx="10180825"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6600" b="1" i="0" u="none" strike="noStrike" kern="1200" cap="none" spc="0" normalizeH="0" baseline="0" noProof="0" dirty="0" err="1">
                <a:ln>
                  <a:noFill/>
                </a:ln>
                <a:solidFill>
                  <a:prstClr val="white"/>
                </a:solidFill>
                <a:effectLst/>
                <a:uLnTx/>
                <a:uFillTx/>
                <a:latin typeface="Helvetica" panose="020B0604020202020204" pitchFamily="34" charset="0"/>
                <a:ea typeface="+mn-ea"/>
                <a:cs typeface="Helvetica" panose="020B0604020202020204" pitchFamily="34" charset="0"/>
              </a:rPr>
              <a:t>Thanks</a:t>
            </a:r>
            <a:r>
              <a:rPr kumimoji="0" lang="es-ES" sz="6600" b="1" i="0" u="none" strike="noStrike" kern="1200" cap="none" spc="0" normalizeH="0" baseline="0" noProof="0" dirty="0">
                <a:ln>
                  <a:noFill/>
                </a:ln>
                <a:solidFill>
                  <a:prstClr val="white"/>
                </a:solidFill>
                <a:effectLst/>
                <a:uLnTx/>
                <a:uFillTx/>
                <a:latin typeface="Helvetica" panose="020B0604020202020204" pitchFamily="34" charset="0"/>
                <a:ea typeface="+mn-ea"/>
                <a:cs typeface="Helvetica" panose="020B0604020202020204" pitchFamily="34" charset="0"/>
              </a:rPr>
              <a:t>!!!</a:t>
            </a:r>
            <a:endParaRPr kumimoji="0" lang="es-ES" sz="1400" b="1" i="0" u="none" strike="noStrike" kern="1200" cap="none" spc="0" normalizeH="0" baseline="0" noProof="0" dirty="0">
              <a:ln>
                <a:noFill/>
              </a:ln>
              <a:solidFill>
                <a:prstClr val="white"/>
              </a:solidFill>
              <a:effectLst/>
              <a:uLnTx/>
              <a:uFillTx/>
              <a:latin typeface="Helvetica" panose="020B0604020202020204" pitchFamily="34" charset="0"/>
              <a:ea typeface="+mn-ea"/>
              <a:cs typeface="Helvetica" panose="020B0604020202020204" pitchFamily="34" charset="0"/>
            </a:endParaRPr>
          </a:p>
        </p:txBody>
      </p:sp>
      <p:sp>
        <p:nvSpPr>
          <p:cNvPr id="12" name="CuadroTexto 11">
            <a:extLst>
              <a:ext uri="{FF2B5EF4-FFF2-40B4-BE49-F238E27FC236}">
                <a16:creationId xmlns:a16="http://schemas.microsoft.com/office/drawing/2014/main" id="{9711B393-719D-409E-8EB2-E7DF14C1357A}"/>
              </a:ext>
            </a:extLst>
          </p:cNvPr>
          <p:cNvSpPr txBox="1"/>
          <p:nvPr/>
        </p:nvSpPr>
        <p:spPr>
          <a:xfrm>
            <a:off x="820651" y="3008629"/>
            <a:ext cx="6324164"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dirty="0">
              <a:ln>
                <a:noFill/>
              </a:ln>
              <a:solidFill>
                <a:prstClr val="white"/>
              </a:solidFill>
              <a:effectLst/>
              <a:uLnTx/>
              <a:uFillTx/>
              <a:latin typeface="Helvetica" panose="020B0604020202020204" pitchFamily="34" charset="0"/>
              <a:ea typeface="+mn-ea"/>
              <a:cs typeface="Helvetica" panose="020B0604020202020204" pitchFamily="34" charset="0"/>
            </a:endParaRPr>
          </a:p>
        </p:txBody>
      </p:sp>
      <p:sp>
        <p:nvSpPr>
          <p:cNvPr id="7" name="CuadroTexto 6">
            <a:extLst>
              <a:ext uri="{FF2B5EF4-FFF2-40B4-BE49-F238E27FC236}">
                <a16:creationId xmlns:a16="http://schemas.microsoft.com/office/drawing/2014/main" id="{BF3D0B16-54D2-4B04-B9E5-587A4B429FB0}"/>
              </a:ext>
            </a:extLst>
          </p:cNvPr>
          <p:cNvSpPr txBox="1"/>
          <p:nvPr/>
        </p:nvSpPr>
        <p:spPr>
          <a:xfrm>
            <a:off x="7354485" y="5225891"/>
            <a:ext cx="395505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1" i="0" u="none" strike="noStrike" kern="1200" cap="none" spc="0" normalizeH="0" baseline="0" noProof="0" dirty="0">
                <a:ln>
                  <a:noFill/>
                </a:ln>
                <a:solidFill>
                  <a:prstClr val="white"/>
                </a:solidFill>
                <a:effectLst/>
                <a:uLnTx/>
                <a:uFillTx/>
                <a:latin typeface="Helvetica" panose="020B0604020202020204" pitchFamily="34" charset="0"/>
                <a:ea typeface="+mn-ea"/>
                <a:cs typeface="Helvetica" panose="020B0604020202020204" pitchFamily="34" charset="0"/>
              </a:rPr>
              <a:t>Carlos Mendible</a:t>
            </a:r>
          </a:p>
        </p:txBody>
      </p:sp>
      <p:sp>
        <p:nvSpPr>
          <p:cNvPr id="8" name="CuadroTexto 7">
            <a:extLst>
              <a:ext uri="{FF2B5EF4-FFF2-40B4-BE49-F238E27FC236}">
                <a16:creationId xmlns:a16="http://schemas.microsoft.com/office/drawing/2014/main" id="{2F707A79-631D-4BCB-9292-933CCC3620A0}"/>
              </a:ext>
            </a:extLst>
          </p:cNvPr>
          <p:cNvSpPr txBox="1"/>
          <p:nvPr/>
        </p:nvSpPr>
        <p:spPr>
          <a:xfrm>
            <a:off x="7354483" y="5564445"/>
            <a:ext cx="3955059"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1" u="none" strike="noStrike" kern="1200" cap="none" spc="0" normalizeH="0" baseline="0" noProof="0" dirty="0">
                <a:ln>
                  <a:noFill/>
                </a:ln>
                <a:solidFill>
                  <a:prstClr val="white"/>
                </a:solidFill>
                <a:effectLst/>
                <a:uLnTx/>
                <a:uFillTx/>
                <a:latin typeface="Helvetica" panose="020B0604020202020204" pitchFamily="34" charset="0"/>
                <a:ea typeface="+mn-ea"/>
                <a:cs typeface="Helvetica" panose="020B0604020202020204" pitchFamily="34" charset="0"/>
              </a:rPr>
              <a:t>Azure </a:t>
            </a:r>
            <a:r>
              <a:rPr kumimoji="0" lang="es-ES" sz="1600" b="0" i="1" u="none" strike="noStrike" kern="1200" cap="none" spc="0" normalizeH="0" baseline="0" noProof="0" dirty="0" err="1">
                <a:ln>
                  <a:noFill/>
                </a:ln>
                <a:solidFill>
                  <a:prstClr val="white"/>
                </a:solidFill>
                <a:effectLst/>
                <a:uLnTx/>
                <a:uFillTx/>
                <a:latin typeface="Helvetica" panose="020B0604020202020204" pitchFamily="34" charset="0"/>
                <a:ea typeface="+mn-ea"/>
                <a:cs typeface="Helvetica" panose="020B0604020202020204" pitchFamily="34" charset="0"/>
              </a:rPr>
              <a:t>Evangelist</a:t>
            </a:r>
            <a:r>
              <a:rPr kumimoji="0" lang="es-ES" sz="1600" b="0" i="1" u="none" strike="noStrike" kern="1200" cap="none" spc="0" normalizeH="0" baseline="0" noProof="0" dirty="0">
                <a:ln>
                  <a:noFill/>
                </a:ln>
                <a:solidFill>
                  <a:prstClr val="white"/>
                </a:solidFill>
                <a:effectLst/>
                <a:uLnTx/>
                <a:uFillTx/>
                <a:latin typeface="Helvetica" panose="020B0604020202020204" pitchFamily="34" charset="0"/>
                <a:ea typeface="+mn-ea"/>
                <a:cs typeface="Helvetica" panose="020B0604020202020204" pitchFamily="34" charset="0"/>
              </a:rPr>
              <a:t> @</a:t>
            </a:r>
            <a:r>
              <a:rPr kumimoji="0" lang="es-ES" sz="1600" b="0" i="1" u="none" strike="noStrike" kern="1200" cap="none" spc="0" normalizeH="0" baseline="0" noProof="0" dirty="0" err="1">
                <a:ln>
                  <a:noFill/>
                </a:ln>
                <a:solidFill>
                  <a:prstClr val="white"/>
                </a:solidFill>
                <a:effectLst/>
                <a:uLnTx/>
                <a:uFillTx/>
                <a:latin typeface="Helvetica" panose="020B0604020202020204" pitchFamily="34" charset="0"/>
                <a:ea typeface="+mn-ea"/>
                <a:cs typeface="Helvetica" panose="020B0604020202020204" pitchFamily="34" charset="0"/>
              </a:rPr>
              <a:t>everis</a:t>
            </a:r>
            <a:r>
              <a:rPr kumimoji="0" lang="es-ES" sz="1600" b="0" i="1" u="none" strike="noStrike" kern="1200" cap="none" spc="0" normalizeH="0" baseline="0" noProof="0" dirty="0">
                <a:ln>
                  <a:noFill/>
                </a:ln>
                <a:solidFill>
                  <a:prstClr val="white"/>
                </a:solidFill>
                <a:effectLst/>
                <a:uLnTx/>
                <a:uFillTx/>
                <a:latin typeface="Helvetica" panose="020B0604020202020204" pitchFamily="34" charset="0"/>
                <a:ea typeface="+mn-ea"/>
                <a:cs typeface="Helvetica" panose="020B060402020202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1" u="none" strike="noStrike" kern="1200" cap="none" spc="0" normalizeH="0" baseline="0" noProof="0" dirty="0">
                <a:ln>
                  <a:noFill/>
                </a:ln>
                <a:solidFill>
                  <a:prstClr val="white"/>
                </a:solidFill>
                <a:effectLst/>
                <a:uLnTx/>
                <a:uFillTx/>
                <a:latin typeface="Helvetica" panose="020B0604020202020204" pitchFamily="34" charset="0"/>
                <a:ea typeface="+mn-ea"/>
                <a:cs typeface="Helvetica" panose="020B0604020202020204" pitchFamily="34" charset="0"/>
              </a:rPr>
              <a:t>Azure &amp; </a:t>
            </a:r>
            <a:r>
              <a:rPr kumimoji="0" lang="es-ES" sz="1600" b="0" i="1" u="none" strike="noStrike" kern="1200" cap="none" spc="0" normalizeH="0" baseline="0" noProof="0" dirty="0" err="1">
                <a:ln>
                  <a:noFill/>
                </a:ln>
                <a:solidFill>
                  <a:prstClr val="white"/>
                </a:solidFill>
                <a:effectLst/>
                <a:uLnTx/>
                <a:uFillTx/>
                <a:latin typeface="Helvetica" panose="020B0604020202020204" pitchFamily="34" charset="0"/>
                <a:ea typeface="+mn-ea"/>
                <a:cs typeface="Helvetica" panose="020B0604020202020204" pitchFamily="34" charset="0"/>
              </a:rPr>
              <a:t>Developer</a:t>
            </a:r>
            <a:r>
              <a:rPr kumimoji="0" lang="es-ES" sz="1600" b="0" i="1" u="none" strike="noStrike" kern="1200" cap="none" spc="0" normalizeH="0" baseline="0" noProof="0" dirty="0">
                <a:ln>
                  <a:noFill/>
                </a:ln>
                <a:solidFill>
                  <a:prstClr val="white"/>
                </a:solidFill>
                <a:effectLst/>
                <a:uLnTx/>
                <a:uFillTx/>
                <a:latin typeface="Helvetica" panose="020B0604020202020204" pitchFamily="34" charset="0"/>
                <a:ea typeface="+mn-ea"/>
                <a:cs typeface="Helvetica" panose="020B0604020202020204" pitchFamily="34" charset="0"/>
              </a:rPr>
              <a:t> Technologies MVP</a:t>
            </a:r>
          </a:p>
        </p:txBody>
      </p:sp>
      <p:sp>
        <p:nvSpPr>
          <p:cNvPr id="11" name="CuadroTexto 10">
            <a:extLst>
              <a:ext uri="{FF2B5EF4-FFF2-40B4-BE49-F238E27FC236}">
                <a16:creationId xmlns:a16="http://schemas.microsoft.com/office/drawing/2014/main" id="{E7F6AFB6-20C3-4BCF-B654-8D2757EE233F}"/>
              </a:ext>
            </a:extLst>
          </p:cNvPr>
          <p:cNvSpPr txBox="1"/>
          <p:nvPr/>
        </p:nvSpPr>
        <p:spPr>
          <a:xfrm>
            <a:off x="7354481" y="6126301"/>
            <a:ext cx="3955059"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1" u="none" strike="noStrike" kern="1200" cap="none" spc="0" normalizeH="0" baseline="0" noProof="0" dirty="0">
                <a:ln>
                  <a:noFill/>
                </a:ln>
                <a:solidFill>
                  <a:prstClr val="white"/>
                </a:solidFill>
                <a:effectLst/>
                <a:uLnTx/>
                <a:uFillTx/>
                <a:latin typeface="Helvetica" panose="020B0604020202020204" pitchFamily="34" charset="0"/>
                <a:ea typeface="+mn-ea"/>
                <a:cs typeface="Helvetica" panose="020B0604020202020204" pitchFamily="34" charset="0"/>
              </a:rPr>
              <a:t>@cmendibl3</a:t>
            </a:r>
          </a:p>
        </p:txBody>
      </p:sp>
      <p:pic>
        <p:nvPicPr>
          <p:cNvPr id="13" name="Picture 10" descr="Image result for dapr logo png">
            <a:extLst>
              <a:ext uri="{FF2B5EF4-FFF2-40B4-BE49-F238E27FC236}">
                <a16:creationId xmlns:a16="http://schemas.microsoft.com/office/drawing/2014/main" id="{E57AC3E5-B10F-4671-A1DF-17F73A408C9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49479" y="4854811"/>
            <a:ext cx="1905000" cy="1905000"/>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5222741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532A269-F952-4A03-831E-0C4A6E9D5794}"/>
              </a:ext>
            </a:extLst>
          </p:cNvPr>
          <p:cNvSpPr/>
          <p:nvPr/>
        </p:nvSpPr>
        <p:spPr>
          <a:xfrm>
            <a:off x="4356101" y="0"/>
            <a:ext cx="7835900" cy="6858000"/>
          </a:xfrm>
          <a:prstGeom prst="rect">
            <a:avLst/>
          </a:prstGeom>
          <a:solidFill>
            <a:srgbClr val="DDE7F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32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Segoe UI" pitchFamily="34" charset="0"/>
            </a:endParaRPr>
          </a:p>
        </p:txBody>
      </p:sp>
      <p:sp>
        <p:nvSpPr>
          <p:cNvPr id="4" name="Text Placeholder 2">
            <a:extLst>
              <a:ext uri="{FF2B5EF4-FFF2-40B4-BE49-F238E27FC236}">
                <a16:creationId xmlns:a16="http://schemas.microsoft.com/office/drawing/2014/main" id="{0B4142CF-031C-4A88-AAE8-8E0846C21AEE}"/>
              </a:ext>
            </a:extLst>
          </p:cNvPr>
          <p:cNvSpPr txBox="1">
            <a:spLocks/>
          </p:cNvSpPr>
          <p:nvPr/>
        </p:nvSpPr>
        <p:spPr>
          <a:xfrm>
            <a:off x="593725" y="5059363"/>
            <a:ext cx="2244725" cy="215444"/>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0078D4"/>
                </a:solidFill>
                <a:effectLst/>
                <a:uLnTx/>
                <a:uFillTx/>
                <a:latin typeface="Segoe UI Semibold"/>
                <a:ea typeface="+mn-ea"/>
                <a:cs typeface="Segoe UI" panose="020B0502040204020203" pitchFamily="34" charset="0"/>
              </a:rPr>
              <a:t>https://dapr.io</a:t>
            </a:r>
          </a:p>
        </p:txBody>
      </p:sp>
      <p:sp>
        <p:nvSpPr>
          <p:cNvPr id="5" name="Text Placeholder 2">
            <a:extLst>
              <a:ext uri="{FF2B5EF4-FFF2-40B4-BE49-F238E27FC236}">
                <a16:creationId xmlns:a16="http://schemas.microsoft.com/office/drawing/2014/main" id="{3608D6CE-55B7-4AE7-872E-81AF43DD76C0}"/>
              </a:ext>
            </a:extLst>
          </p:cNvPr>
          <p:cNvSpPr txBox="1">
            <a:spLocks/>
          </p:cNvSpPr>
          <p:nvPr/>
        </p:nvSpPr>
        <p:spPr>
          <a:xfrm>
            <a:off x="593725" y="3221038"/>
            <a:ext cx="3073400" cy="553998"/>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Segoe UI" panose="020B0502040204020203" pitchFamily="34" charset="0"/>
              </a:rPr>
              <a:t>Distributed Application Runtime</a:t>
            </a:r>
          </a:p>
        </p:txBody>
      </p:sp>
      <p:pic>
        <p:nvPicPr>
          <p:cNvPr id="6" name="Graphic 5">
            <a:extLst>
              <a:ext uri="{FF2B5EF4-FFF2-40B4-BE49-F238E27FC236}">
                <a16:creationId xmlns:a16="http://schemas.microsoft.com/office/drawing/2014/main" id="{63EEF73B-30C0-4702-8393-EAD0199A917F}"/>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9333" t="18330" r="9333" b="18330"/>
          <a:stretch/>
        </p:blipFill>
        <p:spPr>
          <a:xfrm>
            <a:off x="509016" y="1506855"/>
            <a:ext cx="1967706" cy="1532404"/>
          </a:xfrm>
          <a:prstGeom prst="rect">
            <a:avLst/>
          </a:prstGeom>
        </p:spPr>
      </p:pic>
      <p:sp>
        <p:nvSpPr>
          <p:cNvPr id="7" name="Text Placeholder 2">
            <a:extLst>
              <a:ext uri="{FF2B5EF4-FFF2-40B4-BE49-F238E27FC236}">
                <a16:creationId xmlns:a16="http://schemas.microsoft.com/office/drawing/2014/main" id="{BA1CE093-A244-47A5-859E-FB321A748F76}"/>
              </a:ext>
            </a:extLst>
          </p:cNvPr>
          <p:cNvSpPr txBox="1">
            <a:spLocks/>
          </p:cNvSpPr>
          <p:nvPr/>
        </p:nvSpPr>
        <p:spPr>
          <a:xfrm>
            <a:off x="593725" y="3925888"/>
            <a:ext cx="3651704" cy="738664"/>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Portable, event-driven, runtime for building distributed applications across cloud and edge</a:t>
            </a:r>
          </a:p>
        </p:txBody>
      </p:sp>
      <p:pic>
        <p:nvPicPr>
          <p:cNvPr id="8" name="Picture 7">
            <a:extLst>
              <a:ext uri="{FF2B5EF4-FFF2-40B4-BE49-F238E27FC236}">
                <a16:creationId xmlns:a16="http://schemas.microsoft.com/office/drawing/2014/main" id="{2A69F5FC-6A25-4E4D-88E1-4E632D6859DA}"/>
              </a:ext>
            </a:extLst>
          </p:cNvPr>
          <p:cNvPicPr>
            <a:picLocks noChangeAspect="1"/>
          </p:cNvPicPr>
          <p:nvPr/>
        </p:nvPicPr>
        <p:blipFill rotWithShape="1">
          <a:blip r:embed="rId4"/>
          <a:srcRect t="1" r="11659" b="373"/>
          <a:stretch/>
        </p:blipFill>
        <p:spPr>
          <a:xfrm>
            <a:off x="4791474" y="882220"/>
            <a:ext cx="6965155" cy="509356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810198594"/>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ell phone&#10;&#10;Description automatically generated">
            <a:extLst>
              <a:ext uri="{FF2B5EF4-FFF2-40B4-BE49-F238E27FC236}">
                <a16:creationId xmlns:a16="http://schemas.microsoft.com/office/drawing/2014/main" id="{BC19FB9D-CD8C-4040-9E5D-E7EA5DFF39A8}"/>
              </a:ext>
            </a:extLst>
          </p:cNvPr>
          <p:cNvPicPr>
            <a:picLocks noChangeAspect="1"/>
          </p:cNvPicPr>
          <p:nvPr/>
        </p:nvPicPr>
        <p:blipFill rotWithShape="1">
          <a:blip r:embed="rId3"/>
          <a:srcRect t="1068" r="4580" b="33966"/>
          <a:stretch/>
        </p:blipFill>
        <p:spPr>
          <a:xfrm>
            <a:off x="583406" y="422368"/>
            <a:ext cx="5399960" cy="2849313"/>
          </a:xfrm>
          <a:prstGeom prst="rect">
            <a:avLst/>
          </a:prstGeom>
          <a:effectLst>
            <a:outerShdw blurRad="152400" sx="102000" sy="102000" algn="ctr" rotWithShape="0">
              <a:schemeClr val="accent6">
                <a:alpha val="50000"/>
              </a:schemeClr>
            </a:outerShdw>
          </a:effectLst>
        </p:spPr>
      </p:pic>
      <p:pic>
        <p:nvPicPr>
          <p:cNvPr id="8" name="Picture 7" descr="A screenshot of a social media post&#10;&#10;Description automatically generated">
            <a:extLst>
              <a:ext uri="{FF2B5EF4-FFF2-40B4-BE49-F238E27FC236}">
                <a16:creationId xmlns:a16="http://schemas.microsoft.com/office/drawing/2014/main" id="{DED08A92-351F-43B3-B630-FFAE7799EAE5}"/>
              </a:ext>
            </a:extLst>
          </p:cNvPr>
          <p:cNvPicPr>
            <a:picLocks noChangeAspect="1"/>
          </p:cNvPicPr>
          <p:nvPr/>
        </p:nvPicPr>
        <p:blipFill rotWithShape="1">
          <a:blip r:embed="rId4"/>
          <a:srcRect t="994" r="2871" b="38417"/>
          <a:stretch/>
        </p:blipFill>
        <p:spPr>
          <a:xfrm>
            <a:off x="6194565" y="422368"/>
            <a:ext cx="5404373" cy="2849313"/>
          </a:xfrm>
          <a:prstGeom prst="rect">
            <a:avLst/>
          </a:prstGeom>
          <a:effectLst>
            <a:outerShdw blurRad="152400" sx="102000" sy="102000" algn="ctr" rotWithShape="0">
              <a:schemeClr val="accent6">
                <a:alpha val="50000"/>
              </a:schemeClr>
            </a:outerShdw>
          </a:effectLst>
        </p:spPr>
      </p:pic>
      <p:pic>
        <p:nvPicPr>
          <p:cNvPr id="7" name="Picture 6" descr="A screenshot of a cell phone&#10;&#10;Description automatically generated">
            <a:extLst>
              <a:ext uri="{FF2B5EF4-FFF2-40B4-BE49-F238E27FC236}">
                <a16:creationId xmlns:a16="http://schemas.microsoft.com/office/drawing/2014/main" id="{5695107D-7EEF-4E00-BADE-ECCA9A61AE3E}"/>
              </a:ext>
            </a:extLst>
          </p:cNvPr>
          <p:cNvPicPr>
            <a:picLocks noChangeAspect="1"/>
          </p:cNvPicPr>
          <p:nvPr/>
        </p:nvPicPr>
        <p:blipFill rotWithShape="1">
          <a:blip r:embed="rId5"/>
          <a:srcRect r="2773" b="36636"/>
          <a:stretch/>
        </p:blipFill>
        <p:spPr>
          <a:xfrm>
            <a:off x="583406" y="3467811"/>
            <a:ext cx="5399960" cy="2967822"/>
          </a:xfrm>
          <a:prstGeom prst="rect">
            <a:avLst/>
          </a:prstGeom>
          <a:effectLst>
            <a:outerShdw blurRad="152400" sx="102000" sy="102000" algn="ctr" rotWithShape="0">
              <a:schemeClr val="accent6">
                <a:alpha val="50000"/>
              </a:schemeClr>
            </a:outerShdw>
          </a:effectLst>
        </p:spPr>
      </p:pic>
      <p:pic>
        <p:nvPicPr>
          <p:cNvPr id="5" name="Picture 4">
            <a:extLst>
              <a:ext uri="{FF2B5EF4-FFF2-40B4-BE49-F238E27FC236}">
                <a16:creationId xmlns:a16="http://schemas.microsoft.com/office/drawing/2014/main" id="{8B70889D-24F6-4B93-B325-6E17F880F1EA}"/>
              </a:ext>
            </a:extLst>
          </p:cNvPr>
          <p:cNvPicPr>
            <a:picLocks noChangeAspect="1"/>
          </p:cNvPicPr>
          <p:nvPr/>
        </p:nvPicPr>
        <p:blipFill rotWithShape="1">
          <a:blip r:embed="rId6"/>
          <a:srcRect b="17168"/>
          <a:stretch/>
        </p:blipFill>
        <p:spPr>
          <a:xfrm>
            <a:off x="6194565" y="3467811"/>
            <a:ext cx="5399960" cy="2967822"/>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948044739"/>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E8A0076-B511-4F29-AD91-8905B110220B}"/>
              </a:ext>
            </a:extLst>
          </p:cNvPr>
          <p:cNvPicPr>
            <a:picLocks noChangeAspect="1"/>
          </p:cNvPicPr>
          <p:nvPr/>
        </p:nvPicPr>
        <p:blipFill>
          <a:blip r:embed="rId2"/>
          <a:stretch>
            <a:fillRect/>
          </a:stretch>
        </p:blipFill>
        <p:spPr>
          <a:xfrm>
            <a:off x="385377" y="5264019"/>
            <a:ext cx="5632739" cy="1085906"/>
          </a:xfrm>
          <a:prstGeom prst="rect">
            <a:avLst/>
          </a:prstGeom>
          <a:ln>
            <a:noFill/>
          </a:ln>
          <a:effectLst>
            <a:outerShdw blurRad="190500" algn="tl" rotWithShape="0">
              <a:srgbClr val="000000">
                <a:alpha val="70000"/>
              </a:srgbClr>
            </a:outerShdw>
          </a:effectLst>
        </p:spPr>
      </p:pic>
      <p:pic>
        <p:nvPicPr>
          <p:cNvPr id="5" name="Picture 4">
            <a:extLst>
              <a:ext uri="{FF2B5EF4-FFF2-40B4-BE49-F238E27FC236}">
                <a16:creationId xmlns:a16="http://schemas.microsoft.com/office/drawing/2014/main" id="{E1C15DA8-26B7-46D3-85CF-D62C77FCDC9E}"/>
              </a:ext>
            </a:extLst>
          </p:cNvPr>
          <p:cNvPicPr>
            <a:picLocks noChangeAspect="1"/>
          </p:cNvPicPr>
          <p:nvPr/>
        </p:nvPicPr>
        <p:blipFill>
          <a:blip r:embed="rId3"/>
          <a:stretch>
            <a:fillRect/>
          </a:stretch>
        </p:blipFill>
        <p:spPr>
          <a:xfrm>
            <a:off x="3164001" y="4163937"/>
            <a:ext cx="5505733" cy="736638"/>
          </a:xfrm>
          <a:prstGeom prst="rect">
            <a:avLst/>
          </a:prstGeom>
          <a:ln>
            <a:noFill/>
          </a:ln>
          <a:effectLst>
            <a:outerShdw blurRad="190500" algn="tl" rotWithShape="0">
              <a:srgbClr val="000000">
                <a:alpha val="70000"/>
              </a:srgbClr>
            </a:outerShdw>
          </a:effectLst>
        </p:spPr>
      </p:pic>
      <p:pic>
        <p:nvPicPr>
          <p:cNvPr id="7" name="Picture 6">
            <a:extLst>
              <a:ext uri="{FF2B5EF4-FFF2-40B4-BE49-F238E27FC236}">
                <a16:creationId xmlns:a16="http://schemas.microsoft.com/office/drawing/2014/main" id="{2D00AEF5-56F5-4A78-98EC-8E81A52B6297}"/>
              </a:ext>
            </a:extLst>
          </p:cNvPr>
          <p:cNvPicPr>
            <a:picLocks noChangeAspect="1"/>
          </p:cNvPicPr>
          <p:nvPr/>
        </p:nvPicPr>
        <p:blipFill>
          <a:blip r:embed="rId4"/>
          <a:stretch>
            <a:fillRect/>
          </a:stretch>
        </p:blipFill>
        <p:spPr>
          <a:xfrm>
            <a:off x="366682" y="2917797"/>
            <a:ext cx="5550185" cy="1022403"/>
          </a:xfrm>
          <a:prstGeom prst="rect">
            <a:avLst/>
          </a:prstGeom>
          <a:ln>
            <a:noFill/>
          </a:ln>
          <a:effectLst>
            <a:outerShdw blurRad="190500" algn="tl" rotWithShape="0">
              <a:srgbClr val="000000">
                <a:alpha val="70000"/>
              </a:srgbClr>
            </a:outerShdw>
          </a:effectLst>
        </p:spPr>
      </p:pic>
      <p:pic>
        <p:nvPicPr>
          <p:cNvPr id="9" name="Picture 8">
            <a:extLst>
              <a:ext uri="{FF2B5EF4-FFF2-40B4-BE49-F238E27FC236}">
                <a16:creationId xmlns:a16="http://schemas.microsoft.com/office/drawing/2014/main" id="{53C1AA85-1184-444F-B3F6-0FAB5759A0E6}"/>
              </a:ext>
            </a:extLst>
          </p:cNvPr>
          <p:cNvPicPr>
            <a:picLocks noChangeAspect="1"/>
          </p:cNvPicPr>
          <p:nvPr/>
        </p:nvPicPr>
        <p:blipFill>
          <a:blip r:embed="rId5"/>
          <a:stretch>
            <a:fillRect/>
          </a:stretch>
        </p:blipFill>
        <p:spPr>
          <a:xfrm>
            <a:off x="6408355" y="2968601"/>
            <a:ext cx="5600988" cy="920797"/>
          </a:xfrm>
          <a:prstGeom prst="rect">
            <a:avLst/>
          </a:prstGeom>
          <a:ln>
            <a:noFill/>
          </a:ln>
          <a:effectLst>
            <a:outerShdw blurRad="190500" algn="tl" rotWithShape="0">
              <a:srgbClr val="000000">
                <a:alpha val="70000"/>
              </a:srgbClr>
            </a:outerShdw>
          </a:effectLst>
        </p:spPr>
      </p:pic>
      <p:pic>
        <p:nvPicPr>
          <p:cNvPr id="11" name="Picture 10">
            <a:extLst>
              <a:ext uri="{FF2B5EF4-FFF2-40B4-BE49-F238E27FC236}">
                <a16:creationId xmlns:a16="http://schemas.microsoft.com/office/drawing/2014/main" id="{BF8C62F0-1AA1-4FBA-A974-7CCC22926482}"/>
              </a:ext>
            </a:extLst>
          </p:cNvPr>
          <p:cNvPicPr>
            <a:picLocks noChangeAspect="1"/>
          </p:cNvPicPr>
          <p:nvPr/>
        </p:nvPicPr>
        <p:blipFill>
          <a:blip r:embed="rId6"/>
          <a:stretch>
            <a:fillRect/>
          </a:stretch>
        </p:blipFill>
        <p:spPr>
          <a:xfrm>
            <a:off x="6452808" y="5175114"/>
            <a:ext cx="5512083" cy="1263715"/>
          </a:xfrm>
          <a:prstGeom prst="rect">
            <a:avLst/>
          </a:prstGeom>
          <a:ln>
            <a:noFill/>
          </a:ln>
          <a:effectLst>
            <a:outerShdw blurRad="190500" algn="tl" rotWithShape="0">
              <a:srgbClr val="000000">
                <a:alpha val="70000"/>
              </a:srgbClr>
            </a:outerShdw>
          </a:effectLst>
        </p:spPr>
      </p:pic>
      <p:sp>
        <p:nvSpPr>
          <p:cNvPr id="12" name="TextBox 11">
            <a:extLst>
              <a:ext uri="{FF2B5EF4-FFF2-40B4-BE49-F238E27FC236}">
                <a16:creationId xmlns:a16="http://schemas.microsoft.com/office/drawing/2014/main" id="{264F06BD-4D5C-40EE-8A4B-AA69568194CD}"/>
              </a:ext>
            </a:extLst>
          </p:cNvPr>
          <p:cNvSpPr txBox="1"/>
          <p:nvPr/>
        </p:nvSpPr>
        <p:spPr>
          <a:xfrm>
            <a:off x="4085507" y="846072"/>
            <a:ext cx="3572752" cy="132343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1200"/>
              </a:spcAft>
              <a:buClrTx/>
              <a:buSzTx/>
              <a:buFontTx/>
              <a:buNone/>
              <a:tabLst/>
              <a:defRPr/>
            </a:pPr>
            <a:r>
              <a:rPr kumimoji="0" lang="en-US" sz="1400" b="1"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+93 External Contributors</a:t>
            </a:r>
          </a:p>
          <a:p>
            <a:pPr marL="0" marR="0" lvl="0" indent="0" algn="ctr" defTabSz="914367" rtl="0" eaLnBrk="1" fontAlgn="auto" latinLnBrk="0" hangingPunct="1">
              <a:lnSpc>
                <a:spcPct val="100000"/>
              </a:lnSpc>
              <a:spcBef>
                <a:spcPts val="0"/>
              </a:spcBef>
              <a:spcAft>
                <a:spcPts val="1200"/>
              </a:spcAft>
              <a:buClrTx/>
              <a:buSzTx/>
              <a:buFontTx/>
              <a:buNone/>
              <a:tabLst/>
              <a:defRPr/>
            </a:pPr>
            <a:r>
              <a:rPr kumimoji="0" lang="en-US" sz="1400" b="1"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+28 new components added since launch</a:t>
            </a:r>
          </a:p>
          <a:p>
            <a:pPr marL="0" marR="0" lvl="0" indent="0" algn="ctr" defTabSz="914367" rtl="0" eaLnBrk="1" fontAlgn="auto" latinLnBrk="0" hangingPunct="1">
              <a:lnSpc>
                <a:spcPct val="100000"/>
              </a:lnSpc>
              <a:spcBef>
                <a:spcPts val="0"/>
              </a:spcBef>
              <a:spcAft>
                <a:spcPts val="1200"/>
              </a:spcAft>
              <a:buClrTx/>
              <a:buSzTx/>
              <a:buFontTx/>
              <a:buNone/>
              <a:tabLst/>
              <a:defRPr/>
            </a:pPr>
            <a:r>
              <a:rPr lang="en-US" sz="1400" b="1" dirty="0">
                <a:gradFill>
                  <a:gsLst>
                    <a:gs pos="2917">
                      <a:srgbClr val="000000"/>
                    </a:gs>
                    <a:gs pos="30000">
                      <a:srgbClr val="000000"/>
                    </a:gs>
                  </a:gsLst>
                  <a:lin ang="5400000" scaled="0"/>
                </a:gradFill>
                <a:latin typeface="Segoe UI"/>
              </a:rPr>
              <a:t>7</a:t>
            </a:r>
            <a:r>
              <a:rPr kumimoji="0" lang="en-US" sz="1400" b="1"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k GitHub stars</a:t>
            </a:r>
          </a:p>
          <a:p>
            <a:pPr marL="0" marR="0" lvl="0" indent="0" algn="ctr" defTabSz="914367" rtl="0" eaLnBrk="1" fontAlgn="auto" latinLnBrk="0" hangingPunct="1">
              <a:lnSpc>
                <a:spcPct val="100000"/>
              </a:lnSpc>
              <a:spcBef>
                <a:spcPts val="0"/>
              </a:spcBef>
              <a:spcAft>
                <a:spcPts val="1200"/>
              </a:spcAft>
              <a:buClrTx/>
              <a:buSzTx/>
              <a:buFontTx/>
              <a:buNone/>
              <a:tabLst/>
              <a:defRPr/>
            </a:pPr>
            <a:r>
              <a:rPr kumimoji="0" lang="en-US" sz="1400" b="1"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Community call every 2 weeks</a:t>
            </a:r>
          </a:p>
        </p:txBody>
      </p:sp>
      <p:grpSp>
        <p:nvGrpSpPr>
          <p:cNvPr id="13" name="Group 12">
            <a:extLst>
              <a:ext uri="{FF2B5EF4-FFF2-40B4-BE49-F238E27FC236}">
                <a16:creationId xmlns:a16="http://schemas.microsoft.com/office/drawing/2014/main" id="{9D603C65-BDA3-4B24-B7FF-66438107B11A}"/>
              </a:ext>
            </a:extLst>
          </p:cNvPr>
          <p:cNvGrpSpPr/>
          <p:nvPr/>
        </p:nvGrpSpPr>
        <p:grpSpPr>
          <a:xfrm>
            <a:off x="2400731" y="184314"/>
            <a:ext cx="6619574" cy="580679"/>
            <a:chOff x="6318250" y="1242536"/>
            <a:chExt cx="6619574" cy="580679"/>
          </a:xfrm>
        </p:grpSpPr>
        <p:sp>
          <p:nvSpPr>
            <p:cNvPr id="14" name="TextBox 13">
              <a:extLst>
                <a:ext uri="{FF2B5EF4-FFF2-40B4-BE49-F238E27FC236}">
                  <a16:creationId xmlns:a16="http://schemas.microsoft.com/office/drawing/2014/main" id="{1307E118-DE83-4F81-BBD3-EE2F7AFEBF57}"/>
                </a:ext>
              </a:extLst>
            </p:cNvPr>
            <p:cNvSpPr txBox="1"/>
            <p:nvPr/>
          </p:nvSpPr>
          <p:spPr>
            <a:xfrm>
              <a:off x="8146448" y="1353281"/>
              <a:ext cx="4791376"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a:ea typeface="+mn-ea"/>
                  <a:cs typeface="+mn-cs"/>
                  <a:hlinkClick r:id="rId7"/>
                </a:rPr>
                <a:t>https://github.com/dapr/dapr#community</a:t>
              </a:r>
              <a:endParaRPr kumimoji="0" lang="en-US" sz="2000" b="0" i="0" u="none" strike="noStrike" kern="1200" cap="none" spc="0" normalizeH="0" baseline="0" noProof="0">
                <a:ln>
                  <a:noFill/>
                </a:ln>
                <a:solidFill>
                  <a:srgbClr val="0078D4"/>
                </a:solidFill>
                <a:effectLst/>
                <a:uLnTx/>
                <a:uFillTx/>
                <a:latin typeface="Segoe UI"/>
                <a:ea typeface="+mn-ea"/>
                <a:cs typeface="+mn-cs"/>
              </a:endParaRPr>
            </a:p>
          </p:txBody>
        </p:sp>
        <p:pic>
          <p:nvPicPr>
            <p:cNvPr id="15" name="Picture 2" descr="See the source image">
              <a:extLst>
                <a:ext uri="{FF2B5EF4-FFF2-40B4-BE49-F238E27FC236}">
                  <a16:creationId xmlns:a16="http://schemas.microsoft.com/office/drawing/2014/main" id="{BB24AE69-B3BD-421B-8F91-BC3DD9E5E57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338191" y="1242536"/>
              <a:ext cx="1499897" cy="555962"/>
            </a:xfrm>
            <a:prstGeom prst="rect">
              <a:avLst/>
            </a:prstGeom>
            <a:noFill/>
            <a:extLst>
              <a:ext uri="{909E8E84-426E-40DD-AFC4-6F175D3DCCD1}">
                <a14:hiddenFill xmlns:a14="http://schemas.microsoft.com/office/drawing/2010/main">
                  <a:solidFill>
                    <a:srgbClr val="FFFFFF"/>
                  </a:solidFill>
                </a14:hiddenFill>
              </a:ext>
            </a:extLst>
          </p:spPr>
        </p:pic>
        <p:cxnSp>
          <p:nvCxnSpPr>
            <p:cNvPr id="16" name="Straight Connector 15">
              <a:extLst>
                <a:ext uri="{FF2B5EF4-FFF2-40B4-BE49-F238E27FC236}">
                  <a16:creationId xmlns:a16="http://schemas.microsoft.com/office/drawing/2014/main" id="{903F4E34-DE16-4A2B-A1FA-015A1230DBA7}"/>
                </a:ext>
              </a:extLst>
            </p:cNvPr>
            <p:cNvCxnSpPr>
              <a:cxnSpLocks/>
            </p:cNvCxnSpPr>
            <p:nvPr/>
          </p:nvCxnSpPr>
          <p:spPr>
            <a:xfrm>
              <a:off x="6318250" y="1823215"/>
              <a:ext cx="6619574" cy="0"/>
            </a:xfrm>
            <a:prstGeom prst="line">
              <a:avLst/>
            </a:prstGeom>
            <a:ln w="190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E5A582D6-E067-4F28-A74E-C62E1FA57762}"/>
                </a:ext>
              </a:extLst>
            </p:cNvPr>
            <p:cNvCxnSpPr>
              <a:cxnSpLocks/>
            </p:cNvCxnSpPr>
            <p:nvPr/>
          </p:nvCxnSpPr>
          <p:spPr>
            <a:xfrm flipV="1">
              <a:off x="7886000" y="1294800"/>
              <a:ext cx="0" cy="424739"/>
            </a:xfrm>
            <a:prstGeom prst="line">
              <a:avLst/>
            </a:prstGeom>
            <a:ln w="190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629308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42" presetClass="path" presetSubtype="0" decel="100000" fill="hold" nodeType="withEffect">
                                  <p:stCondLst>
                                    <p:cond delay="100"/>
                                  </p:stCondLst>
                                  <p:childTnLst>
                                    <p:animMotion origin="layout" path="M 6.25E-7 -2.96296E-6 L 6.25E-7 0.03773 " pathEditMode="relative" rAng="0" ptsTypes="AA">
                                      <p:cBhvr>
                                        <p:cTn id="9" dur="750" spd="-100000" fill="hold"/>
                                        <p:tgtEl>
                                          <p:spTgt spid="13"/>
                                        </p:tgtEl>
                                        <p:attrNameLst>
                                          <p:attrName>ppt_x</p:attrName>
                                          <p:attrName>ppt_y</p:attrName>
                                        </p:attrNameLst>
                                      </p:cBhvr>
                                      <p:rCtr x="0" y="1875"/>
                                    </p:animMotion>
                                  </p:childTnLst>
                                </p:cTn>
                              </p:par>
                              <p:par>
                                <p:cTn id="10" presetID="10" presetClass="entr" presetSubtype="0" fill="hold" grpId="0" nodeType="withEffect">
                                  <p:stCondLst>
                                    <p:cond delay="10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par>
                                <p:cTn id="13" presetID="42" presetClass="path" presetSubtype="0" decel="100000" fill="hold" grpId="1" nodeType="withEffect">
                                  <p:stCondLst>
                                    <p:cond delay="100"/>
                                  </p:stCondLst>
                                  <p:childTnLst>
                                    <p:animMotion origin="layout" path="M -6.25E-7 2.59259E-6 L -6.25E-7 0.03773 " pathEditMode="relative" rAng="0" ptsTypes="AA">
                                      <p:cBhvr>
                                        <p:cTn id="14" dur="750" spd="-100000" fill="hold"/>
                                        <p:tgtEl>
                                          <p:spTgt spid="12"/>
                                        </p:tgtEl>
                                        <p:attrNameLst>
                                          <p:attrName>ppt_x</p:attrName>
                                          <p:attrName>ppt_y</p:attrName>
                                        </p:attrNameLst>
                                      </p:cBhvr>
                                      <p:rCtr x="0" y="187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2"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B0D0F-206E-4986-82DD-CCB42FDA5FF4}"/>
              </a:ext>
            </a:extLst>
          </p:cNvPr>
          <p:cNvSpPr>
            <a:spLocks noGrp="1"/>
          </p:cNvSpPr>
          <p:nvPr>
            <p:ph type="title"/>
          </p:nvPr>
        </p:nvSpPr>
        <p:spPr>
          <a:xfrm>
            <a:off x="281260" y="415455"/>
            <a:ext cx="11018520" cy="553998"/>
          </a:xfrm>
        </p:spPr>
        <p:txBody>
          <a:bodyPr/>
          <a:lstStyle/>
          <a:p>
            <a:r>
              <a:rPr lang="en-US"/>
              <a:t>Where to Learn Dapr?</a:t>
            </a:r>
          </a:p>
        </p:txBody>
      </p:sp>
      <p:pic>
        <p:nvPicPr>
          <p:cNvPr id="50" name="Picture 49">
            <a:extLst>
              <a:ext uri="{FF2B5EF4-FFF2-40B4-BE49-F238E27FC236}">
                <a16:creationId xmlns:a16="http://schemas.microsoft.com/office/drawing/2014/main" id="{CA1A637C-C1FB-4738-901F-88028667090A}"/>
              </a:ext>
            </a:extLst>
          </p:cNvPr>
          <p:cNvPicPr>
            <a:picLocks noChangeAspect="1"/>
          </p:cNvPicPr>
          <p:nvPr/>
        </p:nvPicPr>
        <p:blipFill>
          <a:blip r:embed="rId3"/>
          <a:stretch>
            <a:fillRect/>
          </a:stretch>
        </p:blipFill>
        <p:spPr>
          <a:xfrm>
            <a:off x="1609318" y="1265906"/>
            <a:ext cx="4753786" cy="2508474"/>
          </a:xfrm>
          <a:prstGeom prst="rect">
            <a:avLst/>
          </a:prstGeom>
          <a:ln>
            <a:noFill/>
          </a:ln>
          <a:effectLst>
            <a:outerShdw blurRad="190500" algn="tl" rotWithShape="0">
              <a:srgbClr val="000000">
                <a:alpha val="70000"/>
              </a:srgbClr>
            </a:outerShdw>
          </a:effectLst>
        </p:spPr>
      </p:pic>
      <p:sp>
        <p:nvSpPr>
          <p:cNvPr id="54" name="Rectangle 53">
            <a:extLst>
              <a:ext uri="{FF2B5EF4-FFF2-40B4-BE49-F238E27FC236}">
                <a16:creationId xmlns:a16="http://schemas.microsoft.com/office/drawing/2014/main" id="{F2D42F56-ECDC-4074-8389-5516DCD9D9B3}"/>
              </a:ext>
            </a:extLst>
          </p:cNvPr>
          <p:cNvSpPr/>
          <p:nvPr/>
        </p:nvSpPr>
        <p:spPr>
          <a:xfrm>
            <a:off x="5020712" y="430844"/>
            <a:ext cx="6890028" cy="523220"/>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00000"/>
                </a:solidFill>
                <a:effectLst/>
                <a:uLnTx/>
                <a:uFillTx/>
                <a:latin typeface="Segoe UI"/>
                <a:ea typeface="+mn-ea"/>
                <a:cs typeface="+mn-cs"/>
                <a:hlinkClick r:id="rId4"/>
              </a:rPr>
              <a:t>https://github.com/dapr/dapr#community</a:t>
            </a:r>
            <a:endParaRPr kumimoji="0" lang="en-US" sz="2800" b="0" i="0" u="none" strike="noStrike" kern="1200" cap="none" spc="0" normalizeH="0" baseline="0" noProof="0">
              <a:ln>
                <a:noFill/>
              </a:ln>
              <a:solidFill>
                <a:srgbClr val="000000"/>
              </a:solidFill>
              <a:effectLst/>
              <a:uLnTx/>
              <a:uFillTx/>
              <a:latin typeface="Segoe UI"/>
              <a:ea typeface="+mn-ea"/>
              <a:cs typeface="+mn-cs"/>
            </a:endParaRPr>
          </a:p>
        </p:txBody>
      </p:sp>
      <p:pic>
        <p:nvPicPr>
          <p:cNvPr id="55" name="Picture 54">
            <a:extLst>
              <a:ext uri="{FF2B5EF4-FFF2-40B4-BE49-F238E27FC236}">
                <a16:creationId xmlns:a16="http://schemas.microsoft.com/office/drawing/2014/main" id="{8BC401A0-0FEC-48E4-8C33-21CD9F1E2A3C}"/>
              </a:ext>
            </a:extLst>
          </p:cNvPr>
          <p:cNvPicPr>
            <a:picLocks noChangeAspect="1"/>
          </p:cNvPicPr>
          <p:nvPr/>
        </p:nvPicPr>
        <p:blipFill>
          <a:blip r:embed="rId5"/>
          <a:stretch>
            <a:fillRect/>
          </a:stretch>
        </p:blipFill>
        <p:spPr>
          <a:xfrm>
            <a:off x="6555372" y="1265907"/>
            <a:ext cx="4446023" cy="2508474"/>
          </a:xfrm>
          <a:prstGeom prst="rect">
            <a:avLst/>
          </a:prstGeom>
          <a:ln>
            <a:noFill/>
          </a:ln>
          <a:effectLst>
            <a:outerShdw blurRad="190500" algn="tl" rotWithShape="0">
              <a:srgbClr val="000000">
                <a:alpha val="70000"/>
              </a:srgbClr>
            </a:outerShdw>
          </a:effectLst>
        </p:spPr>
      </p:pic>
      <p:pic>
        <p:nvPicPr>
          <p:cNvPr id="56" name="Picture 55">
            <a:extLst>
              <a:ext uri="{FF2B5EF4-FFF2-40B4-BE49-F238E27FC236}">
                <a16:creationId xmlns:a16="http://schemas.microsoft.com/office/drawing/2014/main" id="{673F57DE-ED85-4974-924F-DC91E0AD8827}"/>
              </a:ext>
            </a:extLst>
          </p:cNvPr>
          <p:cNvPicPr>
            <a:picLocks noChangeAspect="1"/>
          </p:cNvPicPr>
          <p:nvPr/>
        </p:nvPicPr>
        <p:blipFill>
          <a:blip r:embed="rId6"/>
          <a:stretch>
            <a:fillRect/>
          </a:stretch>
        </p:blipFill>
        <p:spPr>
          <a:xfrm>
            <a:off x="1609318" y="3930993"/>
            <a:ext cx="4753786" cy="2683220"/>
          </a:xfrm>
          <a:prstGeom prst="rect">
            <a:avLst/>
          </a:prstGeom>
          <a:ln>
            <a:noFill/>
          </a:ln>
          <a:effectLst>
            <a:outerShdw blurRad="190500" algn="tl" rotWithShape="0">
              <a:srgbClr val="000000">
                <a:alpha val="70000"/>
              </a:srgbClr>
            </a:outerShdw>
          </a:effectLst>
        </p:spPr>
      </p:pic>
      <p:pic>
        <p:nvPicPr>
          <p:cNvPr id="4" name="Picture 3">
            <a:extLst>
              <a:ext uri="{FF2B5EF4-FFF2-40B4-BE49-F238E27FC236}">
                <a16:creationId xmlns:a16="http://schemas.microsoft.com/office/drawing/2014/main" id="{95CE52E9-3AE7-47F1-A428-F9D56E407B2E}"/>
              </a:ext>
            </a:extLst>
          </p:cNvPr>
          <p:cNvPicPr>
            <a:picLocks noChangeAspect="1"/>
          </p:cNvPicPr>
          <p:nvPr/>
        </p:nvPicPr>
        <p:blipFill rotWithShape="1">
          <a:blip r:embed="rId7"/>
          <a:srcRect b="19801"/>
          <a:stretch/>
        </p:blipFill>
        <p:spPr>
          <a:xfrm>
            <a:off x="6552041" y="3930993"/>
            <a:ext cx="4449354" cy="268322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030317207"/>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Graphic 17" descr="City">
            <a:extLst>
              <a:ext uri="{FF2B5EF4-FFF2-40B4-BE49-F238E27FC236}">
                <a16:creationId xmlns:a16="http://schemas.microsoft.com/office/drawing/2014/main" id="{0DD33A39-009D-4D3B-B8DE-F7FAFD56C71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183098" y="4693323"/>
            <a:ext cx="914400" cy="914400"/>
          </a:xfrm>
          <a:prstGeom prst="rect">
            <a:avLst/>
          </a:prstGeom>
        </p:spPr>
      </p:pic>
      <p:sp>
        <p:nvSpPr>
          <p:cNvPr id="2" name="Title 1">
            <a:extLst>
              <a:ext uri="{FF2B5EF4-FFF2-40B4-BE49-F238E27FC236}">
                <a16:creationId xmlns:a16="http://schemas.microsoft.com/office/drawing/2014/main" id="{077067AC-2335-44BD-A7E3-F50EE0F3A36A}"/>
              </a:ext>
            </a:extLst>
          </p:cNvPr>
          <p:cNvSpPr>
            <a:spLocks noGrp="1"/>
          </p:cNvSpPr>
          <p:nvPr>
            <p:ph type="title"/>
          </p:nvPr>
        </p:nvSpPr>
        <p:spPr/>
        <p:txBody>
          <a:bodyPr/>
          <a:lstStyle/>
          <a:p>
            <a:r>
              <a:rPr lang="en-US"/>
              <a:t>Dapr Goals</a:t>
            </a:r>
          </a:p>
        </p:txBody>
      </p:sp>
      <p:sp>
        <p:nvSpPr>
          <p:cNvPr id="4" name="TextBox 3">
            <a:extLst>
              <a:ext uri="{FF2B5EF4-FFF2-40B4-BE49-F238E27FC236}">
                <a16:creationId xmlns:a16="http://schemas.microsoft.com/office/drawing/2014/main" id="{553937B1-B76D-4FF5-8A8F-065F5F36759B}"/>
              </a:ext>
            </a:extLst>
          </p:cNvPr>
          <p:cNvSpPr txBox="1"/>
          <p:nvPr/>
        </p:nvSpPr>
        <p:spPr>
          <a:xfrm>
            <a:off x="851911" y="2809725"/>
            <a:ext cx="1776128" cy="615553"/>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Best-Practices</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Building Blocks</a:t>
            </a:r>
          </a:p>
        </p:txBody>
      </p:sp>
      <p:sp>
        <p:nvSpPr>
          <p:cNvPr id="5" name="TextBox 4">
            <a:extLst>
              <a:ext uri="{FF2B5EF4-FFF2-40B4-BE49-F238E27FC236}">
                <a16:creationId xmlns:a16="http://schemas.microsoft.com/office/drawing/2014/main" id="{3531950B-44E2-4862-9AD9-28A992E0F17F}"/>
              </a:ext>
            </a:extLst>
          </p:cNvPr>
          <p:cNvSpPr txBox="1"/>
          <p:nvPr/>
        </p:nvSpPr>
        <p:spPr>
          <a:xfrm>
            <a:off x="3690883" y="2809725"/>
            <a:ext cx="1657505" cy="615553"/>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Any Language</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or Framework</a:t>
            </a:r>
          </a:p>
        </p:txBody>
      </p:sp>
      <p:sp>
        <p:nvSpPr>
          <p:cNvPr id="6" name="TextBox 5">
            <a:extLst>
              <a:ext uri="{FF2B5EF4-FFF2-40B4-BE49-F238E27FC236}">
                <a16:creationId xmlns:a16="http://schemas.microsoft.com/office/drawing/2014/main" id="{78DC7F6D-1BBF-451F-9CB5-EF4F909A8FF3}"/>
              </a:ext>
            </a:extLst>
          </p:cNvPr>
          <p:cNvSpPr txBox="1"/>
          <p:nvPr/>
        </p:nvSpPr>
        <p:spPr>
          <a:xfrm>
            <a:off x="6411232" y="2809724"/>
            <a:ext cx="2186111" cy="615553"/>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Community Driven</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Vendor Neutral</a:t>
            </a:r>
          </a:p>
        </p:txBody>
      </p:sp>
      <p:sp>
        <p:nvSpPr>
          <p:cNvPr id="7" name="TextBox 6">
            <a:extLst>
              <a:ext uri="{FF2B5EF4-FFF2-40B4-BE49-F238E27FC236}">
                <a16:creationId xmlns:a16="http://schemas.microsoft.com/office/drawing/2014/main" id="{EC4F92B1-BB61-490C-8699-F90D45CAE94F}"/>
              </a:ext>
            </a:extLst>
          </p:cNvPr>
          <p:cNvSpPr txBox="1"/>
          <p:nvPr/>
        </p:nvSpPr>
        <p:spPr>
          <a:xfrm>
            <a:off x="9660188" y="2963611"/>
            <a:ext cx="1950855" cy="307777"/>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Adopt Standards</a:t>
            </a:r>
          </a:p>
        </p:txBody>
      </p:sp>
      <p:sp>
        <p:nvSpPr>
          <p:cNvPr id="8" name="TextBox 7">
            <a:extLst>
              <a:ext uri="{FF2B5EF4-FFF2-40B4-BE49-F238E27FC236}">
                <a16:creationId xmlns:a16="http://schemas.microsoft.com/office/drawing/2014/main" id="{FE993EED-47F2-4E32-A059-5CAFD0979053}"/>
              </a:ext>
            </a:extLst>
          </p:cNvPr>
          <p:cNvSpPr txBox="1"/>
          <p:nvPr/>
        </p:nvSpPr>
        <p:spPr>
          <a:xfrm>
            <a:off x="1054037" y="5593829"/>
            <a:ext cx="2398542" cy="615553"/>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Consistent, Portable,</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Open APIs</a:t>
            </a:r>
          </a:p>
        </p:txBody>
      </p:sp>
      <p:sp>
        <p:nvSpPr>
          <p:cNvPr id="9" name="TextBox 8">
            <a:extLst>
              <a:ext uri="{FF2B5EF4-FFF2-40B4-BE49-F238E27FC236}">
                <a16:creationId xmlns:a16="http://schemas.microsoft.com/office/drawing/2014/main" id="{C8D8ECD0-794A-4308-AD84-DF3AE43C1543}"/>
              </a:ext>
            </a:extLst>
          </p:cNvPr>
          <p:cNvSpPr txBox="1"/>
          <p:nvPr/>
        </p:nvSpPr>
        <p:spPr>
          <a:xfrm>
            <a:off x="5066435" y="5607724"/>
            <a:ext cx="2099934" cy="615553"/>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Platform Agnostic</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Cloud + Edge</a:t>
            </a:r>
          </a:p>
        </p:txBody>
      </p:sp>
      <p:sp>
        <p:nvSpPr>
          <p:cNvPr id="10" name="TextBox 9">
            <a:extLst>
              <a:ext uri="{FF2B5EF4-FFF2-40B4-BE49-F238E27FC236}">
                <a16:creationId xmlns:a16="http://schemas.microsoft.com/office/drawing/2014/main" id="{F84EE3CE-83F1-4D59-8CC8-D3DCF975BCBE}"/>
              </a:ext>
            </a:extLst>
          </p:cNvPr>
          <p:cNvSpPr txBox="1"/>
          <p:nvPr/>
        </p:nvSpPr>
        <p:spPr>
          <a:xfrm>
            <a:off x="8780225" y="5593830"/>
            <a:ext cx="2723502" cy="615553"/>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Extensible and</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Pluggable Components</a:t>
            </a:r>
          </a:p>
        </p:txBody>
      </p:sp>
      <p:pic>
        <p:nvPicPr>
          <p:cNvPr id="12" name="Graphic 11" descr="Customer review RTL">
            <a:extLst>
              <a:ext uri="{FF2B5EF4-FFF2-40B4-BE49-F238E27FC236}">
                <a16:creationId xmlns:a16="http://schemas.microsoft.com/office/drawing/2014/main" id="{4021D319-3A86-4DEA-BDD0-97E28E19525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047087" y="1750415"/>
            <a:ext cx="914400" cy="914400"/>
          </a:xfrm>
          <a:prstGeom prst="rect">
            <a:avLst/>
          </a:prstGeom>
        </p:spPr>
      </p:pic>
      <p:pic>
        <p:nvPicPr>
          <p:cNvPr id="14" name="Graphic 13" descr="Web design">
            <a:extLst>
              <a:ext uri="{FF2B5EF4-FFF2-40B4-BE49-F238E27FC236}">
                <a16:creationId xmlns:a16="http://schemas.microsoft.com/office/drawing/2014/main" id="{EB2B2714-9E3A-4FA7-92AD-88FC9F2CB83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062435" y="1750415"/>
            <a:ext cx="914400" cy="914400"/>
          </a:xfrm>
          <a:prstGeom prst="rect">
            <a:avLst/>
          </a:prstGeom>
        </p:spPr>
      </p:pic>
      <p:grpSp>
        <p:nvGrpSpPr>
          <p:cNvPr id="22" name="Group 21">
            <a:extLst>
              <a:ext uri="{FF2B5EF4-FFF2-40B4-BE49-F238E27FC236}">
                <a16:creationId xmlns:a16="http://schemas.microsoft.com/office/drawing/2014/main" id="{0DC12979-872E-4272-8745-231EE06BCD40}"/>
              </a:ext>
            </a:extLst>
          </p:cNvPr>
          <p:cNvGrpSpPr/>
          <p:nvPr/>
        </p:nvGrpSpPr>
        <p:grpSpPr>
          <a:xfrm>
            <a:off x="5135305" y="4558395"/>
            <a:ext cx="1102641" cy="1117293"/>
            <a:chOff x="5412879" y="4262565"/>
            <a:chExt cx="1102641" cy="1117293"/>
          </a:xfrm>
        </p:grpSpPr>
        <p:sp>
          <p:nvSpPr>
            <p:cNvPr id="21" name="Oval 20">
              <a:extLst>
                <a:ext uri="{FF2B5EF4-FFF2-40B4-BE49-F238E27FC236}">
                  <a16:creationId xmlns:a16="http://schemas.microsoft.com/office/drawing/2014/main" id="{46EB0C24-ABA8-466F-A7BD-7F75820FE18D}"/>
                </a:ext>
              </a:extLst>
            </p:cNvPr>
            <p:cNvSpPr/>
            <p:nvPr/>
          </p:nvSpPr>
          <p:spPr bwMode="auto">
            <a:xfrm>
              <a:off x="5553777" y="4613262"/>
              <a:ext cx="931263" cy="55756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6" name="Graphic 15" descr="Syncing cloud">
              <a:extLst>
                <a:ext uri="{FF2B5EF4-FFF2-40B4-BE49-F238E27FC236}">
                  <a16:creationId xmlns:a16="http://schemas.microsoft.com/office/drawing/2014/main" id="{B7377467-8B23-4D1D-B484-6CD5218C7B6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412879" y="4262565"/>
              <a:ext cx="1102641" cy="1117293"/>
            </a:xfrm>
            <a:prstGeom prst="rect">
              <a:avLst/>
            </a:prstGeom>
          </p:spPr>
        </p:pic>
      </p:grpSp>
      <p:pic>
        <p:nvPicPr>
          <p:cNvPr id="11" name="Graphic 10" descr="Comment Like">
            <a:extLst>
              <a:ext uri="{FF2B5EF4-FFF2-40B4-BE49-F238E27FC236}">
                <a16:creationId xmlns:a16="http://schemas.microsoft.com/office/drawing/2014/main" id="{E6CADE66-B9A3-4642-ABCD-377C58D1689E}"/>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0178415" y="1750415"/>
            <a:ext cx="914400" cy="914400"/>
          </a:xfrm>
          <a:prstGeom prst="rect">
            <a:avLst/>
          </a:prstGeom>
        </p:spPr>
      </p:pic>
      <p:pic>
        <p:nvPicPr>
          <p:cNvPr id="15" name="Graphic 14" descr="Plugged Unplugged">
            <a:extLst>
              <a:ext uri="{FF2B5EF4-FFF2-40B4-BE49-F238E27FC236}">
                <a16:creationId xmlns:a16="http://schemas.microsoft.com/office/drawing/2014/main" id="{E76D0183-9400-4B7F-AFE7-2F7C62D00015}"/>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9660188" y="4617228"/>
            <a:ext cx="914400" cy="914400"/>
          </a:xfrm>
          <a:prstGeom prst="rect">
            <a:avLst/>
          </a:prstGeom>
        </p:spPr>
      </p:pic>
      <p:pic>
        <p:nvPicPr>
          <p:cNvPr id="19" name="Graphic 18" descr="Crane">
            <a:extLst>
              <a:ext uri="{FF2B5EF4-FFF2-40B4-BE49-F238E27FC236}">
                <a16:creationId xmlns:a16="http://schemas.microsoft.com/office/drawing/2014/main" id="{93375100-AD6B-4893-B24F-DFC30AA254EE}"/>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338908" y="1750415"/>
            <a:ext cx="914400" cy="914400"/>
          </a:xfrm>
          <a:prstGeom prst="rect">
            <a:avLst/>
          </a:prstGeom>
        </p:spPr>
      </p:pic>
      <p:pic>
        <p:nvPicPr>
          <p:cNvPr id="23" name="Graphic 22" descr="Transfer">
            <a:extLst>
              <a:ext uri="{FF2B5EF4-FFF2-40B4-BE49-F238E27FC236}">
                <a16:creationId xmlns:a16="http://schemas.microsoft.com/office/drawing/2014/main" id="{CBF41791-BCCD-4119-95B7-DCA62B071FC7}"/>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921933" y="4693323"/>
            <a:ext cx="914400" cy="914400"/>
          </a:xfrm>
          <a:prstGeom prst="rect">
            <a:avLst/>
          </a:prstGeom>
        </p:spPr>
      </p:pic>
    </p:spTree>
    <p:extLst>
      <p:ext uri="{BB962C8B-B14F-4D97-AF65-F5344CB8AC3E}">
        <p14:creationId xmlns:p14="http://schemas.microsoft.com/office/powerpoint/2010/main" val="459946986"/>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MEKKOFORMATS" val="&lt;MekkoFormats&gt;&lt;NumberFormat DecimalSeparator=&quot;.&quot; ThousandSeparator=&quot;,&quot; NegativeNumberFormat=&quot;1&quot; /&gt;&lt;Font&gt;&lt;Output_Font_Name Default=&quot;Arial&quot; UsePPTTheme=&quot;True&quot; /&gt;&lt;/Font&gt;&lt;DateFormat CultureID=&quot;1033&quot; FormatString=&quot;M/d/yyyy&quot; /&gt;&lt;/MekkoFormats&gt;"/>
</p:tagLst>
</file>

<file path=ppt/tags/tag2.xml><?xml version="1.0" encoding="utf-8"?>
<p:tagLst xmlns:a="http://schemas.openxmlformats.org/drawingml/2006/main" xmlns:r="http://schemas.openxmlformats.org/officeDocument/2006/relationships" xmlns:p="http://schemas.openxmlformats.org/presentationml/2006/main">
  <p:tag name="__MICROSOFT_TRANSLATOR_CLM_SLIDEINFO" val="{&quot;Guid&quot;:&quot;250528d0-7947-4bcd-aa4a-558b38fc3d12&quot;,&quot;TimeStamp&quot;:&quot;2020-01-16T20:41:12.7105202+01:00&quot;}"/>
</p:tagLst>
</file>

<file path=ppt/tags/tag3.xml><?xml version="1.0" encoding="utf-8"?>
<p:tagLst xmlns:a="http://schemas.openxmlformats.org/drawingml/2006/main" xmlns:r="http://schemas.openxmlformats.org/officeDocument/2006/relationships" xmlns:p="http://schemas.openxmlformats.org/presentationml/2006/main">
  <p:tag name="__MICROSOFT_TRANSLATOR_CLM_SLIDEINFO" val="{&quot;Guid&quot;:&quot;cfbb7246-a6bd-4d49-8a0e-f489067c1e4c&quot;,&quot;TimeStamp&quot;:&quot;2020-01-16T20:41:12.7883657+01:00&quot;}"/>
</p:tagLst>
</file>

<file path=ppt/tags/tag4.xml><?xml version="1.0" encoding="utf-8"?>
<p:tagLst xmlns:a="http://schemas.openxmlformats.org/drawingml/2006/main" xmlns:r="http://schemas.openxmlformats.org/officeDocument/2006/relationships" xmlns:p="http://schemas.openxmlformats.org/presentationml/2006/main">
  <p:tag name="__MICROSOFT_TRANSLATOR_CLM_SLIDEINFO" val="{&quot;Guid&quot;:&quot;250528d0-7947-4bcd-aa4a-558b38fc3d12&quot;,&quot;TimeStamp&quot;:&quot;2020-01-16T20:41:12.7105202+01:00&quot;}"/>
</p:tagLst>
</file>

<file path=ppt/theme/theme1.xml><?xml version="1.0" encoding="utf-8"?>
<a:theme xmlns:a="http://schemas.openxmlformats.org/drawingml/2006/main" name="1_9-51056_Build 2019 Keynote_Light Gray Template">
  <a:themeElements>
    <a:clrScheme name="MVP Summit 2020 1">
      <a:dk1>
        <a:srgbClr val="000000"/>
      </a:dk1>
      <a:lt1>
        <a:srgbClr val="FFFFFF"/>
      </a:lt1>
      <a:dk2>
        <a:srgbClr val="243A5E"/>
      </a:dk2>
      <a:lt2>
        <a:srgbClr val="E6E6E6"/>
      </a:lt2>
      <a:accent1>
        <a:srgbClr val="0078D4"/>
      </a:accent1>
      <a:accent2>
        <a:srgbClr val="50E6FF"/>
      </a:accent2>
      <a:accent3>
        <a:srgbClr val="008575"/>
      </a:accent3>
      <a:accent4>
        <a:srgbClr val="274B47"/>
      </a:accent4>
      <a:accent5>
        <a:srgbClr val="D83B01"/>
      </a:accent5>
      <a:accent6>
        <a:srgbClr val="FF9349"/>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VP20_Summit_Dapr_mfussell.potx" id="{3FBC39B4-84A3-41AB-8D7D-91695BCCBAB6}" vid="{50B63F33-CF16-4B7B-AB8D-0DE9B20A0D6D}"/>
    </a:ext>
  </a:extLst>
</a:theme>
</file>

<file path=ppt/theme/theme2.xml><?xml version="1.0" encoding="utf-8"?>
<a:theme xmlns:a="http://schemas.openxmlformats.org/drawingml/2006/main" name="9-51056_Build 2019 Keynote_Light Gray Template">
  <a:themeElements>
    <a:clrScheme name="MVP Summit 2020 1">
      <a:dk1>
        <a:srgbClr val="000000"/>
      </a:dk1>
      <a:lt1>
        <a:srgbClr val="FFFFFF"/>
      </a:lt1>
      <a:dk2>
        <a:srgbClr val="243A5E"/>
      </a:dk2>
      <a:lt2>
        <a:srgbClr val="E6E6E6"/>
      </a:lt2>
      <a:accent1>
        <a:srgbClr val="0078D4"/>
      </a:accent1>
      <a:accent2>
        <a:srgbClr val="50E6FF"/>
      </a:accent2>
      <a:accent3>
        <a:srgbClr val="008575"/>
      </a:accent3>
      <a:accent4>
        <a:srgbClr val="274B47"/>
      </a:accent4>
      <a:accent5>
        <a:srgbClr val="D83B01"/>
      </a:accent5>
      <a:accent6>
        <a:srgbClr val="FF9349"/>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VP20_Summit_Dapr_mfussell.potx" id="{3FBC39B4-84A3-41AB-8D7D-91695BCCBAB6}" vid="{1A942F0B-1375-4B5E-927B-C7E9CE002EB3}"/>
    </a:ext>
  </a:extLst>
</a:theme>
</file>

<file path=ppt/theme/theme3.xml><?xml version="1.0" encoding="utf-8"?>
<a:theme xmlns:a="http://schemas.openxmlformats.org/drawingml/2006/main" name="9-51120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VP20_Summit_Dapr_mfussell.potx" id="{3FBC39B4-84A3-41AB-8D7D-91695BCCBAB6}" vid="{A64047BC-7430-4C50-B24F-54C4977FF44A}"/>
    </a:ext>
  </a:extLst>
</a:theme>
</file>

<file path=ppt/theme/theme4.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1_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2115</Words>
  <Application>Microsoft Office PowerPoint</Application>
  <PresentationFormat>Widescreen</PresentationFormat>
  <Paragraphs>600</Paragraphs>
  <Slides>42</Slides>
  <Notes>19</Notes>
  <HiddenSlides>9</HiddenSlides>
  <MMClips>0</MMClips>
  <ScaleCrop>false</ScaleCrop>
  <HeadingPairs>
    <vt:vector size="6" baseType="variant">
      <vt:variant>
        <vt:lpstr>Fonts Used</vt:lpstr>
      </vt:variant>
      <vt:variant>
        <vt:i4>11</vt:i4>
      </vt:variant>
      <vt:variant>
        <vt:lpstr>Theme</vt:lpstr>
      </vt:variant>
      <vt:variant>
        <vt:i4>5</vt:i4>
      </vt:variant>
      <vt:variant>
        <vt:lpstr>Slide Titles</vt:lpstr>
      </vt:variant>
      <vt:variant>
        <vt:i4>42</vt:i4>
      </vt:variant>
    </vt:vector>
  </HeadingPairs>
  <TitlesOfParts>
    <vt:vector size="58" baseType="lpstr">
      <vt:lpstr>-apple-system</vt:lpstr>
      <vt:lpstr>Arial</vt:lpstr>
      <vt:lpstr>Calibri</vt:lpstr>
      <vt:lpstr>Calibri Light</vt:lpstr>
      <vt:lpstr>Consolas</vt:lpstr>
      <vt:lpstr>Courier</vt:lpstr>
      <vt:lpstr>Helvetica</vt:lpstr>
      <vt:lpstr>Segoe UI</vt:lpstr>
      <vt:lpstr>Segoe UI Semibold</vt:lpstr>
      <vt:lpstr>Segoe UI Semilight</vt:lpstr>
      <vt:lpstr>Wingdings</vt:lpstr>
      <vt:lpstr>1_9-51056_Build 2019 Keynote_Light Gray Template</vt:lpstr>
      <vt:lpstr>9-51056_Build 2019 Keynote_Light Gray Template</vt:lpstr>
      <vt:lpstr>9-51120_Microsoft_Ready_Template_Light</vt:lpstr>
      <vt:lpstr>Tema de Office</vt:lpstr>
      <vt:lpstr>1_Tema de Office</vt:lpstr>
      <vt:lpstr>PowerPoint Presentation</vt:lpstr>
      <vt:lpstr>GOALS</vt:lpstr>
      <vt:lpstr>State of Enterprise Developers</vt:lpstr>
      <vt:lpstr>What is holding microservice development back?</vt:lpstr>
      <vt:lpstr>PowerPoint Presentation</vt:lpstr>
      <vt:lpstr>PowerPoint Presentation</vt:lpstr>
      <vt:lpstr>PowerPoint Presentation</vt:lpstr>
      <vt:lpstr>Where to Learn Dapr?</vt:lpstr>
      <vt:lpstr>Dapr Goals</vt:lpstr>
      <vt:lpstr>Application Types</vt:lpstr>
      <vt:lpstr>PowerPoint Presentation</vt:lpstr>
      <vt:lpstr>PowerPoint Presentation</vt:lpstr>
      <vt:lpstr>PowerPoint Presentation</vt:lpstr>
      <vt:lpstr>PowerPoint Presentation</vt:lpstr>
      <vt:lpstr>Common questions?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Actor Invocation</vt:lpstr>
      <vt:lpstr>PowerPoint Presentation</vt:lpstr>
      <vt:lpstr>Dapr and Azure Functions</vt:lpstr>
      <vt:lpstr>PowerPoint Presentation</vt:lpstr>
      <vt:lpstr>PowerPoint Presentation</vt:lpstr>
      <vt:lpstr>PowerPoint Presentation</vt:lpstr>
      <vt:lpstr>Get involved</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2020-03-28T01:31:48Z</dcterms:created>
  <dcterms:modified xsi:type="dcterms:W3CDTF">2020-07-28T15:14:26Z</dcterms:modified>
</cp:coreProperties>
</file>